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7.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omments/comment1.xml" ContentType="application/vnd.openxmlformats-officedocument.presentationml.comment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omments/comment2.xml" ContentType="application/vnd.openxmlformats-officedocument.presentationml.comment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omments/comment3.xml" ContentType="application/vnd.openxmlformats-officedocument.presentationml.comment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 id="2147483672" r:id="rId6"/>
  </p:sldMasterIdLst>
  <p:notesMasterIdLst>
    <p:notesMasterId r:id="rId85"/>
  </p:notesMasterIdLst>
  <p:sldIdLst>
    <p:sldId id="5034" r:id="rId7"/>
    <p:sldId id="5113" r:id="rId8"/>
    <p:sldId id="5065" r:id="rId9"/>
    <p:sldId id="5056" r:id="rId10"/>
    <p:sldId id="5053" r:id="rId11"/>
    <p:sldId id="5054" r:id="rId12"/>
    <p:sldId id="5055" r:id="rId13"/>
    <p:sldId id="5091" r:id="rId14"/>
    <p:sldId id="5063" r:id="rId15"/>
    <p:sldId id="5095" r:id="rId16"/>
    <p:sldId id="5041" r:id="rId17"/>
    <p:sldId id="5042" r:id="rId18"/>
    <p:sldId id="5043" r:id="rId19"/>
    <p:sldId id="5059" r:id="rId20"/>
    <p:sldId id="5060" r:id="rId21"/>
    <p:sldId id="5058" r:id="rId22"/>
    <p:sldId id="5062" r:id="rId23"/>
    <p:sldId id="5061" r:id="rId24"/>
    <p:sldId id="5096" r:id="rId25"/>
    <p:sldId id="5071" r:id="rId26"/>
    <p:sldId id="5047" r:id="rId27"/>
    <p:sldId id="5049" r:id="rId28"/>
    <p:sldId id="5050" r:id="rId29"/>
    <p:sldId id="5051" r:id="rId30"/>
    <p:sldId id="5052" r:id="rId31"/>
    <p:sldId id="5046" r:id="rId32"/>
    <p:sldId id="5057" r:id="rId33"/>
    <p:sldId id="5093" r:id="rId34"/>
    <p:sldId id="5068" r:id="rId35"/>
    <p:sldId id="5069" r:id="rId36"/>
    <p:sldId id="5078" r:id="rId37"/>
    <p:sldId id="5081" r:id="rId38"/>
    <p:sldId id="5079" r:id="rId39"/>
    <p:sldId id="5080" r:id="rId40"/>
    <p:sldId id="5082" r:id="rId41"/>
    <p:sldId id="5083" r:id="rId42"/>
    <p:sldId id="5084" r:id="rId43"/>
    <p:sldId id="5085" r:id="rId44"/>
    <p:sldId id="5086" r:id="rId45"/>
    <p:sldId id="5087" r:id="rId46"/>
    <p:sldId id="5090" r:id="rId47"/>
    <p:sldId id="5098" r:id="rId48"/>
    <p:sldId id="5100" r:id="rId49"/>
    <p:sldId id="5099" r:id="rId50"/>
    <p:sldId id="5092" r:id="rId51"/>
    <p:sldId id="5094" r:id="rId52"/>
    <p:sldId id="5104" r:id="rId53"/>
    <p:sldId id="5105" r:id="rId54"/>
    <p:sldId id="5101" r:id="rId55"/>
    <p:sldId id="5108" r:id="rId56"/>
    <p:sldId id="5114" r:id="rId57"/>
    <p:sldId id="5102" r:id="rId58"/>
    <p:sldId id="5115" r:id="rId59"/>
    <p:sldId id="5116" r:id="rId60"/>
    <p:sldId id="5117" r:id="rId61"/>
    <p:sldId id="5118" r:id="rId62"/>
    <p:sldId id="5119" r:id="rId63"/>
    <p:sldId id="5120" r:id="rId64"/>
    <p:sldId id="5121" r:id="rId65"/>
    <p:sldId id="5122" r:id="rId66"/>
    <p:sldId id="5123" r:id="rId67"/>
    <p:sldId id="5124" r:id="rId68"/>
    <p:sldId id="5125" r:id="rId69"/>
    <p:sldId id="5127" r:id="rId70"/>
    <p:sldId id="5109" r:id="rId71"/>
    <p:sldId id="263" r:id="rId72"/>
    <p:sldId id="5128" r:id="rId73"/>
    <p:sldId id="5126" r:id="rId74"/>
    <p:sldId id="5107" r:id="rId75"/>
    <p:sldId id="5035" r:id="rId76"/>
    <p:sldId id="5097" r:id="rId77"/>
    <p:sldId id="5033" r:id="rId78"/>
    <p:sldId id="5089" r:id="rId79"/>
    <p:sldId id="5037" r:id="rId80"/>
    <p:sldId id="5038" r:id="rId81"/>
    <p:sldId id="5039" r:id="rId82"/>
    <p:sldId id="5045" r:id="rId83"/>
    <p:sldId id="5064"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31F5C4C-6BEB-4C59-835B-5AA2B1B88C9A}">
          <p14:sldIdLst>
            <p14:sldId id="5034"/>
          </p14:sldIdLst>
        </p14:section>
        <p14:section name="Cash Application Overview" id="{FC29C192-DF45-492F-A2B3-4B568B0E6873}">
          <p14:sldIdLst>
            <p14:sldId id="5113"/>
            <p14:sldId id="5065"/>
            <p14:sldId id="5056"/>
            <p14:sldId id="5053"/>
            <p14:sldId id="5054"/>
            <p14:sldId id="5055"/>
            <p14:sldId id="5091"/>
          </p14:sldIdLst>
        </p14:section>
        <p14:section name="Cash Application - Invoiced w/ Remmitance" id="{ACD721F5-8EA0-4C25-AE06-76C35E0AB1C6}">
          <p14:sldIdLst>
            <p14:sldId id="5063"/>
            <p14:sldId id="5095"/>
            <p14:sldId id="5041"/>
            <p14:sldId id="5042"/>
            <p14:sldId id="5043"/>
            <p14:sldId id="5059"/>
            <p14:sldId id="5060"/>
            <p14:sldId id="5058"/>
            <p14:sldId id="5062"/>
          </p14:sldIdLst>
        </p14:section>
        <p14:section name="Invoiced (No remittance)" id="{AFABC3D6-9F88-4191-95BB-0DD19148DEFB}">
          <p14:sldIdLst>
            <p14:sldId id="5061"/>
            <p14:sldId id="5096"/>
            <p14:sldId id="5071"/>
            <p14:sldId id="5047"/>
            <p14:sldId id="5049"/>
            <p14:sldId id="5050"/>
            <p14:sldId id="5051"/>
            <p14:sldId id="5052"/>
            <p14:sldId id="5046"/>
            <p14:sldId id="5057"/>
          </p14:sldIdLst>
        </p14:section>
        <p14:section name="Non-Invoiced Payments" id="{E4357D75-D423-4153-BA99-FCEF9CB13A81}">
          <p14:sldIdLst>
            <p14:sldId id="5093"/>
            <p14:sldId id="5068"/>
            <p14:sldId id="5069"/>
            <p14:sldId id="5078"/>
            <p14:sldId id="5081"/>
            <p14:sldId id="5079"/>
            <p14:sldId id="5080"/>
            <p14:sldId id="5082"/>
            <p14:sldId id="5083"/>
            <p14:sldId id="5084"/>
            <p14:sldId id="5085"/>
            <p14:sldId id="5086"/>
            <p14:sldId id="5087"/>
            <p14:sldId id="5090"/>
            <p14:sldId id="5098"/>
            <p14:sldId id="5100"/>
            <p14:sldId id="5099"/>
          </p14:sldIdLst>
        </p14:section>
        <p14:section name="UMBERS (GA2C edits)" id="{483A7C00-4CBA-4F6F-BD5D-DF7C0045F3B2}">
          <p14:sldIdLst>
            <p14:sldId id="5092"/>
            <p14:sldId id="5094"/>
          </p14:sldIdLst>
        </p14:section>
        <p14:section name="POC 2" id="{E390B2E3-5F8E-4F44-91D6-A4F56ADC6716}">
          <p14:sldIdLst>
            <p14:sldId id="5104"/>
            <p14:sldId id="5105"/>
            <p14:sldId id="5101"/>
            <p14:sldId id="5108"/>
            <p14:sldId id="5114"/>
            <p14:sldId id="5102"/>
            <p14:sldId id="5115"/>
            <p14:sldId id="5116"/>
            <p14:sldId id="5117"/>
            <p14:sldId id="5118"/>
            <p14:sldId id="5119"/>
            <p14:sldId id="5120"/>
            <p14:sldId id="5121"/>
            <p14:sldId id="5122"/>
            <p14:sldId id="5123"/>
            <p14:sldId id="5124"/>
            <p14:sldId id="5125"/>
            <p14:sldId id="5127"/>
            <p14:sldId id="5109"/>
            <p14:sldId id="263"/>
            <p14:sldId id="5128"/>
          </p14:sldIdLst>
        </p14:section>
        <p14:section name="Appendix" id="{EA91218E-B0CD-4C2C-9474-37CC803ACECB}">
          <p14:sldIdLst>
            <p14:sldId id="5126"/>
            <p14:sldId id="5107"/>
            <p14:sldId id="5035"/>
            <p14:sldId id="5097"/>
            <p14:sldId id="5033"/>
            <p14:sldId id="5089"/>
            <p14:sldId id="5037"/>
            <p14:sldId id="5038"/>
            <p14:sldId id="5039"/>
            <p14:sldId id="5045"/>
            <p14:sldId id="506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ill, Alex R." initials="HAR" lastIdx="4" clrIdx="0">
    <p:extLst>
      <p:ext uri="{19B8F6BF-5375-455C-9EA6-DF929625EA0E}">
        <p15:presenceInfo xmlns:p15="http://schemas.microsoft.com/office/powerpoint/2012/main" userId="S::rohill@deloitte.com::89139e3d-2e8f-4f1e-9fa7-5968214bca32" providerId="AD"/>
      </p:ext>
    </p:extLst>
  </p:cmAuthor>
  <p:cmAuthor id="2" name="rohill" initials="r" lastIdx="1" clrIdx="1">
    <p:extLst>
      <p:ext uri="{19B8F6BF-5375-455C-9EA6-DF929625EA0E}">
        <p15:presenceInfo xmlns:p15="http://schemas.microsoft.com/office/powerpoint/2012/main" userId="rohi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408501-A691-4D9B-8DB9-EFDC482437EB}" v="10" dt="2022-08-24T16:34:21.249"/>
    <p1510:client id="{BA33A8EF-7008-46FE-F932-B087BA0BB1E7}" v="40" dt="2022-09-01T22:23:11.473"/>
    <p1510:client id="{F8F62869-A60D-43F2-953C-FC810C48AE07}" v="290" dt="2022-08-24T17:03:21.3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8" d="100"/>
          <a:sy n="58" d="100"/>
        </p:scale>
        <p:origin x="96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theme" Target="theme/theme1.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1.xml"/><Relationship Id="rId90" Type="http://schemas.openxmlformats.org/officeDocument/2006/relationships/tableStyles" Target="tableStyles.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viewProps" Target="viewProps.xml"/><Relationship Id="rId9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presProps" Target="presProps.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Cash Application Environment – UW1861 (Main Bank Account)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Cash Application Environment</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54B-49A0-A34B-6E01556ECEA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2-B57D-4163-860A-B2E34EFE169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54B-49A0-A34B-6E01556ECEA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54B-49A0-A34B-6E01556ECEA9}"/>
              </c:ext>
            </c:extLst>
          </c:dPt>
          <c:cat>
            <c:strRef>
              <c:f>Sheet1!$A$2:$A$5</c:f>
              <c:strCache>
                <c:ptCount val="4"/>
                <c:pt idx="0">
                  <c:v>Non-Invoiced</c:v>
                </c:pt>
                <c:pt idx="1">
                  <c:v>Invoiced (Non-Remittance)</c:v>
                </c:pt>
                <c:pt idx="2">
                  <c:v>Invoiced (w/ Remittance)</c:v>
                </c:pt>
                <c:pt idx="3">
                  <c:v>Umbers</c:v>
                </c:pt>
              </c:strCache>
            </c:strRef>
          </c:cat>
          <c:val>
            <c:numRef>
              <c:f>Sheet1!$B$2:$B$5</c:f>
              <c:numCache>
                <c:formatCode>General</c:formatCode>
                <c:ptCount val="4"/>
                <c:pt idx="0">
                  <c:v>14</c:v>
                </c:pt>
                <c:pt idx="1">
                  <c:v>60</c:v>
                </c:pt>
                <c:pt idx="2">
                  <c:v>20</c:v>
                </c:pt>
                <c:pt idx="3">
                  <c:v>6</c:v>
                </c:pt>
              </c:numCache>
            </c:numRef>
          </c:val>
          <c:extLst>
            <c:ext xmlns:c16="http://schemas.microsoft.com/office/drawing/2014/chart" uri="{C3380CC4-5D6E-409C-BE32-E72D297353CC}">
              <c16:uniqueId val="{00000000-B57D-4163-860A-B2E34EFE1695}"/>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Cash Application Environment</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80A-4D84-B62D-FC99C591E8C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2-B57D-4163-860A-B2E34EFE169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80A-4D84-B62D-FC99C591E8C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D80A-4D84-B62D-FC99C591E8C8}"/>
              </c:ext>
            </c:extLst>
          </c:dPt>
          <c:cat>
            <c:strRef>
              <c:f>Sheet1!$A$2:$A$5</c:f>
              <c:strCache>
                <c:ptCount val="4"/>
                <c:pt idx="0">
                  <c:v>Non-Invoiced</c:v>
                </c:pt>
                <c:pt idx="1">
                  <c:v>Invoiced (Non-Remittance)</c:v>
                </c:pt>
                <c:pt idx="2">
                  <c:v>Invoiced (w/ Remittance)</c:v>
                </c:pt>
                <c:pt idx="3">
                  <c:v>Umbers</c:v>
                </c:pt>
              </c:strCache>
            </c:strRef>
          </c:cat>
          <c:val>
            <c:numRef>
              <c:f>Sheet1!$B$2:$B$5</c:f>
              <c:numCache>
                <c:formatCode>General</c:formatCode>
                <c:ptCount val="4"/>
                <c:pt idx="0">
                  <c:v>14</c:v>
                </c:pt>
                <c:pt idx="1">
                  <c:v>60</c:v>
                </c:pt>
                <c:pt idx="2">
                  <c:v>20</c:v>
                </c:pt>
                <c:pt idx="3">
                  <c:v>6</c:v>
                </c:pt>
              </c:numCache>
            </c:numRef>
          </c:val>
          <c:extLst>
            <c:ext xmlns:c16="http://schemas.microsoft.com/office/drawing/2014/chart" uri="{C3380CC4-5D6E-409C-BE32-E72D297353CC}">
              <c16:uniqueId val="{00000000-B57D-4163-860A-B2E34EFE1695}"/>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Cash Application Environment</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236-421C-BBBF-A5527288963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2-B57D-4163-860A-B2E34EFE169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236-421C-BBBF-A5527288963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236-421C-BBBF-A5527288963F}"/>
              </c:ext>
            </c:extLst>
          </c:dPt>
          <c:cat>
            <c:strRef>
              <c:f>Sheet1!$A$2:$A$5</c:f>
              <c:strCache>
                <c:ptCount val="4"/>
                <c:pt idx="0">
                  <c:v>Non-Invoiced</c:v>
                </c:pt>
                <c:pt idx="1">
                  <c:v>Invoiced (Non-Remittance)</c:v>
                </c:pt>
                <c:pt idx="2">
                  <c:v>Invoiced (w/ Remittance)</c:v>
                </c:pt>
                <c:pt idx="3">
                  <c:v>Umbers</c:v>
                </c:pt>
              </c:strCache>
            </c:strRef>
          </c:cat>
          <c:val>
            <c:numRef>
              <c:f>Sheet1!$B$2:$B$5</c:f>
              <c:numCache>
                <c:formatCode>General</c:formatCode>
                <c:ptCount val="4"/>
                <c:pt idx="0">
                  <c:v>14</c:v>
                </c:pt>
                <c:pt idx="1">
                  <c:v>60</c:v>
                </c:pt>
                <c:pt idx="2">
                  <c:v>20</c:v>
                </c:pt>
                <c:pt idx="3">
                  <c:v>6</c:v>
                </c:pt>
              </c:numCache>
            </c:numRef>
          </c:val>
          <c:extLst>
            <c:ext xmlns:c16="http://schemas.microsoft.com/office/drawing/2014/chart" uri="{C3380CC4-5D6E-409C-BE32-E72D297353CC}">
              <c16:uniqueId val="{00000000-B57D-4163-860A-B2E34EFE1695}"/>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Cash Application Environment – UW1861 (Main Bank Account)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Cash Application Environment</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1AF-4965-8646-645645BC376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1AF-4965-8646-645645BC376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1AF-4965-8646-645645BC376D}"/>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1AF-4965-8646-645645BC376D}"/>
              </c:ext>
            </c:extLst>
          </c:dPt>
          <c:cat>
            <c:strRef>
              <c:f>Sheet1!$A$2:$A$5</c:f>
              <c:strCache>
                <c:ptCount val="4"/>
                <c:pt idx="0">
                  <c:v>Non-Invoiced</c:v>
                </c:pt>
                <c:pt idx="1">
                  <c:v>Invoiced (Non-Remittance)</c:v>
                </c:pt>
                <c:pt idx="2">
                  <c:v>Invoiced (w/ Remittance)</c:v>
                </c:pt>
                <c:pt idx="3">
                  <c:v>Umbers</c:v>
                </c:pt>
              </c:strCache>
            </c:strRef>
          </c:cat>
          <c:val>
            <c:numRef>
              <c:f>Sheet1!$B$2:$B$5</c:f>
              <c:numCache>
                <c:formatCode>General</c:formatCode>
                <c:ptCount val="4"/>
                <c:pt idx="0">
                  <c:v>14</c:v>
                </c:pt>
                <c:pt idx="1">
                  <c:v>60</c:v>
                </c:pt>
                <c:pt idx="2">
                  <c:v>20</c:v>
                </c:pt>
                <c:pt idx="3">
                  <c:v>6</c:v>
                </c:pt>
              </c:numCache>
            </c:numRef>
          </c:val>
          <c:extLst>
            <c:ext xmlns:c16="http://schemas.microsoft.com/office/drawing/2014/chart" uri="{C3380CC4-5D6E-409C-BE32-E72D297353CC}">
              <c16:uniqueId val="{00000008-C1AF-4965-8646-645645BC376D}"/>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Cash Application Environment – UW1861 (Main Bank Account)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Cash Application Environment</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399-4A5D-8D6E-8E0AD2FCAD8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399-4A5D-8D6E-8E0AD2FCAD8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399-4A5D-8D6E-8E0AD2FCAD8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1399-4A5D-8D6E-8E0AD2FCAD8E}"/>
              </c:ext>
            </c:extLst>
          </c:dPt>
          <c:cat>
            <c:strRef>
              <c:f>Sheet1!$A$2:$A$5</c:f>
              <c:strCache>
                <c:ptCount val="4"/>
                <c:pt idx="0">
                  <c:v>Non-Invoiced</c:v>
                </c:pt>
                <c:pt idx="1">
                  <c:v>Invoiced (Non-Remittance)</c:v>
                </c:pt>
                <c:pt idx="2">
                  <c:v>Invoiced (w/ Remittance)</c:v>
                </c:pt>
                <c:pt idx="3">
                  <c:v>Umbers</c:v>
                </c:pt>
              </c:strCache>
            </c:strRef>
          </c:cat>
          <c:val>
            <c:numRef>
              <c:f>Sheet1!$B$2:$B$5</c:f>
              <c:numCache>
                <c:formatCode>General</c:formatCode>
                <c:ptCount val="4"/>
                <c:pt idx="0">
                  <c:v>14</c:v>
                </c:pt>
                <c:pt idx="1">
                  <c:v>60</c:v>
                </c:pt>
                <c:pt idx="2">
                  <c:v>20</c:v>
                </c:pt>
                <c:pt idx="3">
                  <c:v>6</c:v>
                </c:pt>
              </c:numCache>
            </c:numRef>
          </c:val>
          <c:extLst>
            <c:ext xmlns:c16="http://schemas.microsoft.com/office/drawing/2014/chart" uri="{C3380CC4-5D6E-409C-BE32-E72D297353CC}">
              <c16:uniqueId val="{00000008-1399-4A5D-8D6E-8E0AD2FCAD8E}"/>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Cash Application Environment – UW1861 (Main Bank Account)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Cash Application Environment</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B5A-4384-8C8E-6532C2E059B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B5A-4384-8C8E-6532C2E059B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B5A-4384-8C8E-6532C2E059B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B5A-4384-8C8E-6532C2E059BE}"/>
              </c:ext>
            </c:extLst>
          </c:dPt>
          <c:cat>
            <c:strRef>
              <c:f>Sheet1!$A$2:$A$5</c:f>
              <c:strCache>
                <c:ptCount val="4"/>
                <c:pt idx="0">
                  <c:v>Non-Invoiced</c:v>
                </c:pt>
                <c:pt idx="1">
                  <c:v>Invoiced (Non-Remittance)</c:v>
                </c:pt>
                <c:pt idx="2">
                  <c:v>Invoiced (w/ Remittance)</c:v>
                </c:pt>
                <c:pt idx="3">
                  <c:v>Umbers</c:v>
                </c:pt>
              </c:strCache>
            </c:strRef>
          </c:cat>
          <c:val>
            <c:numRef>
              <c:f>Sheet1!$B$2:$B$5</c:f>
              <c:numCache>
                <c:formatCode>General</c:formatCode>
                <c:ptCount val="4"/>
                <c:pt idx="0">
                  <c:v>14</c:v>
                </c:pt>
                <c:pt idx="1">
                  <c:v>60</c:v>
                </c:pt>
                <c:pt idx="2">
                  <c:v>20</c:v>
                </c:pt>
                <c:pt idx="3">
                  <c:v>6</c:v>
                </c:pt>
              </c:numCache>
            </c:numRef>
          </c:val>
          <c:extLst>
            <c:ext xmlns:c16="http://schemas.microsoft.com/office/drawing/2014/chart" uri="{C3380CC4-5D6E-409C-BE32-E72D297353CC}">
              <c16:uniqueId val="{00000008-4B5A-4384-8C8E-6532C2E059BE}"/>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Cash Application Environment</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444-4DF7-978A-2E44CBE763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2-B57D-4163-860A-B2E34EFE169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444-4DF7-978A-2E44CBE7632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444-4DF7-978A-2E44CBE7632E}"/>
              </c:ext>
            </c:extLst>
          </c:dPt>
          <c:cat>
            <c:strRef>
              <c:f>Sheet1!$A$2:$A$5</c:f>
              <c:strCache>
                <c:ptCount val="4"/>
                <c:pt idx="0">
                  <c:v>Non-Invoiced</c:v>
                </c:pt>
                <c:pt idx="1">
                  <c:v>Invoiced (Non-Remittance)</c:v>
                </c:pt>
                <c:pt idx="2">
                  <c:v>Invoiced (w/ Remittance)</c:v>
                </c:pt>
                <c:pt idx="3">
                  <c:v>Umbers</c:v>
                </c:pt>
              </c:strCache>
            </c:strRef>
          </c:cat>
          <c:val>
            <c:numRef>
              <c:f>Sheet1!$B$2:$B$5</c:f>
              <c:numCache>
                <c:formatCode>General</c:formatCode>
                <c:ptCount val="4"/>
                <c:pt idx="0">
                  <c:v>14</c:v>
                </c:pt>
                <c:pt idx="1">
                  <c:v>60</c:v>
                </c:pt>
                <c:pt idx="2">
                  <c:v>20</c:v>
                </c:pt>
                <c:pt idx="3">
                  <c:v>6</c:v>
                </c:pt>
              </c:numCache>
            </c:numRef>
          </c:val>
          <c:extLst>
            <c:ext xmlns:c16="http://schemas.microsoft.com/office/drawing/2014/chart" uri="{C3380CC4-5D6E-409C-BE32-E72D297353CC}">
              <c16:uniqueId val="{00000000-B57D-4163-860A-B2E34EFE1695}"/>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2-06-29T19:57:48.429" idx="2">
    <p:pos x="7227" y="1359"/>
    <p:text>Can we remove requirement for CC, Fund, Function from this screen? Since it books primarily to a Liability account.</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06-29T19:57:48.429" idx="3">
    <p:pos x="7227" y="1359"/>
    <p:text>Can we remove requirement for CC, Fund, Function from this screen? Since it books primarily to a Liability account.</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2-06-29T19:57:48.429" idx="4">
    <p:pos x="7227" y="1359"/>
    <p:text>Can we remove requirement for CC, Fund, Function from this screen? Since it books primarily to a Liability account.</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2E447E-DC9F-4C4B-A401-DA850FAF2A2D}" type="doc">
      <dgm:prSet loTypeId="urn:microsoft.com/office/officeart/2005/8/layout/rings+Icon" loCatId="relationship" qsTypeId="urn:microsoft.com/office/officeart/2005/8/quickstyle/simple1" qsCatId="simple" csTypeId="urn:microsoft.com/office/officeart/2005/8/colors/accent1_2" csCatId="accent1" phldr="1"/>
      <dgm:spPr/>
    </dgm:pt>
    <dgm:pt modelId="{6D52D828-AD71-4738-9697-05403F5DB9AC}">
      <dgm:prSet phldrT="[Text]" custT="1"/>
      <dgm:spPr>
        <a:solidFill>
          <a:schemeClr val="tx1">
            <a:lumMod val="20000"/>
            <a:lumOff val="80000"/>
            <a:alpha val="75000"/>
          </a:schemeClr>
        </a:solidFill>
      </dgm:spPr>
      <dgm:t>
        <a:bodyPr/>
        <a:lstStyle/>
        <a:p>
          <a:r>
            <a:rPr lang="en-US" sz="3200"/>
            <a:t>Perform Cash </a:t>
          </a:r>
          <a:r>
            <a:rPr lang="en-US" sz="3100"/>
            <a:t>Application</a:t>
          </a:r>
        </a:p>
      </dgm:t>
    </dgm:pt>
    <dgm:pt modelId="{1503CC5B-D71F-480B-AD9E-AAD12EB0057A}" type="parTrans" cxnId="{3C7CD933-50B2-4D15-B09D-D6384D1AB272}">
      <dgm:prSet/>
      <dgm:spPr/>
      <dgm:t>
        <a:bodyPr/>
        <a:lstStyle/>
        <a:p>
          <a:endParaRPr lang="en-US"/>
        </a:p>
      </dgm:t>
    </dgm:pt>
    <dgm:pt modelId="{8E9227B0-37A8-407C-BA95-5985E472BE73}" type="sibTrans" cxnId="{3C7CD933-50B2-4D15-B09D-D6384D1AB272}">
      <dgm:prSet/>
      <dgm:spPr/>
      <dgm:t>
        <a:bodyPr/>
        <a:lstStyle/>
        <a:p>
          <a:endParaRPr lang="en-US"/>
        </a:p>
      </dgm:t>
    </dgm:pt>
    <dgm:pt modelId="{628013F3-DCC8-48E1-AD48-9D02E0F28DB2}">
      <dgm:prSet phldrT="[Text]" custT="1"/>
      <dgm:spPr>
        <a:solidFill>
          <a:schemeClr val="tx1">
            <a:lumMod val="20000"/>
            <a:lumOff val="80000"/>
            <a:alpha val="75000"/>
          </a:schemeClr>
        </a:solidFill>
      </dgm:spPr>
      <dgm:t>
        <a:bodyPr/>
        <a:lstStyle/>
        <a:p>
          <a:r>
            <a:rPr lang="en-US" sz="3200"/>
            <a:t>Record Customer Payment</a:t>
          </a:r>
        </a:p>
      </dgm:t>
    </dgm:pt>
    <dgm:pt modelId="{972C724A-2C96-464C-A553-038C237F5DC2}" type="parTrans" cxnId="{DD88BDBD-7BAB-4968-9159-7D8346088C04}">
      <dgm:prSet/>
      <dgm:spPr/>
      <dgm:t>
        <a:bodyPr/>
        <a:lstStyle/>
        <a:p>
          <a:endParaRPr lang="en-US"/>
        </a:p>
      </dgm:t>
    </dgm:pt>
    <dgm:pt modelId="{13329124-3717-4CD9-A54B-A9F7BAA9C7A2}" type="sibTrans" cxnId="{DD88BDBD-7BAB-4968-9159-7D8346088C04}">
      <dgm:prSet/>
      <dgm:spPr/>
      <dgm:t>
        <a:bodyPr/>
        <a:lstStyle/>
        <a:p>
          <a:endParaRPr lang="en-US"/>
        </a:p>
      </dgm:t>
    </dgm:pt>
    <dgm:pt modelId="{C0024473-D3E9-4CB4-8D63-E2B676A9B8B0}">
      <dgm:prSet phldrT="[Text]" custT="1"/>
      <dgm:spPr>
        <a:solidFill>
          <a:schemeClr val="tx1">
            <a:lumMod val="20000"/>
            <a:lumOff val="80000"/>
            <a:alpha val="75000"/>
          </a:schemeClr>
        </a:solidFill>
      </dgm:spPr>
      <dgm:t>
        <a:bodyPr/>
        <a:lstStyle/>
        <a:p>
          <a:r>
            <a:rPr lang="en-US" sz="3200"/>
            <a:t>Create Customer Deposit</a:t>
          </a:r>
        </a:p>
      </dgm:t>
    </dgm:pt>
    <dgm:pt modelId="{655D1E6E-3E58-4D11-BFE1-14C25A833FFE}" type="parTrans" cxnId="{D4F17D55-2CC7-4D90-819F-09C9AF0E009B}">
      <dgm:prSet/>
      <dgm:spPr/>
      <dgm:t>
        <a:bodyPr/>
        <a:lstStyle/>
        <a:p>
          <a:endParaRPr lang="en-US"/>
        </a:p>
      </dgm:t>
    </dgm:pt>
    <dgm:pt modelId="{ED615E0D-2273-4FC0-8377-6E0C13AE2F4A}" type="sibTrans" cxnId="{D4F17D55-2CC7-4D90-819F-09C9AF0E009B}">
      <dgm:prSet/>
      <dgm:spPr/>
      <dgm:t>
        <a:bodyPr/>
        <a:lstStyle/>
        <a:p>
          <a:endParaRPr lang="en-US"/>
        </a:p>
      </dgm:t>
    </dgm:pt>
    <dgm:pt modelId="{3D2D8C59-48A5-4E4B-B5F2-7869C47CA04A}" type="pres">
      <dgm:prSet presAssocID="{FB2E447E-DC9F-4C4B-A401-DA850FAF2A2D}" presName="Name0" presStyleCnt="0">
        <dgm:presLayoutVars>
          <dgm:chMax val="7"/>
          <dgm:dir/>
          <dgm:resizeHandles val="exact"/>
        </dgm:presLayoutVars>
      </dgm:prSet>
      <dgm:spPr/>
    </dgm:pt>
    <dgm:pt modelId="{3ED9E071-587B-45DF-9DCF-A6E3AF250075}" type="pres">
      <dgm:prSet presAssocID="{FB2E447E-DC9F-4C4B-A401-DA850FAF2A2D}" presName="ellipse1" presStyleLbl="vennNode1" presStyleIdx="0" presStyleCnt="3" custLinFactNeighborX="-2010" custLinFactNeighborY="64350">
        <dgm:presLayoutVars>
          <dgm:bulletEnabled val="1"/>
        </dgm:presLayoutVars>
      </dgm:prSet>
      <dgm:spPr/>
    </dgm:pt>
    <dgm:pt modelId="{B0B6A876-6F22-4AEF-966D-37B071088C04}" type="pres">
      <dgm:prSet presAssocID="{FB2E447E-DC9F-4C4B-A401-DA850FAF2A2D}" presName="ellipse2" presStyleLbl="vennNode1" presStyleIdx="1" presStyleCnt="3" custLinFactNeighborY="-67029">
        <dgm:presLayoutVars>
          <dgm:bulletEnabled val="1"/>
        </dgm:presLayoutVars>
      </dgm:prSet>
      <dgm:spPr/>
    </dgm:pt>
    <dgm:pt modelId="{71E9FC67-AD31-421A-9825-F39A81E5AE24}" type="pres">
      <dgm:prSet presAssocID="{FB2E447E-DC9F-4C4B-A401-DA850FAF2A2D}" presName="ellipse3" presStyleLbl="vennNode1" presStyleIdx="2" presStyleCnt="3" custLinFactNeighborX="2010" custLinFactNeighborY="64350">
        <dgm:presLayoutVars>
          <dgm:bulletEnabled val="1"/>
        </dgm:presLayoutVars>
      </dgm:prSet>
      <dgm:spPr/>
    </dgm:pt>
  </dgm:ptLst>
  <dgm:cxnLst>
    <dgm:cxn modelId="{3C7CD933-50B2-4D15-B09D-D6384D1AB272}" srcId="{FB2E447E-DC9F-4C4B-A401-DA850FAF2A2D}" destId="{6D52D828-AD71-4738-9697-05403F5DB9AC}" srcOrd="0" destOrd="0" parTransId="{1503CC5B-D71F-480B-AD9E-AAD12EB0057A}" sibTransId="{8E9227B0-37A8-407C-BA95-5985E472BE73}"/>
    <dgm:cxn modelId="{1D593A37-A80F-4035-9599-6E91EB0B81E3}" type="presOf" srcId="{C0024473-D3E9-4CB4-8D63-E2B676A9B8B0}" destId="{71E9FC67-AD31-421A-9825-F39A81E5AE24}" srcOrd="0" destOrd="0" presId="urn:microsoft.com/office/officeart/2005/8/layout/rings+Icon"/>
    <dgm:cxn modelId="{D4F17D55-2CC7-4D90-819F-09C9AF0E009B}" srcId="{FB2E447E-DC9F-4C4B-A401-DA850FAF2A2D}" destId="{C0024473-D3E9-4CB4-8D63-E2B676A9B8B0}" srcOrd="2" destOrd="0" parTransId="{655D1E6E-3E58-4D11-BFE1-14C25A833FFE}" sibTransId="{ED615E0D-2273-4FC0-8377-6E0C13AE2F4A}"/>
    <dgm:cxn modelId="{4BC242A9-86D9-4747-8C3D-270104ADD0D3}" type="presOf" srcId="{FB2E447E-DC9F-4C4B-A401-DA850FAF2A2D}" destId="{3D2D8C59-48A5-4E4B-B5F2-7869C47CA04A}" srcOrd="0" destOrd="0" presId="urn:microsoft.com/office/officeart/2005/8/layout/rings+Icon"/>
    <dgm:cxn modelId="{E635DABA-EBCD-48C8-B3D1-38B4744FE699}" type="presOf" srcId="{628013F3-DCC8-48E1-AD48-9D02E0F28DB2}" destId="{B0B6A876-6F22-4AEF-966D-37B071088C04}" srcOrd="0" destOrd="0" presId="urn:microsoft.com/office/officeart/2005/8/layout/rings+Icon"/>
    <dgm:cxn modelId="{DD88BDBD-7BAB-4968-9159-7D8346088C04}" srcId="{FB2E447E-DC9F-4C4B-A401-DA850FAF2A2D}" destId="{628013F3-DCC8-48E1-AD48-9D02E0F28DB2}" srcOrd="1" destOrd="0" parTransId="{972C724A-2C96-464C-A553-038C237F5DC2}" sibTransId="{13329124-3717-4CD9-A54B-A9F7BAA9C7A2}"/>
    <dgm:cxn modelId="{99D926E5-FC4B-46E5-B662-F8EC609FE927}" type="presOf" srcId="{6D52D828-AD71-4738-9697-05403F5DB9AC}" destId="{3ED9E071-587B-45DF-9DCF-A6E3AF250075}" srcOrd="0" destOrd="0" presId="urn:microsoft.com/office/officeart/2005/8/layout/rings+Icon"/>
    <dgm:cxn modelId="{4EE34001-6DBC-447E-B69B-1159C7D849E6}" type="presParOf" srcId="{3D2D8C59-48A5-4E4B-B5F2-7869C47CA04A}" destId="{3ED9E071-587B-45DF-9DCF-A6E3AF250075}" srcOrd="0" destOrd="0" presId="urn:microsoft.com/office/officeart/2005/8/layout/rings+Icon"/>
    <dgm:cxn modelId="{627A4A28-8BF5-4939-8200-DC8AA810052E}" type="presParOf" srcId="{3D2D8C59-48A5-4E4B-B5F2-7869C47CA04A}" destId="{B0B6A876-6F22-4AEF-966D-37B071088C04}" srcOrd="1" destOrd="0" presId="urn:microsoft.com/office/officeart/2005/8/layout/rings+Icon"/>
    <dgm:cxn modelId="{BCB493BD-117F-4944-93CE-B05859AA496C}" type="presParOf" srcId="{3D2D8C59-48A5-4E4B-B5F2-7869C47CA04A}" destId="{71E9FC67-AD31-421A-9825-F39A81E5AE24}" srcOrd="2" destOrd="0" presId="urn:microsoft.com/office/officeart/2005/8/layout/rings+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EAAB57-D6C0-40E8-B7E2-06925359356D}" type="doc">
      <dgm:prSet loTypeId="urn:microsoft.com/office/officeart/2005/8/layout/process1" loCatId="process" qsTypeId="urn:microsoft.com/office/officeart/2005/8/quickstyle/simple1" qsCatId="simple" csTypeId="urn:microsoft.com/office/officeart/2005/8/colors/accent1_2" csCatId="accent1" phldr="1"/>
      <dgm:spPr/>
    </dgm:pt>
    <dgm:pt modelId="{0413D44E-5CB6-46E8-BD2F-F9592DECC42F}">
      <dgm:prSet phldrT="[Text]"/>
      <dgm:spPr/>
      <dgm:t>
        <a:bodyPr/>
        <a:lstStyle/>
        <a:p>
          <a:r>
            <a:rPr lang="en-US"/>
            <a:t>Customer Invoice is created in Workday and sent to our Customer(s)</a:t>
          </a:r>
        </a:p>
      </dgm:t>
    </dgm:pt>
    <dgm:pt modelId="{02DE8A2D-C53B-4484-BD54-008C46391DA8}" type="parTrans" cxnId="{A9131A4F-66DA-419D-9979-C3DD9A1A6714}">
      <dgm:prSet/>
      <dgm:spPr/>
      <dgm:t>
        <a:bodyPr/>
        <a:lstStyle/>
        <a:p>
          <a:endParaRPr lang="en-US"/>
        </a:p>
      </dgm:t>
    </dgm:pt>
    <dgm:pt modelId="{CA9210D5-B4C0-4997-B4C7-72B099FC19F2}" type="sibTrans" cxnId="{A9131A4F-66DA-419D-9979-C3DD9A1A6714}">
      <dgm:prSet/>
      <dgm:spPr/>
      <dgm:t>
        <a:bodyPr/>
        <a:lstStyle/>
        <a:p>
          <a:endParaRPr lang="en-US"/>
        </a:p>
      </dgm:t>
    </dgm:pt>
    <dgm:pt modelId="{85BCBE62-E97C-411B-ACD1-88A3C7B5F1E0}">
      <dgm:prSet phldrT="[Text]"/>
      <dgm:spPr/>
      <dgm:t>
        <a:bodyPr/>
        <a:lstStyle/>
        <a:p>
          <a:r>
            <a:rPr lang="en-US"/>
            <a:t>Once payment is recorded; Customer Deposit is created in Workday</a:t>
          </a:r>
        </a:p>
      </dgm:t>
    </dgm:pt>
    <dgm:pt modelId="{EC74D5C6-E1F2-450B-8DB7-4AB03850F979}" type="parTrans" cxnId="{E3363789-E49F-4DEE-BB0F-24481F5777AB}">
      <dgm:prSet/>
      <dgm:spPr/>
      <dgm:t>
        <a:bodyPr/>
        <a:lstStyle/>
        <a:p>
          <a:endParaRPr lang="en-US"/>
        </a:p>
      </dgm:t>
    </dgm:pt>
    <dgm:pt modelId="{115496C7-85A7-48E6-91FF-E1AB1C985E0C}" type="sibTrans" cxnId="{E3363789-E49F-4DEE-BB0F-24481F5777AB}">
      <dgm:prSet/>
      <dgm:spPr/>
      <dgm:t>
        <a:bodyPr/>
        <a:lstStyle/>
        <a:p>
          <a:endParaRPr lang="en-US"/>
        </a:p>
      </dgm:t>
    </dgm:pt>
    <dgm:pt modelId="{022334FD-4E12-43DC-8D6B-FC64FC55EAA7}">
      <dgm:prSet phldrT="[Text]"/>
      <dgm:spPr/>
      <dgm:t>
        <a:bodyPr/>
        <a:lstStyle/>
        <a:p>
          <a:r>
            <a:rPr lang="en-US"/>
            <a:t>Payment is received from our customer and recorded in Workday</a:t>
          </a:r>
        </a:p>
      </dgm:t>
    </dgm:pt>
    <dgm:pt modelId="{E99C8520-DC45-4C48-AB43-32A7A41A6A89}" type="parTrans" cxnId="{F2D91306-C996-410B-9091-32FDBED3D1D2}">
      <dgm:prSet/>
      <dgm:spPr/>
      <dgm:t>
        <a:bodyPr/>
        <a:lstStyle/>
        <a:p>
          <a:endParaRPr lang="en-US"/>
        </a:p>
      </dgm:t>
    </dgm:pt>
    <dgm:pt modelId="{AB552B51-6A2C-4479-85E7-EFECD7B35859}" type="sibTrans" cxnId="{F2D91306-C996-410B-9091-32FDBED3D1D2}">
      <dgm:prSet/>
      <dgm:spPr/>
      <dgm:t>
        <a:bodyPr/>
        <a:lstStyle/>
        <a:p>
          <a:endParaRPr lang="en-US"/>
        </a:p>
      </dgm:t>
    </dgm:pt>
    <dgm:pt modelId="{4C4F3813-44F4-4DE4-891C-B6804FA34072}">
      <dgm:prSet phldrT="[Text]"/>
      <dgm:spPr/>
      <dgm:t>
        <a:bodyPr/>
        <a:lstStyle/>
        <a:p>
          <a:r>
            <a:rPr lang="en-US"/>
            <a:t>Application of the payment to an open invoice or customer account</a:t>
          </a:r>
        </a:p>
      </dgm:t>
    </dgm:pt>
    <dgm:pt modelId="{E03409FA-EB7A-4B03-8042-6B256F275F2C}" type="parTrans" cxnId="{8AD04471-47FF-4EC2-B300-B909739042A0}">
      <dgm:prSet/>
      <dgm:spPr/>
      <dgm:t>
        <a:bodyPr/>
        <a:lstStyle/>
        <a:p>
          <a:endParaRPr lang="en-US"/>
        </a:p>
      </dgm:t>
    </dgm:pt>
    <dgm:pt modelId="{E3F18F55-0492-4EF1-9467-2C7AF5E5E351}" type="sibTrans" cxnId="{8AD04471-47FF-4EC2-B300-B909739042A0}">
      <dgm:prSet/>
      <dgm:spPr/>
      <dgm:t>
        <a:bodyPr/>
        <a:lstStyle/>
        <a:p>
          <a:endParaRPr lang="en-US"/>
        </a:p>
      </dgm:t>
    </dgm:pt>
    <dgm:pt modelId="{23A0690D-F620-43CD-8384-2A212BB39F8A}" type="pres">
      <dgm:prSet presAssocID="{6EEAAB57-D6C0-40E8-B7E2-06925359356D}" presName="Name0" presStyleCnt="0">
        <dgm:presLayoutVars>
          <dgm:dir/>
          <dgm:resizeHandles val="exact"/>
        </dgm:presLayoutVars>
      </dgm:prSet>
      <dgm:spPr/>
    </dgm:pt>
    <dgm:pt modelId="{BE9D0278-5A42-4839-8659-167AF397EE0D}" type="pres">
      <dgm:prSet presAssocID="{0413D44E-5CB6-46E8-BD2F-F9592DECC42F}" presName="node" presStyleLbl="node1" presStyleIdx="0" presStyleCnt="4">
        <dgm:presLayoutVars>
          <dgm:bulletEnabled val="1"/>
        </dgm:presLayoutVars>
      </dgm:prSet>
      <dgm:spPr/>
    </dgm:pt>
    <dgm:pt modelId="{A8BECA34-D398-4556-8ABE-7842F54CEF34}" type="pres">
      <dgm:prSet presAssocID="{CA9210D5-B4C0-4997-B4C7-72B099FC19F2}" presName="sibTrans" presStyleLbl="sibTrans2D1" presStyleIdx="0" presStyleCnt="3"/>
      <dgm:spPr/>
    </dgm:pt>
    <dgm:pt modelId="{6790AFB6-5452-485A-B56B-C9223F719DB8}" type="pres">
      <dgm:prSet presAssocID="{CA9210D5-B4C0-4997-B4C7-72B099FC19F2}" presName="connectorText" presStyleLbl="sibTrans2D1" presStyleIdx="0" presStyleCnt="3"/>
      <dgm:spPr/>
    </dgm:pt>
    <dgm:pt modelId="{54AC66AE-504D-4D40-9EAD-2382EDFB99A7}" type="pres">
      <dgm:prSet presAssocID="{022334FD-4E12-43DC-8D6B-FC64FC55EAA7}" presName="node" presStyleLbl="node1" presStyleIdx="1" presStyleCnt="4">
        <dgm:presLayoutVars>
          <dgm:bulletEnabled val="1"/>
        </dgm:presLayoutVars>
      </dgm:prSet>
      <dgm:spPr/>
    </dgm:pt>
    <dgm:pt modelId="{8EFBC996-8606-4DD4-B646-6FE7DF82D291}" type="pres">
      <dgm:prSet presAssocID="{AB552B51-6A2C-4479-85E7-EFECD7B35859}" presName="sibTrans" presStyleLbl="sibTrans2D1" presStyleIdx="1" presStyleCnt="3"/>
      <dgm:spPr/>
    </dgm:pt>
    <dgm:pt modelId="{5C15AC2C-0AD9-45A0-A2B7-698DDE42D464}" type="pres">
      <dgm:prSet presAssocID="{AB552B51-6A2C-4479-85E7-EFECD7B35859}" presName="connectorText" presStyleLbl="sibTrans2D1" presStyleIdx="1" presStyleCnt="3"/>
      <dgm:spPr/>
    </dgm:pt>
    <dgm:pt modelId="{D89392F0-7A3C-4296-8598-513A6AAEFA48}" type="pres">
      <dgm:prSet presAssocID="{85BCBE62-E97C-411B-ACD1-88A3C7B5F1E0}" presName="node" presStyleLbl="node1" presStyleIdx="2" presStyleCnt="4">
        <dgm:presLayoutVars>
          <dgm:bulletEnabled val="1"/>
        </dgm:presLayoutVars>
      </dgm:prSet>
      <dgm:spPr/>
    </dgm:pt>
    <dgm:pt modelId="{D0FEF94D-8CD0-4585-9C52-4C3C2A58CB84}" type="pres">
      <dgm:prSet presAssocID="{115496C7-85A7-48E6-91FF-E1AB1C985E0C}" presName="sibTrans" presStyleLbl="sibTrans2D1" presStyleIdx="2" presStyleCnt="3"/>
      <dgm:spPr/>
    </dgm:pt>
    <dgm:pt modelId="{9298E68F-8A22-4ADE-AC43-36C55E08FF45}" type="pres">
      <dgm:prSet presAssocID="{115496C7-85A7-48E6-91FF-E1AB1C985E0C}" presName="connectorText" presStyleLbl="sibTrans2D1" presStyleIdx="2" presStyleCnt="3"/>
      <dgm:spPr/>
    </dgm:pt>
    <dgm:pt modelId="{65D91C83-CD6F-40BB-B57D-956D4EF714FB}" type="pres">
      <dgm:prSet presAssocID="{4C4F3813-44F4-4DE4-891C-B6804FA34072}" presName="node" presStyleLbl="node1" presStyleIdx="3" presStyleCnt="4">
        <dgm:presLayoutVars>
          <dgm:bulletEnabled val="1"/>
        </dgm:presLayoutVars>
      </dgm:prSet>
      <dgm:spPr/>
    </dgm:pt>
  </dgm:ptLst>
  <dgm:cxnLst>
    <dgm:cxn modelId="{F2D91306-C996-410B-9091-32FDBED3D1D2}" srcId="{6EEAAB57-D6C0-40E8-B7E2-06925359356D}" destId="{022334FD-4E12-43DC-8D6B-FC64FC55EAA7}" srcOrd="1" destOrd="0" parTransId="{E99C8520-DC45-4C48-AB43-32A7A41A6A89}" sibTransId="{AB552B51-6A2C-4479-85E7-EFECD7B35859}"/>
    <dgm:cxn modelId="{F8267817-1F0A-4F00-8539-E791F0AA95F4}" type="presOf" srcId="{6EEAAB57-D6C0-40E8-B7E2-06925359356D}" destId="{23A0690D-F620-43CD-8384-2A212BB39F8A}" srcOrd="0" destOrd="0" presId="urn:microsoft.com/office/officeart/2005/8/layout/process1"/>
    <dgm:cxn modelId="{A9131A4F-66DA-419D-9979-C3DD9A1A6714}" srcId="{6EEAAB57-D6C0-40E8-B7E2-06925359356D}" destId="{0413D44E-5CB6-46E8-BD2F-F9592DECC42F}" srcOrd="0" destOrd="0" parTransId="{02DE8A2D-C53B-4484-BD54-008C46391DA8}" sibTransId="{CA9210D5-B4C0-4997-B4C7-72B099FC19F2}"/>
    <dgm:cxn modelId="{8AD04471-47FF-4EC2-B300-B909739042A0}" srcId="{6EEAAB57-D6C0-40E8-B7E2-06925359356D}" destId="{4C4F3813-44F4-4DE4-891C-B6804FA34072}" srcOrd="3" destOrd="0" parTransId="{E03409FA-EB7A-4B03-8042-6B256F275F2C}" sibTransId="{E3F18F55-0492-4EF1-9467-2C7AF5E5E351}"/>
    <dgm:cxn modelId="{0C7CA272-B128-475E-9CD1-3B5AD6CF0386}" type="presOf" srcId="{AB552B51-6A2C-4479-85E7-EFECD7B35859}" destId="{8EFBC996-8606-4DD4-B646-6FE7DF82D291}" srcOrd="0" destOrd="0" presId="urn:microsoft.com/office/officeart/2005/8/layout/process1"/>
    <dgm:cxn modelId="{2E9E277A-4D63-4441-963A-5CD0AE5BABD9}" type="presOf" srcId="{022334FD-4E12-43DC-8D6B-FC64FC55EAA7}" destId="{54AC66AE-504D-4D40-9EAD-2382EDFB99A7}" srcOrd="0" destOrd="0" presId="urn:microsoft.com/office/officeart/2005/8/layout/process1"/>
    <dgm:cxn modelId="{DF82C45A-DFFC-4D4C-BEC7-5E1630186363}" type="presOf" srcId="{4C4F3813-44F4-4DE4-891C-B6804FA34072}" destId="{65D91C83-CD6F-40BB-B57D-956D4EF714FB}" srcOrd="0" destOrd="0" presId="urn:microsoft.com/office/officeart/2005/8/layout/process1"/>
    <dgm:cxn modelId="{16D9A887-8F96-4A28-9574-002637293F55}" type="presOf" srcId="{115496C7-85A7-48E6-91FF-E1AB1C985E0C}" destId="{9298E68F-8A22-4ADE-AC43-36C55E08FF45}" srcOrd="1" destOrd="0" presId="urn:microsoft.com/office/officeart/2005/8/layout/process1"/>
    <dgm:cxn modelId="{E3363789-E49F-4DEE-BB0F-24481F5777AB}" srcId="{6EEAAB57-D6C0-40E8-B7E2-06925359356D}" destId="{85BCBE62-E97C-411B-ACD1-88A3C7B5F1E0}" srcOrd="2" destOrd="0" parTransId="{EC74D5C6-E1F2-450B-8DB7-4AB03850F979}" sibTransId="{115496C7-85A7-48E6-91FF-E1AB1C985E0C}"/>
    <dgm:cxn modelId="{AE507690-C5ED-4AE0-8271-B10410C1F62C}" type="presOf" srcId="{85BCBE62-E97C-411B-ACD1-88A3C7B5F1E0}" destId="{D89392F0-7A3C-4296-8598-513A6AAEFA48}" srcOrd="0" destOrd="0" presId="urn:microsoft.com/office/officeart/2005/8/layout/process1"/>
    <dgm:cxn modelId="{58C7D9A9-1250-4404-BB20-B310088A90F9}" type="presOf" srcId="{CA9210D5-B4C0-4997-B4C7-72B099FC19F2}" destId="{6790AFB6-5452-485A-B56B-C9223F719DB8}" srcOrd="1" destOrd="0" presId="urn:microsoft.com/office/officeart/2005/8/layout/process1"/>
    <dgm:cxn modelId="{5DA60CAA-0A90-4DBD-9F06-BDE7D1D3AA8D}" type="presOf" srcId="{0413D44E-5CB6-46E8-BD2F-F9592DECC42F}" destId="{BE9D0278-5A42-4839-8659-167AF397EE0D}" srcOrd="0" destOrd="0" presId="urn:microsoft.com/office/officeart/2005/8/layout/process1"/>
    <dgm:cxn modelId="{16D875B0-F4C5-420F-AD44-0B3524FC239A}" type="presOf" srcId="{CA9210D5-B4C0-4997-B4C7-72B099FC19F2}" destId="{A8BECA34-D398-4556-8ABE-7842F54CEF34}" srcOrd="0" destOrd="0" presId="urn:microsoft.com/office/officeart/2005/8/layout/process1"/>
    <dgm:cxn modelId="{3BB44ED5-05A2-4B6B-A76D-CF1E50A993BD}" type="presOf" srcId="{AB552B51-6A2C-4479-85E7-EFECD7B35859}" destId="{5C15AC2C-0AD9-45A0-A2B7-698DDE42D464}" srcOrd="1" destOrd="0" presId="urn:microsoft.com/office/officeart/2005/8/layout/process1"/>
    <dgm:cxn modelId="{D1DB36FB-1419-4B61-A3E3-7D973E316F56}" type="presOf" srcId="{115496C7-85A7-48E6-91FF-E1AB1C985E0C}" destId="{D0FEF94D-8CD0-4585-9C52-4C3C2A58CB84}" srcOrd="0" destOrd="0" presId="urn:microsoft.com/office/officeart/2005/8/layout/process1"/>
    <dgm:cxn modelId="{3A9B2E7E-20C0-4931-830D-E3C12C6B9B22}" type="presParOf" srcId="{23A0690D-F620-43CD-8384-2A212BB39F8A}" destId="{BE9D0278-5A42-4839-8659-167AF397EE0D}" srcOrd="0" destOrd="0" presId="urn:microsoft.com/office/officeart/2005/8/layout/process1"/>
    <dgm:cxn modelId="{0E010F1D-19FF-411A-9630-EC712876EAAD}" type="presParOf" srcId="{23A0690D-F620-43CD-8384-2A212BB39F8A}" destId="{A8BECA34-D398-4556-8ABE-7842F54CEF34}" srcOrd="1" destOrd="0" presId="urn:microsoft.com/office/officeart/2005/8/layout/process1"/>
    <dgm:cxn modelId="{35C2F078-4AEC-470E-B0F3-CADB67510C8D}" type="presParOf" srcId="{A8BECA34-D398-4556-8ABE-7842F54CEF34}" destId="{6790AFB6-5452-485A-B56B-C9223F719DB8}" srcOrd="0" destOrd="0" presId="urn:microsoft.com/office/officeart/2005/8/layout/process1"/>
    <dgm:cxn modelId="{1FD94631-0BE6-4838-8102-4E298BAADBD2}" type="presParOf" srcId="{23A0690D-F620-43CD-8384-2A212BB39F8A}" destId="{54AC66AE-504D-4D40-9EAD-2382EDFB99A7}" srcOrd="2" destOrd="0" presId="urn:microsoft.com/office/officeart/2005/8/layout/process1"/>
    <dgm:cxn modelId="{EF5581C7-C58A-422E-9EF8-FB901E9ECD51}" type="presParOf" srcId="{23A0690D-F620-43CD-8384-2A212BB39F8A}" destId="{8EFBC996-8606-4DD4-B646-6FE7DF82D291}" srcOrd="3" destOrd="0" presId="urn:microsoft.com/office/officeart/2005/8/layout/process1"/>
    <dgm:cxn modelId="{19ADACCA-B718-4F48-8604-F78493E1F98F}" type="presParOf" srcId="{8EFBC996-8606-4DD4-B646-6FE7DF82D291}" destId="{5C15AC2C-0AD9-45A0-A2B7-698DDE42D464}" srcOrd="0" destOrd="0" presId="urn:microsoft.com/office/officeart/2005/8/layout/process1"/>
    <dgm:cxn modelId="{70C4A283-3780-46DC-8B93-53F3AB1E9FCD}" type="presParOf" srcId="{23A0690D-F620-43CD-8384-2A212BB39F8A}" destId="{D89392F0-7A3C-4296-8598-513A6AAEFA48}" srcOrd="4" destOrd="0" presId="urn:microsoft.com/office/officeart/2005/8/layout/process1"/>
    <dgm:cxn modelId="{53382E4F-C40B-4066-AA3D-E6C0D9CC7346}" type="presParOf" srcId="{23A0690D-F620-43CD-8384-2A212BB39F8A}" destId="{D0FEF94D-8CD0-4585-9C52-4C3C2A58CB84}" srcOrd="5" destOrd="0" presId="urn:microsoft.com/office/officeart/2005/8/layout/process1"/>
    <dgm:cxn modelId="{33B1F39E-D8E5-4500-9B3A-EBDCC4C42321}" type="presParOf" srcId="{D0FEF94D-8CD0-4585-9C52-4C3C2A58CB84}" destId="{9298E68F-8A22-4ADE-AC43-36C55E08FF45}" srcOrd="0" destOrd="0" presId="urn:microsoft.com/office/officeart/2005/8/layout/process1"/>
    <dgm:cxn modelId="{7B118A61-CCB7-4862-9250-EB2DC1B43795}" type="presParOf" srcId="{23A0690D-F620-43CD-8384-2A212BB39F8A}" destId="{65D91C83-CD6F-40BB-B57D-956D4EF714F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D9E071-587B-45DF-9DCF-A6E3AF250075}">
      <dsp:nvSpPr>
        <dsp:cNvPr id="0" name=""/>
        <dsp:cNvSpPr/>
      </dsp:nvSpPr>
      <dsp:spPr>
        <a:xfrm>
          <a:off x="749165" y="1894896"/>
          <a:ext cx="2944713" cy="2944671"/>
        </a:xfrm>
        <a:prstGeom prst="ellipse">
          <a:avLst/>
        </a:prstGeom>
        <a:solidFill>
          <a:schemeClr val="tx1">
            <a:lumMod val="20000"/>
            <a:lumOff val="80000"/>
            <a:alpha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Perform Cash </a:t>
          </a:r>
          <a:r>
            <a:rPr lang="en-US" sz="3100" kern="1200"/>
            <a:t>Application</a:t>
          </a:r>
        </a:p>
      </dsp:txBody>
      <dsp:txXfrm>
        <a:off x="1180408" y="2326133"/>
        <a:ext cx="2082227" cy="2082197"/>
      </dsp:txXfrm>
    </dsp:sp>
    <dsp:sp modelId="{B0B6A876-6F22-4AEF-966D-37B071088C04}">
      <dsp:nvSpPr>
        <dsp:cNvPr id="0" name=""/>
        <dsp:cNvSpPr/>
      </dsp:nvSpPr>
      <dsp:spPr>
        <a:xfrm>
          <a:off x="2324024" y="0"/>
          <a:ext cx="2944713" cy="2944671"/>
        </a:xfrm>
        <a:prstGeom prst="ellipse">
          <a:avLst/>
        </a:prstGeom>
        <a:solidFill>
          <a:schemeClr val="tx1">
            <a:lumMod val="20000"/>
            <a:lumOff val="80000"/>
            <a:alpha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Record Customer Payment</a:t>
          </a:r>
        </a:p>
      </dsp:txBody>
      <dsp:txXfrm>
        <a:off x="2755267" y="431237"/>
        <a:ext cx="2082227" cy="2082197"/>
      </dsp:txXfrm>
    </dsp:sp>
    <dsp:sp modelId="{71E9FC67-AD31-421A-9825-F39A81E5AE24}">
      <dsp:nvSpPr>
        <dsp:cNvPr id="0" name=""/>
        <dsp:cNvSpPr/>
      </dsp:nvSpPr>
      <dsp:spPr>
        <a:xfrm>
          <a:off x="3897091" y="1894896"/>
          <a:ext cx="2944713" cy="2944671"/>
        </a:xfrm>
        <a:prstGeom prst="ellipse">
          <a:avLst/>
        </a:prstGeom>
        <a:solidFill>
          <a:schemeClr val="tx1">
            <a:lumMod val="20000"/>
            <a:lumOff val="80000"/>
            <a:alpha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Create Customer Deposit</a:t>
          </a:r>
        </a:p>
      </dsp:txBody>
      <dsp:txXfrm>
        <a:off x="4328334" y="2326133"/>
        <a:ext cx="2082227" cy="20821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9D0278-5A42-4839-8659-167AF397EE0D}">
      <dsp:nvSpPr>
        <dsp:cNvPr id="0" name=""/>
        <dsp:cNvSpPr/>
      </dsp:nvSpPr>
      <dsp:spPr>
        <a:xfrm>
          <a:off x="3571" y="1707571"/>
          <a:ext cx="1561703" cy="200352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Customer Invoice is created in Workday and sent to our Customer(s)</a:t>
          </a:r>
        </a:p>
      </dsp:txBody>
      <dsp:txXfrm>
        <a:off x="49312" y="1753312"/>
        <a:ext cx="1470221" cy="1912042"/>
      </dsp:txXfrm>
    </dsp:sp>
    <dsp:sp modelId="{A8BECA34-D398-4556-8ABE-7842F54CEF34}">
      <dsp:nvSpPr>
        <dsp:cNvPr id="0" name=""/>
        <dsp:cNvSpPr/>
      </dsp:nvSpPr>
      <dsp:spPr>
        <a:xfrm>
          <a:off x="1721445"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721445" y="2593142"/>
        <a:ext cx="231757" cy="232382"/>
      </dsp:txXfrm>
    </dsp:sp>
    <dsp:sp modelId="{54AC66AE-504D-4D40-9EAD-2382EDFB99A7}">
      <dsp:nvSpPr>
        <dsp:cNvPr id="0" name=""/>
        <dsp:cNvSpPr/>
      </dsp:nvSpPr>
      <dsp:spPr>
        <a:xfrm>
          <a:off x="2189956" y="1707571"/>
          <a:ext cx="1561703" cy="200352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Payment is received from our customer and recorded in Workday</a:t>
          </a:r>
        </a:p>
      </dsp:txBody>
      <dsp:txXfrm>
        <a:off x="2235697" y="1753312"/>
        <a:ext cx="1470221" cy="1912042"/>
      </dsp:txXfrm>
    </dsp:sp>
    <dsp:sp modelId="{8EFBC996-8606-4DD4-B646-6FE7DF82D291}">
      <dsp:nvSpPr>
        <dsp:cNvPr id="0" name=""/>
        <dsp:cNvSpPr/>
      </dsp:nvSpPr>
      <dsp:spPr>
        <a:xfrm>
          <a:off x="3907829"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907829" y="2593142"/>
        <a:ext cx="231757" cy="232382"/>
      </dsp:txXfrm>
    </dsp:sp>
    <dsp:sp modelId="{D89392F0-7A3C-4296-8598-513A6AAEFA48}">
      <dsp:nvSpPr>
        <dsp:cNvPr id="0" name=""/>
        <dsp:cNvSpPr/>
      </dsp:nvSpPr>
      <dsp:spPr>
        <a:xfrm>
          <a:off x="4376340" y="1707571"/>
          <a:ext cx="1561703" cy="200352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Once payment is recorded; Customer Deposit is created in Workday</a:t>
          </a:r>
        </a:p>
      </dsp:txBody>
      <dsp:txXfrm>
        <a:off x="4422081" y="1753312"/>
        <a:ext cx="1470221" cy="1912042"/>
      </dsp:txXfrm>
    </dsp:sp>
    <dsp:sp modelId="{D0FEF94D-8CD0-4585-9C52-4C3C2A58CB84}">
      <dsp:nvSpPr>
        <dsp:cNvPr id="0" name=""/>
        <dsp:cNvSpPr/>
      </dsp:nvSpPr>
      <dsp:spPr>
        <a:xfrm>
          <a:off x="6094214"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094214" y="2593142"/>
        <a:ext cx="231757" cy="232382"/>
      </dsp:txXfrm>
    </dsp:sp>
    <dsp:sp modelId="{65D91C83-CD6F-40BB-B57D-956D4EF714FB}">
      <dsp:nvSpPr>
        <dsp:cNvPr id="0" name=""/>
        <dsp:cNvSpPr/>
      </dsp:nvSpPr>
      <dsp:spPr>
        <a:xfrm>
          <a:off x="6562724" y="1707571"/>
          <a:ext cx="1561703" cy="200352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Application of the payment to an open invoice or customer account</a:t>
          </a:r>
        </a:p>
      </dsp:txBody>
      <dsp:txXfrm>
        <a:off x="6608465" y="1753312"/>
        <a:ext cx="1470221" cy="1912042"/>
      </dsp:txXfrm>
    </dsp:sp>
  </dsp:spTree>
</dsp:drawing>
</file>

<file path=ppt/diagrams/layout1.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70AF29-12A7-4783-B95C-423DA971F11D}" type="datetimeFigureOut">
              <a:rPr lang="en-US" smtClean="0"/>
              <a:t>5/25/2023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C07A75-677E-4622-9376-4854103B4962}" type="slidenum">
              <a:rPr lang="en-US" smtClean="0"/>
              <a:t>‹#›</a:t>
            </a:fld>
            <a:endParaRPr lang="en-US"/>
          </a:p>
        </p:txBody>
      </p:sp>
    </p:spTree>
    <p:extLst>
      <p:ext uri="{BB962C8B-B14F-4D97-AF65-F5344CB8AC3E}">
        <p14:creationId xmlns:p14="http://schemas.microsoft.com/office/powerpoint/2010/main" val="37067098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[Filename Convention: </a:t>
            </a:r>
            <a:r>
              <a:rPr lang="en-US" sz="1200" b="0" i="0" u="none" strike="noStrike" kern="1200">
                <a:solidFill>
                  <a:schemeClr val="tx1"/>
                </a:solidFill>
                <a:effectLst/>
                <a:latin typeface="+mn-lt"/>
                <a:ea typeface="+mn-ea"/>
                <a:cs typeface="+mn-cs"/>
              </a:rPr>
              <a:t>Customer Confirmation Session E2E Functional Area YYYYMMDD</a:t>
            </a:r>
          </a:p>
          <a:p>
            <a:r>
              <a:rPr lang="en-US">
                <a:cs typeface="Calibri" panose="020F0502020204030204"/>
              </a:rPr>
              <a:t>YYYYDDMM should equal the date of the workshop</a:t>
            </a:r>
            <a:endParaRPr lang="en-US" sz="1200" b="0" i="0" u="none" strike="noStrike" kern="1200">
              <a:solidFill>
                <a:schemeClr val="tx1"/>
              </a:solidFill>
              <a:effectLst/>
              <a:latin typeface="+mn-lt"/>
              <a:cs typeface="Calibri" panose="020F0502020204030204"/>
            </a:endParaRPr>
          </a:p>
          <a:p>
            <a:endParaRPr lang="en-US"/>
          </a:p>
          <a:p>
            <a:r>
              <a:rPr lang="en-US" sz="1200" b="1" i="0" u="none" strike="noStrike" kern="1200">
                <a:solidFill>
                  <a:schemeClr val="tx1"/>
                </a:solidFill>
                <a:effectLst/>
                <a:latin typeface="+mn-lt"/>
                <a:ea typeface="+mn-ea"/>
                <a:cs typeface="+mn-cs"/>
              </a:rPr>
              <a:t>E2E Acronym by Business Process Area</a:t>
            </a:r>
            <a:r>
              <a:rPr lang="en-US"/>
              <a:t> </a:t>
            </a:r>
          </a:p>
          <a:p>
            <a:r>
              <a:rPr lang="en-US" sz="1200" b="0" i="0" u="none" strike="noStrike" kern="1200">
                <a:solidFill>
                  <a:schemeClr val="tx1"/>
                </a:solidFill>
                <a:effectLst/>
                <a:latin typeface="+mn-lt"/>
                <a:ea typeface="+mn-ea"/>
                <a:cs typeface="+mn-cs"/>
              </a:rPr>
              <a:t>AA2R    Asset Acquire to Retire</a:t>
            </a:r>
          </a:p>
          <a:p>
            <a:r>
              <a:rPr lang="en-US" sz="1200" b="0" i="0" u="none" strike="noStrike" kern="1200">
                <a:solidFill>
                  <a:schemeClr val="tx1"/>
                </a:solidFill>
                <a:effectLst/>
                <a:latin typeface="+mn-lt"/>
                <a:ea typeface="+mn-ea"/>
                <a:cs typeface="+mn-cs"/>
              </a:rPr>
              <a:t>CR2P    Customer Requisition to Payment</a:t>
            </a:r>
          </a:p>
          <a:p>
            <a:r>
              <a:rPr lang="en-US" sz="1200" b="0" i="0" u="none" strike="noStrike" kern="1200">
                <a:solidFill>
                  <a:schemeClr val="tx1"/>
                </a:solidFill>
                <a:effectLst/>
                <a:latin typeface="+mn-lt"/>
                <a:ea typeface="+mn-ea"/>
                <a:cs typeface="+mn-cs"/>
              </a:rPr>
              <a:t>GA2C   Grant Award to Close</a:t>
            </a:r>
            <a:r>
              <a:rPr lang="en-US"/>
              <a:t> </a:t>
            </a:r>
          </a:p>
          <a:p>
            <a:r>
              <a:rPr lang="en-US" sz="1200" b="0" i="0" u="none" strike="noStrike" kern="1200">
                <a:solidFill>
                  <a:schemeClr val="tx1"/>
                </a:solidFill>
                <a:effectLst/>
                <a:latin typeface="+mn-lt"/>
                <a:ea typeface="+mn-ea"/>
                <a:cs typeface="+mn-cs"/>
              </a:rPr>
              <a:t>H2R     Hire to Retire</a:t>
            </a:r>
            <a:r>
              <a:rPr lang="en-US"/>
              <a:t> </a:t>
            </a:r>
          </a:p>
          <a:p>
            <a:r>
              <a:rPr lang="en-US" sz="1200" b="0" i="0" u="none" strike="noStrike" kern="1200">
                <a:solidFill>
                  <a:schemeClr val="tx1"/>
                </a:solidFill>
                <a:effectLst/>
                <a:latin typeface="+mn-lt"/>
                <a:ea typeface="+mn-ea"/>
                <a:cs typeface="+mn-cs"/>
              </a:rPr>
              <a:t>MCFA  Manage Cash and Financial Assets</a:t>
            </a:r>
            <a:endParaRPr lang="en-US"/>
          </a:p>
          <a:p>
            <a:r>
              <a:rPr lang="en-US" sz="1200" b="0" i="0" u="none" strike="noStrike" kern="1200">
                <a:solidFill>
                  <a:schemeClr val="tx1"/>
                </a:solidFill>
                <a:effectLst/>
                <a:latin typeface="+mn-lt"/>
                <a:ea typeface="+mn-ea"/>
                <a:cs typeface="+mn-cs"/>
              </a:rPr>
              <a:t>PMTB   Plan and Manage the Business</a:t>
            </a:r>
          </a:p>
          <a:p>
            <a:r>
              <a:rPr lang="en-US" sz="1200" b="0" i="0" u="none" strike="noStrike" kern="1200">
                <a:solidFill>
                  <a:schemeClr val="tx1"/>
                </a:solidFill>
                <a:effectLst/>
                <a:latin typeface="+mn-lt"/>
                <a:ea typeface="+mn-ea"/>
                <a:cs typeface="+mn-cs"/>
              </a:rPr>
              <a:t>P&amp;SC   Procurement and Supply Chain</a:t>
            </a:r>
          </a:p>
          <a:p>
            <a:r>
              <a:rPr lang="en-US" sz="1200" b="0" i="0" u="none" strike="noStrike" kern="1200">
                <a:solidFill>
                  <a:schemeClr val="tx1"/>
                </a:solidFill>
                <a:effectLst/>
                <a:latin typeface="+mn-lt"/>
                <a:ea typeface="+mn-ea"/>
                <a:cs typeface="+mn-cs"/>
              </a:rPr>
              <a:t>PI2C     Project Inception to Close</a:t>
            </a:r>
          </a:p>
          <a:p>
            <a:r>
              <a:rPr lang="en-US" sz="1200" b="0" i="0" u="none" strike="noStrike" kern="1200">
                <a:solidFill>
                  <a:schemeClr val="tx1"/>
                </a:solidFill>
                <a:effectLst/>
                <a:latin typeface="+mn-lt"/>
                <a:ea typeface="+mn-ea"/>
                <a:cs typeface="+mn-cs"/>
              </a:rPr>
              <a:t>R2R      Record to Report</a:t>
            </a:r>
            <a:r>
              <a:rPr lang="en-US"/>
              <a:t> ]</a:t>
            </a:r>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29298FA-B1DE-4D27-B911-66FD4C04BFE8}"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1723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a:t>Cash Payment Type applied to invoices – Burke Museum Membership, Dentistry Clinics</a:t>
            </a:r>
          </a:p>
          <a:p>
            <a:pPr marL="0" indent="0">
              <a:buFont typeface="Arial" panose="020B0604020202020204" pitchFamily="34" charset="0"/>
              <a:buNone/>
            </a:pPr>
            <a:endParaRPr lang="en-US" b="0"/>
          </a:p>
          <a:p>
            <a:pPr marL="0" indent="0">
              <a:buFont typeface="Arial" panose="020B0604020202020204" pitchFamily="34" charset="0"/>
              <a:buNone/>
            </a:pPr>
            <a:r>
              <a:rPr lang="en-US" b="0"/>
              <a:t>Olivia - </a:t>
            </a:r>
            <a:endParaRPr lang="en-US" b="1"/>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F0486C-94EE-7249-8AC8-76A196C667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0526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a:t>Cash Payment Type applied to invoices – Burke Museum Membership, Dentistry Clinics</a:t>
            </a:r>
          </a:p>
          <a:p>
            <a:pPr marL="0" indent="0">
              <a:buFont typeface="Arial" panose="020B0604020202020204" pitchFamily="34" charset="0"/>
              <a:buNone/>
            </a:pPr>
            <a:endParaRPr lang="en-US" b="0"/>
          </a:p>
          <a:p>
            <a:pPr marL="0" indent="0">
              <a:buFont typeface="Arial" panose="020B0604020202020204" pitchFamily="34" charset="0"/>
              <a:buNone/>
            </a:pPr>
            <a:r>
              <a:rPr lang="en-US" b="0"/>
              <a:t>Olivia - </a:t>
            </a:r>
            <a:endParaRPr lang="en-US" b="1"/>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F0486C-94EE-7249-8AC8-76A196C667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38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a:t>Cash Payment Type applied to invoices – Burke Museum Membership, Dentistry Clinics</a:t>
            </a:r>
          </a:p>
          <a:p>
            <a:pPr marL="0" indent="0">
              <a:buFont typeface="Arial" panose="020B0604020202020204" pitchFamily="34" charset="0"/>
              <a:buNone/>
            </a:pPr>
            <a:endParaRPr lang="en-US" b="0"/>
          </a:p>
          <a:p>
            <a:pPr marL="0" indent="0">
              <a:buFont typeface="Arial" panose="020B0604020202020204" pitchFamily="34" charset="0"/>
              <a:buNone/>
            </a:pPr>
            <a:r>
              <a:rPr lang="en-US" b="0"/>
              <a:t>Olivia - </a:t>
            </a:r>
            <a:endParaRPr lang="en-US" b="1"/>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F0486C-94EE-7249-8AC8-76A196C667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20414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a:t>Cash Payment Type applied to invoices – Burke Museum Membership, Dentistry Clinics</a:t>
            </a:r>
          </a:p>
          <a:p>
            <a:pPr marL="0" indent="0">
              <a:buFont typeface="Arial" panose="020B0604020202020204" pitchFamily="34" charset="0"/>
              <a:buNone/>
            </a:pPr>
            <a:endParaRPr lang="en-US" b="0"/>
          </a:p>
          <a:p>
            <a:pPr marL="0" indent="0">
              <a:buFont typeface="Arial" panose="020B0604020202020204" pitchFamily="34" charset="0"/>
              <a:buNone/>
            </a:pPr>
            <a:r>
              <a:rPr lang="en-US" b="0"/>
              <a:t>Olivia - </a:t>
            </a:r>
            <a:endParaRPr lang="en-US" b="1"/>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F0486C-94EE-7249-8AC8-76A196C667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469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a:t>Cash Payment Type applied to invoices – Burke Museum Membership, Dentistry Clinics</a:t>
            </a:r>
          </a:p>
          <a:p>
            <a:pPr marL="0" indent="0">
              <a:buFont typeface="Arial" panose="020B0604020202020204" pitchFamily="34" charset="0"/>
              <a:buNone/>
            </a:pPr>
            <a:endParaRPr lang="en-US" b="0"/>
          </a:p>
          <a:p>
            <a:pPr marL="0" indent="0">
              <a:buFont typeface="Arial" panose="020B0604020202020204" pitchFamily="34" charset="0"/>
              <a:buNone/>
            </a:pPr>
            <a:r>
              <a:rPr lang="en-US" b="0"/>
              <a:t>Olivia - </a:t>
            </a:r>
            <a:endParaRPr lang="en-US" b="1"/>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F0486C-94EE-7249-8AC8-76A196C667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58018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a:t>Cash Payment Type applied to invoices – Burke Museum Membership, Dentistry Clinics</a:t>
            </a:r>
          </a:p>
          <a:p>
            <a:pPr marL="0" indent="0">
              <a:buFont typeface="Arial" panose="020B0604020202020204" pitchFamily="34" charset="0"/>
              <a:buNone/>
            </a:pPr>
            <a:endParaRPr lang="en-US" b="0"/>
          </a:p>
          <a:p>
            <a:pPr marL="0" indent="0">
              <a:buFont typeface="Arial" panose="020B0604020202020204" pitchFamily="34" charset="0"/>
              <a:buNone/>
            </a:pPr>
            <a:r>
              <a:rPr lang="en-US" b="0"/>
              <a:t>Olivia - </a:t>
            </a:r>
            <a:endParaRPr lang="en-US" b="1"/>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F0486C-94EE-7249-8AC8-76A196C667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36868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a:t>Cash Payment Type applied to invoices – Burke Museum Membership, Dentistry Clinics</a:t>
            </a:r>
          </a:p>
          <a:p>
            <a:pPr marL="0" indent="0">
              <a:buFont typeface="Arial" panose="020B0604020202020204" pitchFamily="34" charset="0"/>
              <a:buNone/>
            </a:pPr>
            <a:endParaRPr lang="en-US" b="0"/>
          </a:p>
          <a:p>
            <a:pPr marL="0" indent="0">
              <a:buFont typeface="Arial" panose="020B0604020202020204" pitchFamily="34" charset="0"/>
              <a:buNone/>
            </a:pPr>
            <a:r>
              <a:rPr lang="en-US" b="0"/>
              <a:t>Olivia - </a:t>
            </a:r>
            <a:endParaRPr lang="en-US" b="1"/>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F0486C-94EE-7249-8AC8-76A196C667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20046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a:t>Cash Payment Type applied to invoices – Burke Museum Membership, Dentistry Clinics</a:t>
            </a:r>
          </a:p>
          <a:p>
            <a:pPr marL="0" indent="0">
              <a:buFont typeface="Arial" panose="020B0604020202020204" pitchFamily="34" charset="0"/>
              <a:buNone/>
            </a:pPr>
            <a:endParaRPr lang="en-US" b="0"/>
          </a:p>
          <a:p>
            <a:pPr marL="0" indent="0">
              <a:buFont typeface="Arial" panose="020B0604020202020204" pitchFamily="34" charset="0"/>
              <a:buNone/>
            </a:pPr>
            <a:r>
              <a:rPr lang="en-US" b="0"/>
              <a:t>Olivia - </a:t>
            </a:r>
            <a:endParaRPr lang="en-US" b="1"/>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F0486C-94EE-7249-8AC8-76A196C667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20410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a:t>Cash Payment Type applied to invoices – Burke Museum Membership, Dentistry Clinics</a:t>
            </a:r>
          </a:p>
          <a:p>
            <a:pPr marL="0" indent="0">
              <a:buFont typeface="Arial" panose="020B0604020202020204" pitchFamily="34" charset="0"/>
              <a:buNone/>
            </a:pPr>
            <a:endParaRPr lang="en-US" b="0"/>
          </a:p>
          <a:p>
            <a:pPr marL="0" indent="0">
              <a:buFont typeface="Arial" panose="020B0604020202020204" pitchFamily="34" charset="0"/>
              <a:buNone/>
            </a:pPr>
            <a:r>
              <a:rPr lang="en-US" b="0"/>
              <a:t>Olivia - </a:t>
            </a:r>
            <a:endParaRPr lang="en-US" b="1"/>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F0486C-94EE-7249-8AC8-76A196C667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5566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a:t>Cash Payment Type applied to invoices – Burke Museum Membership, Dentistry Clinics</a:t>
            </a:r>
          </a:p>
          <a:p>
            <a:pPr marL="0" indent="0">
              <a:buFont typeface="Arial" panose="020B0604020202020204" pitchFamily="34" charset="0"/>
              <a:buNone/>
            </a:pPr>
            <a:endParaRPr lang="en-US" b="0"/>
          </a:p>
          <a:p>
            <a:pPr marL="0" indent="0">
              <a:buFont typeface="Arial" panose="020B0604020202020204" pitchFamily="34" charset="0"/>
              <a:buNone/>
            </a:pPr>
            <a:r>
              <a:rPr lang="en-US" b="0"/>
              <a:t>Olivia - </a:t>
            </a:r>
            <a:endParaRPr lang="en-US" b="1"/>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F0486C-94EE-7249-8AC8-76A196C667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7944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a:t>Cash Payment Type applied to invoices – Burke Museum Membership, Dentistry Clinics</a:t>
            </a:r>
          </a:p>
          <a:p>
            <a:pPr marL="0" indent="0">
              <a:buFont typeface="Arial" panose="020B0604020202020204" pitchFamily="34" charset="0"/>
              <a:buNone/>
            </a:pPr>
            <a:endParaRPr lang="en-US" b="0"/>
          </a:p>
          <a:p>
            <a:pPr marL="0" indent="0">
              <a:buFont typeface="Arial" panose="020B0604020202020204" pitchFamily="34" charset="0"/>
              <a:buNone/>
            </a:pPr>
            <a:r>
              <a:rPr lang="en-US" b="0"/>
              <a:t>Olivia - </a:t>
            </a:r>
            <a:endParaRPr lang="en-US" b="1"/>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F0486C-94EE-7249-8AC8-76A196C667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4990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a:t>Cash Payment Type applied to invoices – Burke Museum Membership, Dentistry Clinics</a:t>
            </a:r>
          </a:p>
          <a:p>
            <a:pPr marL="0" indent="0">
              <a:buFont typeface="Arial" panose="020B0604020202020204" pitchFamily="34" charset="0"/>
              <a:buNone/>
            </a:pPr>
            <a:endParaRPr lang="en-US" b="0"/>
          </a:p>
          <a:p>
            <a:pPr marL="0" indent="0">
              <a:buFont typeface="Arial" panose="020B0604020202020204" pitchFamily="34" charset="0"/>
              <a:buNone/>
            </a:pPr>
            <a:r>
              <a:rPr lang="en-US" b="0"/>
              <a:t>Olivia - </a:t>
            </a:r>
            <a:endParaRPr lang="en-US" b="1"/>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F0486C-94EE-7249-8AC8-76A196C667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24549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a:t>Cash Payment Type applied to invoices – Burke Museum Membership, Dentistry Clinics</a:t>
            </a:r>
          </a:p>
          <a:p>
            <a:pPr marL="0" indent="0">
              <a:buFont typeface="Arial" panose="020B0604020202020204" pitchFamily="34" charset="0"/>
              <a:buNone/>
            </a:pPr>
            <a:endParaRPr lang="en-US" b="0"/>
          </a:p>
          <a:p>
            <a:pPr marL="0" indent="0">
              <a:buFont typeface="Arial" panose="020B0604020202020204" pitchFamily="34" charset="0"/>
              <a:buNone/>
            </a:pPr>
            <a:r>
              <a:rPr lang="en-US" b="0"/>
              <a:t>Olivia - </a:t>
            </a:r>
            <a:endParaRPr lang="en-US" b="1"/>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F0486C-94EE-7249-8AC8-76A196C667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8928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a:t>Cash Payment Type applied to invoices – Burke Museum Membership, Dentistry Clinics</a:t>
            </a:r>
          </a:p>
          <a:p>
            <a:pPr marL="0" indent="0">
              <a:buFont typeface="Arial" panose="020B0604020202020204" pitchFamily="34" charset="0"/>
              <a:buNone/>
            </a:pPr>
            <a:endParaRPr lang="en-US" b="0"/>
          </a:p>
          <a:p>
            <a:pPr marL="0" indent="0">
              <a:buFont typeface="Arial" panose="020B0604020202020204" pitchFamily="34" charset="0"/>
              <a:buNone/>
            </a:pPr>
            <a:r>
              <a:rPr lang="en-US" b="0"/>
              <a:t>Olivia - </a:t>
            </a:r>
            <a:endParaRPr lang="en-US" b="1"/>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F0486C-94EE-7249-8AC8-76A196C667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48562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a:t>Cash Payment Type applied to invoices – Burke Museum Membership, Dentistry Clinics</a:t>
            </a:r>
          </a:p>
          <a:p>
            <a:pPr marL="0" indent="0">
              <a:buFont typeface="Arial" panose="020B0604020202020204" pitchFamily="34" charset="0"/>
              <a:buNone/>
            </a:pPr>
            <a:endParaRPr lang="en-US" b="0"/>
          </a:p>
          <a:p>
            <a:pPr marL="0" indent="0">
              <a:buFont typeface="Arial" panose="020B0604020202020204" pitchFamily="34" charset="0"/>
              <a:buNone/>
            </a:pPr>
            <a:r>
              <a:rPr lang="en-US" b="0"/>
              <a:t>Olivia - </a:t>
            </a:r>
            <a:endParaRPr lang="en-US" b="1"/>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F0486C-94EE-7249-8AC8-76A196C667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73814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a:t>Cash Payment Type applied to invoices – Burke Museum Membership, Dentistry Clinics</a:t>
            </a:r>
          </a:p>
          <a:p>
            <a:pPr marL="0" indent="0">
              <a:buFont typeface="Arial" panose="020B0604020202020204" pitchFamily="34" charset="0"/>
              <a:buNone/>
            </a:pPr>
            <a:endParaRPr lang="en-US" b="0"/>
          </a:p>
          <a:p>
            <a:pPr marL="0" indent="0">
              <a:buFont typeface="Arial" panose="020B0604020202020204" pitchFamily="34" charset="0"/>
              <a:buNone/>
            </a:pPr>
            <a:r>
              <a:rPr lang="en-US" b="0"/>
              <a:t>Olivia - </a:t>
            </a:r>
            <a:endParaRPr lang="en-US" b="1"/>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F0486C-94EE-7249-8AC8-76A196C667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39509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a:t>Cash Payment Type applied to invoices – Burke Museum Membership, Dentistry Clinics</a:t>
            </a:r>
          </a:p>
          <a:p>
            <a:pPr marL="0" indent="0">
              <a:buFont typeface="Arial" panose="020B0604020202020204" pitchFamily="34" charset="0"/>
              <a:buNone/>
            </a:pPr>
            <a:endParaRPr lang="en-US" b="0"/>
          </a:p>
          <a:p>
            <a:pPr marL="0" indent="0">
              <a:buFont typeface="Arial" panose="020B0604020202020204" pitchFamily="34" charset="0"/>
              <a:buNone/>
            </a:pPr>
            <a:r>
              <a:rPr lang="en-US" b="0"/>
              <a:t>Olivia - </a:t>
            </a:r>
            <a:endParaRPr lang="en-US" b="1"/>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F0486C-94EE-7249-8AC8-76A196C667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57130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a:t>Cash Payment Type applied to invoices – Burke Museum Membership, Dentistry Clinics</a:t>
            </a:r>
          </a:p>
          <a:p>
            <a:pPr marL="0" indent="0">
              <a:buFont typeface="Arial" panose="020B0604020202020204" pitchFamily="34" charset="0"/>
              <a:buNone/>
            </a:pPr>
            <a:endParaRPr lang="en-US" b="0"/>
          </a:p>
          <a:p>
            <a:pPr marL="0" indent="0">
              <a:buFont typeface="Arial" panose="020B0604020202020204" pitchFamily="34" charset="0"/>
              <a:buNone/>
            </a:pPr>
            <a:r>
              <a:rPr lang="en-US" b="0"/>
              <a:t>Olivia - </a:t>
            </a:r>
            <a:endParaRPr lang="en-US" b="1"/>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F0486C-94EE-7249-8AC8-76A196C667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252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a:t>Cash Payment Type applied to invoices – Burke Museum Membership, Dentistry Clinics</a:t>
            </a:r>
          </a:p>
          <a:p>
            <a:pPr marL="0" indent="0">
              <a:buFont typeface="Arial" panose="020B0604020202020204" pitchFamily="34" charset="0"/>
              <a:buNone/>
            </a:pPr>
            <a:endParaRPr lang="en-US" b="0"/>
          </a:p>
          <a:p>
            <a:pPr marL="0" indent="0">
              <a:buFont typeface="Arial" panose="020B0604020202020204" pitchFamily="34" charset="0"/>
              <a:buNone/>
            </a:pPr>
            <a:r>
              <a:rPr lang="en-US" b="0"/>
              <a:t>Olivia - </a:t>
            </a:r>
            <a:endParaRPr lang="en-US" b="1"/>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F0486C-94EE-7249-8AC8-76A196C667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8852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a:t>Cash Payment Type applied to invoices – Burke Museum Membership, Dentistry Clinics</a:t>
            </a:r>
          </a:p>
          <a:p>
            <a:pPr marL="0" indent="0">
              <a:buFont typeface="Arial" panose="020B0604020202020204" pitchFamily="34" charset="0"/>
              <a:buNone/>
            </a:pPr>
            <a:endParaRPr lang="en-US" b="0"/>
          </a:p>
          <a:p>
            <a:pPr marL="0" indent="0">
              <a:buFont typeface="Arial" panose="020B0604020202020204" pitchFamily="34" charset="0"/>
              <a:buNone/>
            </a:pPr>
            <a:r>
              <a:rPr lang="en-US" b="0"/>
              <a:t>Olivia - </a:t>
            </a:r>
            <a:endParaRPr lang="en-US" b="1"/>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F0486C-94EE-7249-8AC8-76A196C667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47127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a:t>Cash Payment Type applied to invoices – Burke Museum Membership, Dentistry Clinics</a:t>
            </a:r>
          </a:p>
          <a:p>
            <a:pPr marL="0" indent="0">
              <a:buFont typeface="Arial" panose="020B0604020202020204" pitchFamily="34" charset="0"/>
              <a:buNone/>
            </a:pPr>
            <a:endParaRPr lang="en-US" b="0"/>
          </a:p>
          <a:p>
            <a:pPr marL="0" indent="0">
              <a:buFont typeface="Arial" panose="020B0604020202020204" pitchFamily="34" charset="0"/>
              <a:buNone/>
            </a:pPr>
            <a:r>
              <a:rPr lang="en-US" b="0"/>
              <a:t>Olivia - </a:t>
            </a:r>
            <a:endParaRPr lang="en-US" b="1"/>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F0486C-94EE-7249-8AC8-76A196C667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6346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a:t>Cash Payment Type applied to invoices – Burke Museum Membership, Dentistry Clinics</a:t>
            </a:r>
          </a:p>
          <a:p>
            <a:pPr marL="0" indent="0">
              <a:buFont typeface="Arial" panose="020B0604020202020204" pitchFamily="34" charset="0"/>
              <a:buNone/>
            </a:pPr>
            <a:endParaRPr lang="en-US" b="0"/>
          </a:p>
          <a:p>
            <a:pPr marL="0" indent="0">
              <a:buFont typeface="Arial" panose="020B0604020202020204" pitchFamily="34" charset="0"/>
              <a:buNone/>
            </a:pPr>
            <a:r>
              <a:rPr lang="en-US" b="0"/>
              <a:t>Olivia - </a:t>
            </a:r>
            <a:endParaRPr lang="en-US" b="1"/>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F0486C-94EE-7249-8AC8-76A196C667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69449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a:t>Cash Payment Type applied to invoices – Burke Museum Membership, Dentistry Clinics</a:t>
            </a:r>
          </a:p>
          <a:p>
            <a:pPr marL="0" indent="0">
              <a:buFont typeface="Arial" panose="020B0604020202020204" pitchFamily="34" charset="0"/>
              <a:buNone/>
            </a:pPr>
            <a:endParaRPr lang="en-US" b="0"/>
          </a:p>
          <a:p>
            <a:pPr marL="0" indent="0">
              <a:buFont typeface="Arial" panose="020B0604020202020204" pitchFamily="34" charset="0"/>
              <a:buNone/>
            </a:pPr>
            <a:r>
              <a:rPr lang="en-US" b="0"/>
              <a:t>Olivia - </a:t>
            </a:r>
            <a:endParaRPr lang="en-US" b="1"/>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F0486C-94EE-7249-8AC8-76A196C667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22231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a:t>Cash Payment Type applied to invoices – Burke Museum Membership, Dentistry Clinics</a:t>
            </a:r>
          </a:p>
          <a:p>
            <a:pPr marL="0" indent="0">
              <a:buFont typeface="Arial" panose="020B0604020202020204" pitchFamily="34" charset="0"/>
              <a:buNone/>
            </a:pPr>
            <a:endParaRPr lang="en-US" b="0"/>
          </a:p>
          <a:p>
            <a:pPr marL="0" indent="0">
              <a:buFont typeface="Arial" panose="020B0604020202020204" pitchFamily="34" charset="0"/>
              <a:buNone/>
            </a:pPr>
            <a:r>
              <a:rPr lang="en-US" b="0"/>
              <a:t>Olivia - </a:t>
            </a:r>
            <a:endParaRPr lang="en-US" b="1"/>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F0486C-94EE-7249-8AC8-76A196C667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10428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a:t>Cash Payment Type applied to invoices – Burke Museum Membership, Dentistry Clinics</a:t>
            </a:r>
          </a:p>
          <a:p>
            <a:pPr marL="0" indent="0">
              <a:buFont typeface="Arial" panose="020B0604020202020204" pitchFamily="34" charset="0"/>
              <a:buNone/>
            </a:pPr>
            <a:endParaRPr lang="en-US" b="0"/>
          </a:p>
          <a:p>
            <a:pPr marL="0" indent="0">
              <a:buFont typeface="Arial" panose="020B0604020202020204" pitchFamily="34" charset="0"/>
              <a:buNone/>
            </a:pPr>
            <a:r>
              <a:rPr lang="en-US" b="0"/>
              <a:t>Olivia - </a:t>
            </a:r>
            <a:endParaRPr lang="en-US" b="1"/>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F0486C-94EE-7249-8AC8-76A196C667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7215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a:t>Cash Payment Type applied to invoices – Burke Museum Membership, Dentistry Clinics</a:t>
            </a:r>
          </a:p>
          <a:p>
            <a:pPr marL="0" indent="0">
              <a:buFont typeface="Arial" panose="020B0604020202020204" pitchFamily="34" charset="0"/>
              <a:buNone/>
            </a:pPr>
            <a:endParaRPr lang="en-US" b="0"/>
          </a:p>
          <a:p>
            <a:pPr marL="0" indent="0">
              <a:buFont typeface="Arial" panose="020B0604020202020204" pitchFamily="34" charset="0"/>
              <a:buNone/>
            </a:pPr>
            <a:r>
              <a:rPr lang="en-US" b="0"/>
              <a:t>Olivia - </a:t>
            </a:r>
            <a:endParaRPr lang="en-US" b="1"/>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F0486C-94EE-7249-8AC8-76A196C667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93831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a:t>Cash Payment Type applied to invoices – Burke Museum Membership, Dentistry Clinics</a:t>
            </a:r>
          </a:p>
          <a:p>
            <a:pPr marL="0" indent="0">
              <a:buFont typeface="Arial" panose="020B0604020202020204" pitchFamily="34" charset="0"/>
              <a:buNone/>
            </a:pPr>
            <a:endParaRPr lang="en-US" b="0"/>
          </a:p>
          <a:p>
            <a:pPr marL="0" indent="0">
              <a:buFont typeface="Arial" panose="020B0604020202020204" pitchFamily="34" charset="0"/>
              <a:buNone/>
            </a:pPr>
            <a:r>
              <a:rPr lang="en-US" b="0"/>
              <a:t>Olivia - </a:t>
            </a:r>
            <a:endParaRPr lang="en-US" b="1"/>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F0486C-94EE-7249-8AC8-76A196C667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11888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a:t>Cash Payment Type applied to invoices – Burke Museum Membership, Dentistry Clinics</a:t>
            </a:r>
          </a:p>
          <a:p>
            <a:pPr marL="0" indent="0">
              <a:buFont typeface="Arial" panose="020B0604020202020204" pitchFamily="34" charset="0"/>
              <a:buNone/>
            </a:pPr>
            <a:endParaRPr lang="en-US" b="0"/>
          </a:p>
          <a:p>
            <a:pPr marL="0" indent="0">
              <a:buFont typeface="Arial" panose="020B0604020202020204" pitchFamily="34" charset="0"/>
              <a:buNone/>
            </a:pPr>
            <a:r>
              <a:rPr lang="en-US" b="0"/>
              <a:t>Olivia - </a:t>
            </a:r>
            <a:endParaRPr lang="en-US" b="1"/>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F0486C-94EE-7249-8AC8-76A196C667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32151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a:t>Cash Payment Type applied to invoices – Burke Museum Membership, Dentistry Clinics</a:t>
            </a:r>
          </a:p>
          <a:p>
            <a:pPr marL="0" indent="0">
              <a:buFont typeface="Arial" panose="020B0604020202020204" pitchFamily="34" charset="0"/>
              <a:buNone/>
            </a:pPr>
            <a:endParaRPr lang="en-US" b="0"/>
          </a:p>
          <a:p>
            <a:pPr marL="0" indent="0">
              <a:buFont typeface="Arial" panose="020B0604020202020204" pitchFamily="34" charset="0"/>
              <a:buNone/>
            </a:pPr>
            <a:r>
              <a:rPr lang="en-US" b="0"/>
              <a:t>Olivia - </a:t>
            </a:r>
            <a:endParaRPr lang="en-US" b="1"/>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F0486C-94EE-7249-8AC8-76A196C667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2401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a:t>Cash Payment Type applied to invoices – Burke Museum Membership, Dentistry Clinics</a:t>
            </a:r>
          </a:p>
          <a:p>
            <a:pPr marL="0" indent="0">
              <a:buFont typeface="Arial" panose="020B0604020202020204" pitchFamily="34" charset="0"/>
              <a:buNone/>
            </a:pPr>
            <a:endParaRPr lang="en-US" b="0"/>
          </a:p>
          <a:p>
            <a:pPr marL="0" indent="0">
              <a:buFont typeface="Arial" panose="020B0604020202020204" pitchFamily="34" charset="0"/>
              <a:buNone/>
            </a:pPr>
            <a:r>
              <a:rPr lang="en-US" b="0"/>
              <a:t>Olivia - </a:t>
            </a:r>
            <a:endParaRPr lang="en-US" b="1"/>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F0486C-94EE-7249-8AC8-76A196C667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41604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a:t>Cash Payment Type applied to invoices – Burke Museum Membership, Dentistry Clinics</a:t>
            </a:r>
          </a:p>
          <a:p>
            <a:pPr marL="0" indent="0">
              <a:buFont typeface="Arial" panose="020B0604020202020204" pitchFamily="34" charset="0"/>
              <a:buNone/>
            </a:pPr>
            <a:endParaRPr lang="en-US" b="0"/>
          </a:p>
          <a:p>
            <a:pPr marL="0" indent="0">
              <a:buFont typeface="Arial" panose="020B0604020202020204" pitchFamily="34" charset="0"/>
              <a:buNone/>
            </a:pPr>
            <a:r>
              <a:rPr lang="en-US" b="0"/>
              <a:t>Olivia - </a:t>
            </a:r>
            <a:endParaRPr lang="en-US" b="1"/>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F0486C-94EE-7249-8AC8-76A196C667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78525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a:t>Cash Payment Type applied to invoices – Burke Museum Membership, Dentistry Clinics</a:t>
            </a:r>
          </a:p>
          <a:p>
            <a:pPr marL="0" indent="0">
              <a:buFont typeface="Arial" panose="020B0604020202020204" pitchFamily="34" charset="0"/>
              <a:buNone/>
            </a:pPr>
            <a:endParaRPr lang="en-US" b="0"/>
          </a:p>
          <a:p>
            <a:pPr marL="0" indent="0">
              <a:buFont typeface="Arial" panose="020B0604020202020204" pitchFamily="34" charset="0"/>
              <a:buNone/>
            </a:pPr>
            <a:r>
              <a:rPr lang="en-US" b="0"/>
              <a:t>Olivia - </a:t>
            </a:r>
            <a:endParaRPr lang="en-US" b="1"/>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F0486C-94EE-7249-8AC8-76A196C667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2619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a:t>Cash Payment Type applied to invoices – Burke Museum Membership, Dentistry Clinics</a:t>
            </a:r>
          </a:p>
          <a:p>
            <a:pPr marL="0" indent="0">
              <a:buFont typeface="Arial" panose="020B0604020202020204" pitchFamily="34" charset="0"/>
              <a:buNone/>
            </a:pPr>
            <a:endParaRPr lang="en-US" b="0"/>
          </a:p>
          <a:p>
            <a:pPr marL="0" indent="0">
              <a:buFont typeface="Arial" panose="020B0604020202020204" pitchFamily="34" charset="0"/>
              <a:buNone/>
            </a:pPr>
            <a:r>
              <a:rPr lang="en-US" b="0"/>
              <a:t>Olivia - </a:t>
            </a:r>
            <a:endParaRPr lang="en-US" b="1"/>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F0486C-94EE-7249-8AC8-76A196C667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47289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a:t>Cash Payment Type applied to invoices – Burke Museum Membership, Dentistry Clinics</a:t>
            </a:r>
          </a:p>
          <a:p>
            <a:pPr marL="0" indent="0">
              <a:buFont typeface="Arial" panose="020B0604020202020204" pitchFamily="34" charset="0"/>
              <a:buNone/>
            </a:pPr>
            <a:endParaRPr lang="en-US" b="0"/>
          </a:p>
          <a:p>
            <a:pPr marL="0" indent="0">
              <a:buFont typeface="Arial" panose="020B0604020202020204" pitchFamily="34" charset="0"/>
              <a:buNone/>
            </a:pPr>
            <a:r>
              <a:rPr lang="en-US" b="0"/>
              <a:t>Olivia - </a:t>
            </a:r>
            <a:endParaRPr lang="en-US" b="1"/>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F0486C-94EE-7249-8AC8-76A196C667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27595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a:t>Cash Payment Type applied to invoices – Burke Museum Membership, Dentistry Clinics</a:t>
            </a:r>
          </a:p>
          <a:p>
            <a:pPr marL="0" indent="0">
              <a:buFont typeface="Arial" panose="020B0604020202020204" pitchFamily="34" charset="0"/>
              <a:buNone/>
            </a:pPr>
            <a:endParaRPr lang="en-US" b="0"/>
          </a:p>
          <a:p>
            <a:pPr marL="0" indent="0">
              <a:buFont typeface="Arial" panose="020B0604020202020204" pitchFamily="34" charset="0"/>
              <a:buNone/>
            </a:pPr>
            <a:r>
              <a:rPr lang="en-US" b="0"/>
              <a:t>Olivia - </a:t>
            </a:r>
            <a:endParaRPr lang="en-US" b="1"/>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F0486C-94EE-7249-8AC8-76A196C667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52660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a:t>Cash Payment Type applied to invoices – Burke Museum Membership, Dentistry Clinics</a:t>
            </a:r>
          </a:p>
          <a:p>
            <a:pPr marL="0" indent="0">
              <a:buFont typeface="Arial" panose="020B0604020202020204" pitchFamily="34" charset="0"/>
              <a:buNone/>
            </a:pPr>
            <a:endParaRPr lang="en-US" b="0"/>
          </a:p>
          <a:p>
            <a:pPr marL="0" indent="0">
              <a:buFont typeface="Arial" panose="020B0604020202020204" pitchFamily="34" charset="0"/>
              <a:buNone/>
            </a:pPr>
            <a:r>
              <a:rPr lang="en-US" b="0"/>
              <a:t>Olivia - </a:t>
            </a:r>
            <a:endParaRPr lang="en-US" b="1"/>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F0486C-94EE-7249-8AC8-76A196C667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78495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a:t>Cash Payment Type applied to invoices – Burke Museum Membership, Dentistry Clinics</a:t>
            </a:r>
          </a:p>
          <a:p>
            <a:pPr marL="0" indent="0">
              <a:buFont typeface="Arial" panose="020B0604020202020204" pitchFamily="34" charset="0"/>
              <a:buNone/>
            </a:pPr>
            <a:endParaRPr lang="en-US" b="0"/>
          </a:p>
          <a:p>
            <a:pPr marL="0" indent="0">
              <a:buFont typeface="Arial" panose="020B0604020202020204" pitchFamily="34" charset="0"/>
              <a:buNone/>
            </a:pPr>
            <a:r>
              <a:rPr lang="en-US" b="0"/>
              <a:t>Olivia - </a:t>
            </a:r>
            <a:endParaRPr lang="en-US" b="1"/>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F0486C-94EE-7249-8AC8-76A196C667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56955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[Filename Convention: </a:t>
            </a:r>
            <a:r>
              <a:rPr lang="en-US" sz="1200" b="0" i="0" u="none" strike="noStrike" kern="1200">
                <a:solidFill>
                  <a:schemeClr val="tx1"/>
                </a:solidFill>
                <a:effectLst/>
                <a:latin typeface="+mn-lt"/>
                <a:ea typeface="+mn-ea"/>
                <a:cs typeface="+mn-cs"/>
              </a:rPr>
              <a:t>Customer Confirmation Session E2E Functional Area YYYYMMDD</a:t>
            </a:r>
          </a:p>
          <a:p>
            <a:r>
              <a:rPr lang="en-US">
                <a:cs typeface="Calibri" panose="020F0502020204030204"/>
              </a:rPr>
              <a:t>YYYYDDMM should equal the date of the workshop</a:t>
            </a:r>
            <a:endParaRPr lang="en-US" sz="1200" b="0" i="0" u="none" strike="noStrike" kern="1200">
              <a:solidFill>
                <a:schemeClr val="tx1"/>
              </a:solidFill>
              <a:effectLst/>
              <a:latin typeface="+mn-lt"/>
              <a:cs typeface="Calibri" panose="020F0502020204030204"/>
            </a:endParaRPr>
          </a:p>
          <a:p>
            <a:endParaRPr lang="en-US"/>
          </a:p>
          <a:p>
            <a:r>
              <a:rPr lang="en-US" sz="1200" b="1" i="0" u="none" strike="noStrike" kern="1200">
                <a:solidFill>
                  <a:schemeClr val="tx1"/>
                </a:solidFill>
                <a:effectLst/>
                <a:latin typeface="+mn-lt"/>
                <a:ea typeface="+mn-ea"/>
                <a:cs typeface="+mn-cs"/>
              </a:rPr>
              <a:t>E2E Acronym by Business Process Area</a:t>
            </a:r>
            <a:r>
              <a:rPr lang="en-US"/>
              <a:t> </a:t>
            </a:r>
          </a:p>
          <a:p>
            <a:r>
              <a:rPr lang="en-US" sz="1200" b="0" i="0" u="none" strike="noStrike" kern="1200">
                <a:solidFill>
                  <a:schemeClr val="tx1"/>
                </a:solidFill>
                <a:effectLst/>
                <a:latin typeface="+mn-lt"/>
                <a:ea typeface="+mn-ea"/>
                <a:cs typeface="+mn-cs"/>
              </a:rPr>
              <a:t>AA2R    Asset Acquire to Retire</a:t>
            </a:r>
          </a:p>
          <a:p>
            <a:r>
              <a:rPr lang="en-US" sz="1200" b="0" i="0" u="none" strike="noStrike" kern="1200">
                <a:solidFill>
                  <a:schemeClr val="tx1"/>
                </a:solidFill>
                <a:effectLst/>
                <a:latin typeface="+mn-lt"/>
                <a:ea typeface="+mn-ea"/>
                <a:cs typeface="+mn-cs"/>
              </a:rPr>
              <a:t>CR2P    Customer Requisition to Payment</a:t>
            </a:r>
          </a:p>
          <a:p>
            <a:r>
              <a:rPr lang="en-US" sz="1200" b="0" i="0" u="none" strike="noStrike" kern="1200">
                <a:solidFill>
                  <a:schemeClr val="tx1"/>
                </a:solidFill>
                <a:effectLst/>
                <a:latin typeface="+mn-lt"/>
                <a:ea typeface="+mn-ea"/>
                <a:cs typeface="+mn-cs"/>
              </a:rPr>
              <a:t>GA2C   Grant Award to Close</a:t>
            </a:r>
            <a:r>
              <a:rPr lang="en-US"/>
              <a:t> </a:t>
            </a:r>
          </a:p>
          <a:p>
            <a:r>
              <a:rPr lang="en-US" sz="1200" b="0" i="0" u="none" strike="noStrike" kern="1200">
                <a:solidFill>
                  <a:schemeClr val="tx1"/>
                </a:solidFill>
                <a:effectLst/>
                <a:latin typeface="+mn-lt"/>
                <a:ea typeface="+mn-ea"/>
                <a:cs typeface="+mn-cs"/>
              </a:rPr>
              <a:t>H2R     Hire to Retire</a:t>
            </a:r>
            <a:r>
              <a:rPr lang="en-US"/>
              <a:t> </a:t>
            </a:r>
          </a:p>
          <a:p>
            <a:r>
              <a:rPr lang="en-US" sz="1200" b="0" i="0" u="none" strike="noStrike" kern="1200">
                <a:solidFill>
                  <a:schemeClr val="tx1"/>
                </a:solidFill>
                <a:effectLst/>
                <a:latin typeface="+mn-lt"/>
                <a:ea typeface="+mn-ea"/>
                <a:cs typeface="+mn-cs"/>
              </a:rPr>
              <a:t>MCFA  Manage Cash and Financial Assets</a:t>
            </a:r>
            <a:endParaRPr lang="en-US"/>
          </a:p>
          <a:p>
            <a:r>
              <a:rPr lang="en-US" sz="1200" b="0" i="0" u="none" strike="noStrike" kern="1200">
                <a:solidFill>
                  <a:schemeClr val="tx1"/>
                </a:solidFill>
                <a:effectLst/>
                <a:latin typeface="+mn-lt"/>
                <a:ea typeface="+mn-ea"/>
                <a:cs typeface="+mn-cs"/>
              </a:rPr>
              <a:t>PMTB   Plan and Manage the Business</a:t>
            </a:r>
          </a:p>
          <a:p>
            <a:r>
              <a:rPr lang="en-US" sz="1200" b="0" i="0" u="none" strike="noStrike" kern="1200">
                <a:solidFill>
                  <a:schemeClr val="tx1"/>
                </a:solidFill>
                <a:effectLst/>
                <a:latin typeface="+mn-lt"/>
                <a:ea typeface="+mn-ea"/>
                <a:cs typeface="+mn-cs"/>
              </a:rPr>
              <a:t>P&amp;SC   Procurement and Supply Chain</a:t>
            </a:r>
          </a:p>
          <a:p>
            <a:r>
              <a:rPr lang="en-US" sz="1200" b="0" i="0" u="none" strike="noStrike" kern="1200">
                <a:solidFill>
                  <a:schemeClr val="tx1"/>
                </a:solidFill>
                <a:effectLst/>
                <a:latin typeface="+mn-lt"/>
                <a:ea typeface="+mn-ea"/>
                <a:cs typeface="+mn-cs"/>
              </a:rPr>
              <a:t>PI2C     Project Inception to Close</a:t>
            </a:r>
          </a:p>
          <a:p>
            <a:r>
              <a:rPr lang="en-US" sz="1200" b="0" i="0" u="none" strike="noStrike" kern="1200">
                <a:solidFill>
                  <a:schemeClr val="tx1"/>
                </a:solidFill>
                <a:effectLst/>
                <a:latin typeface="+mn-lt"/>
                <a:ea typeface="+mn-ea"/>
                <a:cs typeface="+mn-cs"/>
              </a:rPr>
              <a:t>R2R      Record to Report</a:t>
            </a:r>
            <a:r>
              <a:rPr lang="en-US"/>
              <a:t> ]</a:t>
            </a:r>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29298FA-B1DE-4D27-B911-66FD4C04BFE8}"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84854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a:t>Cash Payment Type applied to invoices – Burke Museum Membership, Dentistry Clinics</a:t>
            </a:r>
          </a:p>
          <a:p>
            <a:pPr marL="0" indent="0">
              <a:buFont typeface="Arial" panose="020B0604020202020204" pitchFamily="34" charset="0"/>
              <a:buNone/>
            </a:pPr>
            <a:endParaRPr lang="en-US" b="0"/>
          </a:p>
          <a:p>
            <a:pPr marL="0" indent="0">
              <a:buFont typeface="Arial" panose="020B0604020202020204" pitchFamily="34" charset="0"/>
              <a:buNone/>
            </a:pPr>
            <a:r>
              <a:rPr lang="en-US" b="0"/>
              <a:t>Olivia - </a:t>
            </a:r>
            <a:endParaRPr lang="en-US" b="1"/>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F0486C-94EE-7249-8AC8-76A196C667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21263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a:t>Cash Payment Type applied to invoices – Burke Museum Membership, Dentistry Clinics</a:t>
            </a:r>
          </a:p>
          <a:p>
            <a:pPr marL="0" indent="0">
              <a:buFont typeface="Arial" panose="020B0604020202020204" pitchFamily="34" charset="0"/>
              <a:buNone/>
            </a:pPr>
            <a:endParaRPr lang="en-US" b="0"/>
          </a:p>
          <a:p>
            <a:pPr marL="0" indent="0">
              <a:buFont typeface="Arial" panose="020B0604020202020204" pitchFamily="34" charset="0"/>
              <a:buNone/>
            </a:pPr>
            <a:r>
              <a:rPr lang="en-US" b="0"/>
              <a:t>Olivia - </a:t>
            </a:r>
            <a:endParaRPr lang="en-US" b="1"/>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F0486C-94EE-7249-8AC8-76A196C667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69156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a:t>Cash Payment Type applied to invoices – Burke Museum Membership, Dentistry Clinics</a:t>
            </a:r>
          </a:p>
          <a:p>
            <a:pPr marL="0" indent="0">
              <a:buFont typeface="Arial" panose="020B0604020202020204" pitchFamily="34" charset="0"/>
              <a:buNone/>
            </a:pPr>
            <a:endParaRPr lang="en-US" b="0"/>
          </a:p>
          <a:p>
            <a:pPr marL="0" indent="0">
              <a:buFont typeface="Arial" panose="020B0604020202020204" pitchFamily="34" charset="0"/>
              <a:buNone/>
            </a:pPr>
            <a:r>
              <a:rPr lang="en-US" b="0"/>
              <a:t>Olivia - </a:t>
            </a:r>
            <a:endParaRPr lang="en-US" b="1"/>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F0486C-94EE-7249-8AC8-76A196C667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67141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a:t>Cash Payment Type applied to invoices – Burke Museum Membership, Dentistry Clinics</a:t>
            </a:r>
          </a:p>
          <a:p>
            <a:pPr marL="0" indent="0">
              <a:buFont typeface="Arial" panose="020B0604020202020204" pitchFamily="34" charset="0"/>
              <a:buNone/>
            </a:pPr>
            <a:endParaRPr lang="en-US" b="0"/>
          </a:p>
          <a:p>
            <a:pPr marL="0" indent="0">
              <a:buFont typeface="Arial" panose="020B0604020202020204" pitchFamily="34" charset="0"/>
              <a:buNone/>
            </a:pPr>
            <a:r>
              <a:rPr lang="en-US" b="0"/>
              <a:t>Olivia - </a:t>
            </a:r>
            <a:endParaRPr lang="en-US" b="1"/>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F0486C-94EE-7249-8AC8-76A196C667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45600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a:t>Cash Payment Type applied to invoices – Burke Museum Membership, Dentistry Clinics</a:t>
            </a:r>
          </a:p>
          <a:p>
            <a:pPr marL="0" indent="0">
              <a:buFont typeface="Arial" panose="020B0604020202020204" pitchFamily="34" charset="0"/>
              <a:buNone/>
            </a:pPr>
            <a:endParaRPr lang="en-US" b="0"/>
          </a:p>
          <a:p>
            <a:pPr marL="0" indent="0">
              <a:buFont typeface="Arial" panose="020B0604020202020204" pitchFamily="34" charset="0"/>
              <a:buNone/>
            </a:pPr>
            <a:r>
              <a:rPr lang="en-US" b="0"/>
              <a:t>Olivia - </a:t>
            </a:r>
            <a:endParaRPr lang="en-US" b="1"/>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F0486C-94EE-7249-8AC8-76A196C667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9530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a:t>Cash Payment Type applied to invoices – Burke Museum Membership, Dentistry Clinics</a:t>
            </a:r>
          </a:p>
          <a:p>
            <a:pPr marL="0" indent="0">
              <a:buFont typeface="Arial" panose="020B0604020202020204" pitchFamily="34" charset="0"/>
              <a:buNone/>
            </a:pPr>
            <a:endParaRPr lang="en-US" b="0"/>
          </a:p>
          <a:p>
            <a:pPr marL="0" indent="0">
              <a:buFont typeface="Arial" panose="020B0604020202020204" pitchFamily="34" charset="0"/>
              <a:buNone/>
            </a:pPr>
            <a:r>
              <a:rPr lang="en-US" b="0"/>
              <a:t>Olivia - </a:t>
            </a:r>
            <a:endParaRPr lang="en-US" b="1"/>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F0486C-94EE-7249-8AC8-76A196C667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02786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a:t>Cash Payment Type applied to invoices – Burke Museum Membership, Dentistry Clinics</a:t>
            </a:r>
          </a:p>
          <a:p>
            <a:pPr marL="0" indent="0">
              <a:buFont typeface="Arial" panose="020B0604020202020204" pitchFamily="34" charset="0"/>
              <a:buNone/>
            </a:pPr>
            <a:endParaRPr lang="en-US" b="0"/>
          </a:p>
          <a:p>
            <a:pPr marL="0" indent="0">
              <a:buFont typeface="Arial" panose="020B0604020202020204" pitchFamily="34" charset="0"/>
              <a:buNone/>
            </a:pPr>
            <a:r>
              <a:rPr lang="en-US" b="0"/>
              <a:t>Olivia - </a:t>
            </a:r>
            <a:endParaRPr lang="en-US" b="1"/>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F0486C-94EE-7249-8AC8-76A196C667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97219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a:t>Cash Payment Type applied to invoices – Burke Museum Membership, Dentistry Clinics</a:t>
            </a:r>
          </a:p>
          <a:p>
            <a:pPr marL="0" indent="0">
              <a:buFont typeface="Arial" panose="020B0604020202020204" pitchFamily="34" charset="0"/>
              <a:buNone/>
            </a:pPr>
            <a:endParaRPr lang="en-US" b="0"/>
          </a:p>
          <a:p>
            <a:pPr marL="0" indent="0">
              <a:buFont typeface="Arial" panose="020B0604020202020204" pitchFamily="34" charset="0"/>
              <a:buNone/>
            </a:pPr>
            <a:r>
              <a:rPr lang="en-US" b="0"/>
              <a:t>Olivia - </a:t>
            </a:r>
            <a:endParaRPr lang="en-US" b="1"/>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F0486C-94EE-7249-8AC8-76A196C667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79597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a:t>Cash Payment Type applied to invoices – Burke Museum Membership, Dentistry Clinics</a:t>
            </a:r>
          </a:p>
          <a:p>
            <a:pPr marL="0" indent="0">
              <a:buFont typeface="Arial" panose="020B0604020202020204" pitchFamily="34" charset="0"/>
              <a:buNone/>
            </a:pPr>
            <a:endParaRPr lang="en-US" b="0"/>
          </a:p>
          <a:p>
            <a:pPr marL="0" indent="0">
              <a:buFont typeface="Arial" panose="020B0604020202020204" pitchFamily="34" charset="0"/>
              <a:buNone/>
            </a:pPr>
            <a:r>
              <a:rPr lang="en-US" b="0"/>
              <a:t>Olivia - </a:t>
            </a:r>
            <a:endParaRPr lang="en-US" b="1"/>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F0486C-94EE-7249-8AC8-76A196C667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88433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a:t>Cash Payment Type applied to invoices – Burke Museum Membership, Dentistry Clinics</a:t>
            </a:r>
          </a:p>
          <a:p>
            <a:pPr marL="0" indent="0">
              <a:buFont typeface="Arial" panose="020B0604020202020204" pitchFamily="34" charset="0"/>
              <a:buNone/>
            </a:pPr>
            <a:endParaRPr lang="en-US" b="0"/>
          </a:p>
          <a:p>
            <a:pPr marL="0" indent="0">
              <a:buFont typeface="Arial" panose="020B0604020202020204" pitchFamily="34" charset="0"/>
              <a:buNone/>
            </a:pPr>
            <a:r>
              <a:rPr lang="en-US" b="0"/>
              <a:t>Olivia - </a:t>
            </a:r>
            <a:endParaRPr lang="en-US" b="1"/>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F0486C-94EE-7249-8AC8-76A196C667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39791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a:t>Cash Payment Type applied to invoices – Burke Museum Membership, Dentistry Clinics</a:t>
            </a:r>
          </a:p>
          <a:p>
            <a:pPr marL="0" indent="0">
              <a:buFont typeface="Arial" panose="020B0604020202020204" pitchFamily="34" charset="0"/>
              <a:buNone/>
            </a:pPr>
            <a:endParaRPr lang="en-US" b="0"/>
          </a:p>
          <a:p>
            <a:pPr marL="0" indent="0">
              <a:buFont typeface="Arial" panose="020B0604020202020204" pitchFamily="34" charset="0"/>
              <a:buNone/>
            </a:pPr>
            <a:r>
              <a:rPr lang="en-US" b="0"/>
              <a:t>Olivia - </a:t>
            </a:r>
            <a:endParaRPr lang="en-US" b="1"/>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F0486C-94EE-7249-8AC8-76A196C667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85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a:t>Cash Payment Type applied to invoices – Burke Museum Membership, Dentistry Clinics</a:t>
            </a:r>
          </a:p>
          <a:p>
            <a:pPr marL="0" indent="0">
              <a:buFont typeface="Arial" panose="020B0604020202020204" pitchFamily="34" charset="0"/>
              <a:buNone/>
            </a:pPr>
            <a:endParaRPr lang="en-US" b="0"/>
          </a:p>
          <a:p>
            <a:pPr marL="0" indent="0">
              <a:buFont typeface="Arial" panose="020B0604020202020204" pitchFamily="34" charset="0"/>
              <a:buNone/>
            </a:pPr>
            <a:r>
              <a:rPr lang="en-US" b="0"/>
              <a:t>Olivia - </a:t>
            </a:r>
            <a:endParaRPr lang="en-US" b="1"/>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F0486C-94EE-7249-8AC8-76A196C667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11049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a:t>Cash Payment Type applied to invoices – Burke Museum Membership, Dentistry Clinics</a:t>
            </a:r>
          </a:p>
          <a:p>
            <a:pPr marL="0" indent="0">
              <a:buFont typeface="Arial" panose="020B0604020202020204" pitchFamily="34" charset="0"/>
              <a:buNone/>
            </a:pPr>
            <a:endParaRPr lang="en-US" b="0"/>
          </a:p>
          <a:p>
            <a:pPr marL="0" indent="0">
              <a:buFont typeface="Arial" panose="020B0604020202020204" pitchFamily="34" charset="0"/>
              <a:buNone/>
            </a:pPr>
            <a:r>
              <a:rPr lang="en-US" b="0"/>
              <a:t>Olivia - </a:t>
            </a:r>
            <a:endParaRPr lang="en-US" b="1"/>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F0486C-94EE-7249-8AC8-76A196C667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01858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a:t>Cash Payment Type applied to invoices – Burke Museum Membership, Dentistry Clinics</a:t>
            </a:r>
          </a:p>
          <a:p>
            <a:pPr marL="0" indent="0">
              <a:buFont typeface="Arial" panose="020B0604020202020204" pitchFamily="34" charset="0"/>
              <a:buNone/>
            </a:pPr>
            <a:endParaRPr lang="en-US" b="0"/>
          </a:p>
          <a:p>
            <a:pPr marL="0" indent="0">
              <a:buFont typeface="Arial" panose="020B0604020202020204" pitchFamily="34" charset="0"/>
              <a:buNone/>
            </a:pPr>
            <a:r>
              <a:rPr lang="en-US" b="0"/>
              <a:t>Olivia - </a:t>
            </a:r>
            <a:endParaRPr lang="en-US" b="1"/>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F0486C-94EE-7249-8AC8-76A196C667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5914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a:t>Cash Payment Type applied to invoices – Burke Museum Membership, Dentistry Clinics</a:t>
            </a:r>
          </a:p>
          <a:p>
            <a:pPr marL="0" indent="0">
              <a:buFont typeface="Arial" panose="020B0604020202020204" pitchFamily="34" charset="0"/>
              <a:buNone/>
            </a:pPr>
            <a:endParaRPr lang="en-US" b="0"/>
          </a:p>
          <a:p>
            <a:pPr marL="0" indent="0">
              <a:buFont typeface="Arial" panose="020B0604020202020204" pitchFamily="34" charset="0"/>
              <a:buNone/>
            </a:pPr>
            <a:r>
              <a:rPr lang="en-US" b="0"/>
              <a:t>Olivia - </a:t>
            </a:r>
            <a:endParaRPr lang="en-US" b="1"/>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F0486C-94EE-7249-8AC8-76A196C667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42017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4B2E83"/>
        </a:solidFill>
        <a:effectLst/>
      </p:bgPr>
    </p:bg>
    <p:spTree>
      <p:nvGrpSpPr>
        <p:cNvPr id="1" name=""/>
        <p:cNvGrpSpPr/>
        <p:nvPr/>
      </p:nvGrpSpPr>
      <p:grpSpPr>
        <a:xfrm>
          <a:off x="0" y="0"/>
          <a:ext cx="0" cy="0"/>
          <a:chOff x="0" y="0"/>
          <a:chExt cx="0" cy="0"/>
        </a:xfrm>
      </p:grpSpPr>
      <p:pic>
        <p:nvPicPr>
          <p:cNvPr id="2" name="Picture 1" descr="Bar_RtAngle_7502_RG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4785" y="4006085"/>
            <a:ext cx="3045737" cy="112770"/>
          </a:xfrm>
          <a:prstGeom prst="rect">
            <a:avLst/>
          </a:prstGeom>
        </p:spPr>
      </p:pic>
      <p:sp>
        <p:nvSpPr>
          <p:cNvPr id="3" name="Title 2"/>
          <p:cNvSpPr>
            <a:spLocks noGrp="1"/>
          </p:cNvSpPr>
          <p:nvPr>
            <p:ph type="title" hasCustomPrompt="1"/>
          </p:nvPr>
        </p:nvSpPr>
        <p:spPr>
          <a:xfrm>
            <a:off x="895676" y="1179825"/>
            <a:ext cx="9296400" cy="2641756"/>
          </a:xfrm>
          <a:prstGeom prst="rect">
            <a:avLst/>
          </a:prstGeom>
        </p:spPr>
        <p:txBody>
          <a:bodyPr anchor="b"/>
          <a:lstStyle>
            <a:lvl1pPr algn="l">
              <a:defRPr sz="5001" b="1" i="0">
                <a:solidFill>
                  <a:schemeClr val="tx2"/>
                </a:solidFill>
                <a:latin typeface="Encode Sans Normal Black" charset="0"/>
                <a:ea typeface="Encode Sans Normal Black" charset="0"/>
                <a:cs typeface="Encode Sans Normal Black" charset="0"/>
              </a:defRPr>
            </a:lvl1pPr>
          </a:lstStyle>
          <a:p>
            <a:pPr lvl="0"/>
            <a:r>
              <a:rPr lang="en-US"/>
              <a:t>TITLE HERE</a:t>
            </a:r>
            <a:br>
              <a:rPr lang="en-US"/>
            </a:br>
            <a:r>
              <a:rPr lang="en-US"/>
              <a:t>ENCODE NORMAL</a:t>
            </a:r>
            <a:br>
              <a:rPr lang="en-US"/>
            </a:br>
            <a:r>
              <a:rPr lang="en-US"/>
              <a:t>BLACK, 50 PT. </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1955" y="5924996"/>
            <a:ext cx="4395964" cy="571599"/>
          </a:xfrm>
          <a:prstGeom prst="rect">
            <a:avLst/>
          </a:prstGeom>
        </p:spPr>
      </p:pic>
    </p:spTree>
    <p:extLst>
      <p:ext uri="{BB962C8B-B14F-4D97-AF65-F5344CB8AC3E}">
        <p14:creationId xmlns:p14="http://schemas.microsoft.com/office/powerpoint/2010/main" val="208822399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Header Only w Logo">
    <p:spTree>
      <p:nvGrpSpPr>
        <p:cNvPr id="1" name=""/>
        <p:cNvGrpSpPr/>
        <p:nvPr/>
      </p:nvGrpSpPr>
      <p:grpSpPr>
        <a:xfrm>
          <a:off x="0" y="0"/>
          <a:ext cx="0" cy="0"/>
          <a:chOff x="0" y="0"/>
          <a:chExt cx="0" cy="0"/>
        </a:xfrm>
      </p:grpSpPr>
      <p:sp>
        <p:nvSpPr>
          <p:cNvPr id="6" name="Slide Number Placeholder 10">
            <a:extLst>
              <a:ext uri="{FF2B5EF4-FFF2-40B4-BE49-F238E27FC236}">
                <a16:creationId xmlns:a16="http://schemas.microsoft.com/office/drawing/2014/main" id="{A2ED9C39-E899-4AC0-8CCE-662F985473A4}"/>
              </a:ext>
            </a:extLst>
          </p:cNvPr>
          <p:cNvSpPr txBox="1">
            <a:spLocks/>
          </p:cNvSpPr>
          <p:nvPr userDrawn="1"/>
        </p:nvSpPr>
        <p:spPr>
          <a:xfrm>
            <a:off x="245473" y="6307213"/>
            <a:ext cx="425087"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28" rtl="0" eaLnBrk="1" fontAlgn="auto" latinLnBrk="0" hangingPunct="1">
              <a:lnSpc>
                <a:spcPct val="100000"/>
              </a:lnSpc>
              <a:spcBef>
                <a:spcPts val="0"/>
              </a:spcBef>
              <a:spcAft>
                <a:spcPts val="0"/>
              </a:spcAft>
              <a:buClrTx/>
              <a:buSzTx/>
              <a:buFontTx/>
              <a:buNone/>
              <a:tabLst/>
              <a:defRPr/>
            </a:pPr>
            <a:fld id="{8CDA41B0-E16D-48B4-8B5D-6BC89192C442}" type="slidenum">
              <a:rPr kumimoji="0" lang="en-US" sz="1200" b="0" i="0" u="none" strike="noStrike" kern="1200" cap="none" spc="0" normalizeH="0" baseline="0" noProof="0" smtClean="0">
                <a:ln>
                  <a:noFill/>
                </a:ln>
                <a:solidFill>
                  <a:srgbClr val="33006F">
                    <a:tint val="75000"/>
                  </a:srgbClr>
                </a:solidFill>
                <a:effectLst/>
                <a:uLnTx/>
                <a:uFillTx/>
                <a:latin typeface="Calibri"/>
                <a:ea typeface="+mn-ea"/>
                <a:cs typeface="+mn-cs"/>
              </a:rPr>
              <a:pPr marL="0" marR="0" lvl="0" indent="0" algn="r" defTabSz="457228"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33006F">
                  <a:tint val="75000"/>
                </a:srgbClr>
              </a:solidFill>
              <a:effectLst/>
              <a:uLnTx/>
              <a:uFillTx/>
              <a:latin typeface="Calibri"/>
              <a:ea typeface="+mn-ea"/>
              <a:cs typeface="+mn-cs"/>
            </a:endParaRPr>
          </a:p>
        </p:txBody>
      </p:sp>
      <p:sp>
        <p:nvSpPr>
          <p:cNvPr id="7" name="Title 1"/>
          <p:cNvSpPr>
            <a:spLocks noGrp="1"/>
          </p:cNvSpPr>
          <p:nvPr>
            <p:ph type="title" hasCustomPrompt="1"/>
          </p:nvPr>
        </p:nvSpPr>
        <p:spPr>
          <a:xfrm>
            <a:off x="670560" y="295315"/>
            <a:ext cx="10763794" cy="536196"/>
          </a:xfrm>
          <a:prstGeom prst="rect">
            <a:avLst/>
          </a:prstGeom>
        </p:spPr>
        <p:txBody>
          <a:bodyPr anchor="b"/>
          <a:lstStyle>
            <a:lvl1pPr algn="l">
              <a:defRPr sz="3000" b="1" i="0">
                <a:solidFill>
                  <a:srgbClr val="4B2E83"/>
                </a:solidFill>
                <a:latin typeface="Encode Sans Normal Black" charset="0"/>
                <a:ea typeface="Encode Sans Normal Black" charset="0"/>
                <a:cs typeface="Encode Sans Normal Black" charset="0"/>
              </a:defRPr>
            </a:lvl1pPr>
          </a:lstStyle>
          <a:p>
            <a:pPr lvl="0"/>
            <a:r>
              <a:rPr lang="en-US"/>
              <a:t>HEADER HERE (ENCODE NORMAL BLACK, 30 PT.)</a:t>
            </a:r>
          </a:p>
        </p:txBody>
      </p:sp>
      <p:pic>
        <p:nvPicPr>
          <p:cNvPr id="8" name="Picture 7"/>
          <p:cNvPicPr>
            <a:picLocks noChangeAspect="1"/>
          </p:cNvPicPr>
          <p:nvPr userDrawn="1"/>
        </p:nvPicPr>
        <p:blipFill>
          <a:blip r:embed="rId2"/>
          <a:stretch>
            <a:fillRect/>
          </a:stretch>
        </p:blipFill>
        <p:spPr>
          <a:xfrm>
            <a:off x="670561" y="831511"/>
            <a:ext cx="1103781" cy="96362"/>
          </a:xfrm>
          <a:prstGeom prst="rect">
            <a:avLst/>
          </a:prstGeom>
        </p:spPr>
      </p:pic>
      <p:pic>
        <p:nvPicPr>
          <p:cNvPr id="5" name="Picture 4">
            <a:extLst>
              <a:ext uri="{FF2B5EF4-FFF2-40B4-BE49-F238E27FC236}">
                <a16:creationId xmlns:a16="http://schemas.microsoft.com/office/drawing/2014/main" id="{A8B02F48-3E6F-4547-AF06-A81D40B639E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64437" y="6174377"/>
            <a:ext cx="3169919" cy="414756"/>
          </a:xfrm>
          <a:prstGeom prst="rect">
            <a:avLst/>
          </a:prstGeom>
        </p:spPr>
      </p:pic>
    </p:spTree>
    <p:extLst>
      <p:ext uri="{BB962C8B-B14F-4D97-AF65-F5344CB8AC3E}">
        <p14:creationId xmlns:p14="http://schemas.microsoft.com/office/powerpoint/2010/main" val="4267257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Header Only NO Logo">
    <p:spTree>
      <p:nvGrpSpPr>
        <p:cNvPr id="1" name=""/>
        <p:cNvGrpSpPr/>
        <p:nvPr/>
      </p:nvGrpSpPr>
      <p:grpSpPr>
        <a:xfrm>
          <a:off x="0" y="0"/>
          <a:ext cx="0" cy="0"/>
          <a:chOff x="0" y="0"/>
          <a:chExt cx="0" cy="0"/>
        </a:xfrm>
      </p:grpSpPr>
      <p:sp>
        <p:nvSpPr>
          <p:cNvPr id="6" name="Slide Number Placeholder 10">
            <a:extLst>
              <a:ext uri="{FF2B5EF4-FFF2-40B4-BE49-F238E27FC236}">
                <a16:creationId xmlns:a16="http://schemas.microsoft.com/office/drawing/2014/main" id="{A2ED9C39-E899-4AC0-8CCE-662F985473A4}"/>
              </a:ext>
            </a:extLst>
          </p:cNvPr>
          <p:cNvSpPr txBox="1">
            <a:spLocks/>
          </p:cNvSpPr>
          <p:nvPr userDrawn="1"/>
        </p:nvSpPr>
        <p:spPr>
          <a:xfrm>
            <a:off x="245473" y="6307213"/>
            <a:ext cx="425087"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28" rtl="0" eaLnBrk="1" fontAlgn="auto" latinLnBrk="0" hangingPunct="1">
              <a:lnSpc>
                <a:spcPct val="100000"/>
              </a:lnSpc>
              <a:spcBef>
                <a:spcPts val="0"/>
              </a:spcBef>
              <a:spcAft>
                <a:spcPts val="0"/>
              </a:spcAft>
              <a:buClrTx/>
              <a:buSzTx/>
              <a:buFontTx/>
              <a:buNone/>
              <a:tabLst/>
              <a:defRPr/>
            </a:pPr>
            <a:fld id="{8CDA41B0-E16D-48B4-8B5D-6BC89192C442}" type="slidenum">
              <a:rPr kumimoji="0" lang="en-US" sz="1200" b="0" i="0" u="none" strike="noStrike" kern="1200" cap="none" spc="0" normalizeH="0" baseline="0" noProof="0" smtClean="0">
                <a:ln>
                  <a:noFill/>
                </a:ln>
                <a:solidFill>
                  <a:srgbClr val="33006F">
                    <a:tint val="75000"/>
                  </a:srgbClr>
                </a:solidFill>
                <a:effectLst/>
                <a:uLnTx/>
                <a:uFillTx/>
                <a:latin typeface="Calibri"/>
                <a:ea typeface="+mn-ea"/>
                <a:cs typeface="+mn-cs"/>
              </a:rPr>
              <a:pPr marL="0" marR="0" lvl="0" indent="0" algn="r" defTabSz="457228"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33006F">
                  <a:tint val="75000"/>
                </a:srgbClr>
              </a:solidFill>
              <a:effectLst/>
              <a:uLnTx/>
              <a:uFillTx/>
              <a:latin typeface="Calibri"/>
              <a:ea typeface="+mn-ea"/>
              <a:cs typeface="+mn-cs"/>
            </a:endParaRPr>
          </a:p>
        </p:txBody>
      </p:sp>
      <p:sp>
        <p:nvSpPr>
          <p:cNvPr id="7" name="Title 1"/>
          <p:cNvSpPr>
            <a:spLocks noGrp="1"/>
          </p:cNvSpPr>
          <p:nvPr>
            <p:ph type="title" hasCustomPrompt="1"/>
          </p:nvPr>
        </p:nvSpPr>
        <p:spPr>
          <a:xfrm>
            <a:off x="670560" y="185663"/>
            <a:ext cx="10763794" cy="536196"/>
          </a:xfrm>
          <a:prstGeom prst="rect">
            <a:avLst/>
          </a:prstGeom>
        </p:spPr>
        <p:txBody>
          <a:bodyPr anchor="b"/>
          <a:lstStyle>
            <a:lvl1pPr algn="l">
              <a:defRPr sz="3000" b="1" i="0">
                <a:solidFill>
                  <a:srgbClr val="4B2E83"/>
                </a:solidFill>
                <a:latin typeface="Encode Sans Normal Black" charset="0"/>
                <a:ea typeface="Encode Sans Normal Black" charset="0"/>
                <a:cs typeface="Encode Sans Normal Black" charset="0"/>
              </a:defRPr>
            </a:lvl1pPr>
          </a:lstStyle>
          <a:p>
            <a:pPr lvl="0"/>
            <a:r>
              <a:rPr lang="en-US"/>
              <a:t>HEADER HERE (ENCODE NORMAL BLACK, 30 PT.)</a:t>
            </a:r>
          </a:p>
        </p:txBody>
      </p:sp>
      <p:pic>
        <p:nvPicPr>
          <p:cNvPr id="8" name="Picture 7"/>
          <p:cNvPicPr>
            <a:picLocks noChangeAspect="1"/>
          </p:cNvPicPr>
          <p:nvPr userDrawn="1"/>
        </p:nvPicPr>
        <p:blipFill>
          <a:blip r:embed="rId2"/>
          <a:stretch>
            <a:fillRect/>
          </a:stretch>
        </p:blipFill>
        <p:spPr>
          <a:xfrm>
            <a:off x="670562" y="736261"/>
            <a:ext cx="1103781" cy="96362"/>
          </a:xfrm>
          <a:prstGeom prst="rect">
            <a:avLst/>
          </a:prstGeom>
        </p:spPr>
      </p:pic>
    </p:spTree>
    <p:extLst>
      <p:ext uri="{BB962C8B-B14F-4D97-AF65-F5344CB8AC3E}">
        <p14:creationId xmlns:p14="http://schemas.microsoft.com/office/powerpoint/2010/main" val="11161865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hite_Title Slide 1">
    <p:spTree>
      <p:nvGrpSpPr>
        <p:cNvPr id="1" name=""/>
        <p:cNvGrpSpPr/>
        <p:nvPr/>
      </p:nvGrpSpPr>
      <p:grpSpPr>
        <a:xfrm>
          <a:off x="0" y="0"/>
          <a:ext cx="0" cy="0"/>
          <a:chOff x="0" y="0"/>
          <a:chExt cx="0" cy="0"/>
        </a:xfrm>
      </p:grpSpPr>
      <p:pic>
        <p:nvPicPr>
          <p:cNvPr id="6" name="Picture 5" descr="A black and white photo of a building&#10;&#10;Description automatically generated">
            <a:extLst>
              <a:ext uri="{FF2B5EF4-FFF2-40B4-BE49-F238E27FC236}">
                <a16:creationId xmlns:a16="http://schemas.microsoft.com/office/drawing/2014/main" id="{EB2F8426-EDA2-431E-90A5-D5F79C865FBF}"/>
              </a:ext>
            </a:extLst>
          </p:cNvPr>
          <p:cNvPicPr>
            <a:picLocks noChangeAspect="1"/>
          </p:cNvPicPr>
          <p:nvPr userDrawn="1"/>
        </p:nvPicPr>
        <p:blipFill rotWithShape="1">
          <a:blip r:embed="rId2"/>
          <a:srcRect t="15743"/>
          <a:stretch/>
        </p:blipFill>
        <p:spPr>
          <a:xfrm>
            <a:off x="0" y="0"/>
            <a:ext cx="12209053" cy="6858000"/>
          </a:xfrm>
          <a:prstGeom prst="rect">
            <a:avLst/>
          </a:prstGeom>
        </p:spPr>
      </p:pic>
      <p:sp>
        <p:nvSpPr>
          <p:cNvPr id="8" name="Rectangle 7">
            <a:extLst>
              <a:ext uri="{FF2B5EF4-FFF2-40B4-BE49-F238E27FC236}">
                <a16:creationId xmlns:a16="http://schemas.microsoft.com/office/drawing/2014/main" id="{24EE3DC5-1EDA-4DA5-AE86-8537D59D523A}"/>
              </a:ext>
            </a:extLst>
          </p:cNvPr>
          <p:cNvSpPr/>
          <p:nvPr userDrawn="1"/>
        </p:nvSpPr>
        <p:spPr>
          <a:xfrm>
            <a:off x="-17054" y="0"/>
            <a:ext cx="12226107" cy="6858000"/>
          </a:xfrm>
          <a:prstGeom prst="rect">
            <a:avLst/>
          </a:prstGeom>
          <a:solidFill>
            <a:schemeClr val="bg2">
              <a:alpha val="76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7" name="Picture 6"/>
          <p:cNvPicPr>
            <a:picLocks noChangeAspect="1"/>
          </p:cNvPicPr>
          <p:nvPr userDrawn="1"/>
        </p:nvPicPr>
        <p:blipFill>
          <a:blip r:embed="rId3"/>
          <a:stretch>
            <a:fillRect/>
          </a:stretch>
        </p:blipFill>
        <p:spPr>
          <a:xfrm>
            <a:off x="757441" y="4568599"/>
            <a:ext cx="2133600" cy="186267"/>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EF1D9F59-496A-4944-8002-A750CA4BF2E5}"/>
              </a:ext>
            </a:extLst>
          </p:cNvPr>
          <p:cNvPicPr>
            <a:picLocks noChangeAspect="1"/>
          </p:cNvPicPr>
          <p:nvPr userDrawn="1"/>
        </p:nvPicPr>
        <p:blipFill>
          <a:blip r:embed="rId4"/>
          <a:stretch>
            <a:fillRect/>
          </a:stretch>
        </p:blipFill>
        <p:spPr>
          <a:xfrm>
            <a:off x="8802677" y="5859009"/>
            <a:ext cx="2806732" cy="681777"/>
          </a:xfrm>
          <a:prstGeom prst="rect">
            <a:avLst/>
          </a:prstGeom>
        </p:spPr>
      </p:pic>
      <p:sp>
        <p:nvSpPr>
          <p:cNvPr id="10" name="Title 1">
            <a:extLst>
              <a:ext uri="{FF2B5EF4-FFF2-40B4-BE49-F238E27FC236}">
                <a16:creationId xmlns:a16="http://schemas.microsoft.com/office/drawing/2014/main" id="{273D107E-ADB1-47E1-ACF9-C0E973B398AF}"/>
              </a:ext>
            </a:extLst>
          </p:cNvPr>
          <p:cNvSpPr>
            <a:spLocks noGrp="1"/>
          </p:cNvSpPr>
          <p:nvPr>
            <p:ph type="title" hasCustomPrompt="1"/>
          </p:nvPr>
        </p:nvSpPr>
        <p:spPr>
          <a:xfrm>
            <a:off x="613833" y="859991"/>
            <a:ext cx="9364720" cy="3522341"/>
          </a:xfrm>
          <a:prstGeom prst="rect">
            <a:avLst/>
          </a:prstGeom>
        </p:spPr>
        <p:txBody>
          <a:bodyPr anchor="b"/>
          <a:lstStyle>
            <a:lvl1pPr algn="l">
              <a:defRPr sz="6667" b="1" i="0" cap="all" baseline="0">
                <a:latin typeface="Encode Sans Normal Black" charset="0"/>
                <a:ea typeface="Encode Sans Normal Black" charset="0"/>
                <a:cs typeface="Encode Sans Normal Black" charset="0"/>
              </a:defRPr>
            </a:lvl1pPr>
          </a:lstStyle>
          <a:p>
            <a:pPr lvl="0"/>
            <a:r>
              <a:rPr lang="en-US"/>
              <a:t>TITLE HERE</a:t>
            </a:r>
            <a:br>
              <a:rPr lang="en-US"/>
            </a:br>
            <a:r>
              <a:rPr lang="en-US"/>
              <a:t>ENCODE NORMAL</a:t>
            </a:r>
            <a:br>
              <a:rPr lang="en-US"/>
            </a:br>
            <a:r>
              <a:rPr lang="en-US"/>
              <a:t>BLACK, 50 PT. </a:t>
            </a:r>
          </a:p>
        </p:txBody>
      </p:sp>
    </p:spTree>
    <p:extLst>
      <p:ext uri="{BB962C8B-B14F-4D97-AF65-F5344CB8AC3E}">
        <p14:creationId xmlns:p14="http://schemas.microsoft.com/office/powerpoint/2010/main" val="9063142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Gold_Title Slide 1">
    <p:spTree>
      <p:nvGrpSpPr>
        <p:cNvPr id="1" name=""/>
        <p:cNvGrpSpPr/>
        <p:nvPr/>
      </p:nvGrpSpPr>
      <p:grpSpPr>
        <a:xfrm>
          <a:off x="0" y="0"/>
          <a:ext cx="0" cy="0"/>
          <a:chOff x="0" y="0"/>
          <a:chExt cx="0" cy="0"/>
        </a:xfrm>
      </p:grpSpPr>
      <p:pic>
        <p:nvPicPr>
          <p:cNvPr id="7" name="Picture 6" descr="A black and white photo of a building&#10;&#10;Description automatically generated">
            <a:extLst>
              <a:ext uri="{FF2B5EF4-FFF2-40B4-BE49-F238E27FC236}">
                <a16:creationId xmlns:a16="http://schemas.microsoft.com/office/drawing/2014/main" id="{EA2F7952-3752-4F59-A5C6-0DAFDC1D2676}"/>
              </a:ext>
            </a:extLst>
          </p:cNvPr>
          <p:cNvPicPr>
            <a:picLocks noChangeAspect="1"/>
          </p:cNvPicPr>
          <p:nvPr userDrawn="1"/>
        </p:nvPicPr>
        <p:blipFill rotWithShape="1">
          <a:blip r:embed="rId2"/>
          <a:srcRect t="15743"/>
          <a:stretch/>
        </p:blipFill>
        <p:spPr>
          <a:xfrm>
            <a:off x="0" y="0"/>
            <a:ext cx="12209053" cy="6858000"/>
          </a:xfrm>
          <a:prstGeom prst="rect">
            <a:avLst/>
          </a:prstGeom>
        </p:spPr>
      </p:pic>
      <p:sp>
        <p:nvSpPr>
          <p:cNvPr id="11" name="Rectangle 10">
            <a:extLst>
              <a:ext uri="{FF2B5EF4-FFF2-40B4-BE49-F238E27FC236}">
                <a16:creationId xmlns:a16="http://schemas.microsoft.com/office/drawing/2014/main" id="{377A460D-2624-4DC6-901D-A9841102A4B8}"/>
              </a:ext>
            </a:extLst>
          </p:cNvPr>
          <p:cNvSpPr/>
          <p:nvPr userDrawn="1"/>
        </p:nvSpPr>
        <p:spPr>
          <a:xfrm>
            <a:off x="0" y="0"/>
            <a:ext cx="12209053" cy="6858000"/>
          </a:xfrm>
          <a:prstGeom prst="rect">
            <a:avLst/>
          </a:prstGeom>
          <a:solidFill>
            <a:srgbClr val="E2CA91">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E8D3A2"/>
              </a:solidFill>
              <a:effectLst/>
              <a:uLnTx/>
              <a:uFillTx/>
              <a:latin typeface="Calibri"/>
              <a:ea typeface="+mn-ea"/>
              <a:cs typeface="+mn-cs"/>
            </a:endParaRPr>
          </a:p>
        </p:txBody>
      </p:sp>
      <p:sp>
        <p:nvSpPr>
          <p:cNvPr id="2" name="Title 1"/>
          <p:cNvSpPr>
            <a:spLocks noGrp="1"/>
          </p:cNvSpPr>
          <p:nvPr>
            <p:ph type="title" hasCustomPrompt="1"/>
          </p:nvPr>
        </p:nvSpPr>
        <p:spPr>
          <a:xfrm>
            <a:off x="613833" y="859991"/>
            <a:ext cx="9364720" cy="3522341"/>
          </a:xfrm>
          <a:prstGeom prst="rect">
            <a:avLst/>
          </a:prstGeom>
        </p:spPr>
        <p:txBody>
          <a:bodyPr anchor="b"/>
          <a:lstStyle>
            <a:lvl1pPr algn="l">
              <a:defRPr sz="6667" b="1" i="0" cap="all" baseline="0">
                <a:latin typeface="Encode Sans Normal Black" charset="0"/>
                <a:ea typeface="Encode Sans Normal Black" charset="0"/>
                <a:cs typeface="Encode Sans Normal Black" charset="0"/>
              </a:defRPr>
            </a:lvl1pPr>
          </a:lstStyle>
          <a:p>
            <a:pPr lvl="0"/>
            <a:r>
              <a:rPr lang="en-US"/>
              <a:t>TITLE HERE</a:t>
            </a:r>
            <a:br>
              <a:rPr lang="en-US"/>
            </a:br>
            <a:r>
              <a:rPr lang="en-US"/>
              <a:t>ENCODE NORMAL</a:t>
            </a:r>
            <a:br>
              <a:rPr lang="en-US"/>
            </a:br>
            <a:r>
              <a:rPr lang="en-US"/>
              <a:t>BLACK, 50 PT. </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9282" y="4568599"/>
            <a:ext cx="2129919" cy="186267"/>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34754760-3D5B-4D37-9A8A-6BC5E3CAB848}"/>
              </a:ext>
            </a:extLst>
          </p:cNvPr>
          <p:cNvPicPr>
            <a:picLocks noChangeAspect="1"/>
          </p:cNvPicPr>
          <p:nvPr userDrawn="1"/>
        </p:nvPicPr>
        <p:blipFill>
          <a:blip r:embed="rId4"/>
          <a:stretch>
            <a:fillRect/>
          </a:stretch>
        </p:blipFill>
        <p:spPr>
          <a:xfrm>
            <a:off x="8802677" y="5859009"/>
            <a:ext cx="2806732" cy="681777"/>
          </a:xfrm>
          <a:prstGeom prst="rect">
            <a:avLst/>
          </a:prstGeom>
        </p:spPr>
      </p:pic>
    </p:spTree>
    <p:extLst>
      <p:ext uri="{BB962C8B-B14F-4D97-AF65-F5344CB8AC3E}">
        <p14:creationId xmlns:p14="http://schemas.microsoft.com/office/powerpoint/2010/main" val="14573828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hite_Content Slide 2">
    <p:spTree>
      <p:nvGrpSpPr>
        <p:cNvPr id="1" name=""/>
        <p:cNvGrpSpPr/>
        <p:nvPr/>
      </p:nvGrpSpPr>
      <p:grpSpPr>
        <a:xfrm>
          <a:off x="0" y="0"/>
          <a:ext cx="0" cy="0"/>
          <a:chOff x="0" y="0"/>
          <a:chExt cx="0" cy="0"/>
        </a:xfrm>
      </p:grpSpPr>
      <p:pic>
        <p:nvPicPr>
          <p:cNvPr id="9" name="Picture 8" descr="A black and white photo of a building&#10;&#10;Description automatically generated">
            <a:extLst>
              <a:ext uri="{FF2B5EF4-FFF2-40B4-BE49-F238E27FC236}">
                <a16:creationId xmlns:a16="http://schemas.microsoft.com/office/drawing/2014/main" id="{ACEBBB61-F2FF-4727-9371-BFCB19E5B40B}"/>
              </a:ext>
            </a:extLst>
          </p:cNvPr>
          <p:cNvPicPr>
            <a:picLocks noChangeAspect="1"/>
          </p:cNvPicPr>
          <p:nvPr userDrawn="1"/>
        </p:nvPicPr>
        <p:blipFill rotWithShape="1">
          <a:blip r:embed="rId2"/>
          <a:srcRect t="15743"/>
          <a:stretch/>
        </p:blipFill>
        <p:spPr>
          <a:xfrm>
            <a:off x="0" y="0"/>
            <a:ext cx="12209053" cy="6858000"/>
          </a:xfrm>
          <a:prstGeom prst="rect">
            <a:avLst/>
          </a:prstGeom>
        </p:spPr>
      </p:pic>
      <p:sp>
        <p:nvSpPr>
          <p:cNvPr id="10" name="Rectangle 9">
            <a:extLst>
              <a:ext uri="{FF2B5EF4-FFF2-40B4-BE49-F238E27FC236}">
                <a16:creationId xmlns:a16="http://schemas.microsoft.com/office/drawing/2014/main" id="{B0DF0A47-AC9F-461D-B72F-EDFD74858C7E}"/>
              </a:ext>
            </a:extLst>
          </p:cNvPr>
          <p:cNvSpPr/>
          <p:nvPr userDrawn="1"/>
        </p:nvSpPr>
        <p:spPr>
          <a:xfrm>
            <a:off x="0" y="1"/>
            <a:ext cx="12209053" cy="6858000"/>
          </a:xfrm>
          <a:prstGeom prst="rect">
            <a:avLst/>
          </a:prstGeom>
          <a:solidFill>
            <a:schemeClr val="bg2">
              <a:alpha val="76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2" name="Text Placeholder 5">
            <a:extLst>
              <a:ext uri="{FF2B5EF4-FFF2-40B4-BE49-F238E27FC236}">
                <a16:creationId xmlns:a16="http://schemas.microsoft.com/office/drawing/2014/main" id="{3577F095-8480-4732-939C-3E9DB459B01A}"/>
              </a:ext>
            </a:extLst>
          </p:cNvPr>
          <p:cNvSpPr>
            <a:spLocks noGrp="1"/>
          </p:cNvSpPr>
          <p:nvPr>
            <p:ph type="body" sz="quarter" idx="12" hasCustomPrompt="1"/>
          </p:nvPr>
        </p:nvSpPr>
        <p:spPr>
          <a:xfrm>
            <a:off x="597231" y="1662369"/>
            <a:ext cx="10912883" cy="548228"/>
          </a:xfrm>
          <a:prstGeom prst="rect">
            <a:avLst/>
          </a:prstGeom>
        </p:spPr>
        <p:txBody>
          <a:bodyPr>
            <a:noAutofit/>
          </a:bodyPr>
          <a:lstStyle>
            <a:lvl1pPr marL="0" indent="0">
              <a:lnSpc>
                <a:spcPct val="90000"/>
              </a:lnSpc>
              <a:buNone/>
              <a:defRPr sz="3200" b="0" i="0" cap="all" baseline="0">
                <a:solidFill>
                  <a:schemeClr val="tx2"/>
                </a:solidFill>
                <a:latin typeface="Uni Sans" charset="0"/>
                <a:ea typeface="Uni Sans" charset="0"/>
                <a:cs typeface="Uni Sans" charset="0"/>
              </a:defRPr>
            </a:lvl1pPr>
            <a:lvl2pPr marL="609585" indent="0">
              <a:buNone/>
              <a:defRPr b="0" i="0">
                <a:solidFill>
                  <a:srgbClr val="E8D3A2"/>
                </a:solidFill>
                <a:latin typeface="Encode Sans Normal Black"/>
                <a:cs typeface="Encode Sans Normal Black"/>
              </a:defRPr>
            </a:lvl2pPr>
            <a:lvl3pPr marL="1219170" indent="0">
              <a:buNone/>
              <a:defRPr b="0" i="0">
                <a:solidFill>
                  <a:srgbClr val="E8D3A2"/>
                </a:solidFill>
                <a:latin typeface="Encode Sans Normal Black"/>
                <a:cs typeface="Encode Sans Normal Black"/>
              </a:defRPr>
            </a:lvl3pPr>
            <a:lvl4pPr marL="1828754" indent="0">
              <a:buNone/>
              <a:defRPr b="0" i="0">
                <a:solidFill>
                  <a:srgbClr val="E8D3A2"/>
                </a:solidFill>
                <a:latin typeface="Encode Sans Normal Black"/>
                <a:cs typeface="Encode Sans Normal Black"/>
              </a:defRPr>
            </a:lvl4pPr>
            <a:lvl5pPr marL="2438339" indent="0">
              <a:buNone/>
              <a:defRPr b="0" i="0">
                <a:solidFill>
                  <a:srgbClr val="E8D3A2"/>
                </a:solidFill>
                <a:latin typeface="Encode Sans Normal Black"/>
                <a:cs typeface="Encode Sans Normal Black"/>
              </a:defRPr>
            </a:lvl5pPr>
          </a:lstStyle>
          <a:p>
            <a:pPr lvl="0"/>
            <a:r>
              <a:rPr lang="en-US"/>
              <a:t>SUB-HEADER HERE (UNI SANS REGULAR, 24 PT.)</a:t>
            </a:r>
          </a:p>
        </p:txBody>
      </p:sp>
      <p:pic>
        <p:nvPicPr>
          <p:cNvPr id="27" name="Picture 26" descr="A close up of a logo&#10;&#10;Description automatically generated">
            <a:extLst>
              <a:ext uri="{FF2B5EF4-FFF2-40B4-BE49-F238E27FC236}">
                <a16:creationId xmlns:a16="http://schemas.microsoft.com/office/drawing/2014/main" id="{7DC8BC3F-C306-4B47-851F-43BD540BDB5B}"/>
              </a:ext>
            </a:extLst>
          </p:cNvPr>
          <p:cNvPicPr>
            <a:picLocks noChangeAspect="1"/>
          </p:cNvPicPr>
          <p:nvPr userDrawn="1"/>
        </p:nvPicPr>
        <p:blipFill>
          <a:blip r:embed="rId3"/>
          <a:stretch>
            <a:fillRect/>
          </a:stretch>
        </p:blipFill>
        <p:spPr>
          <a:xfrm>
            <a:off x="9337358" y="6316985"/>
            <a:ext cx="2189359" cy="284679"/>
          </a:xfrm>
          <a:prstGeom prst="rect">
            <a:avLst/>
          </a:prstGeom>
        </p:spPr>
      </p:pic>
      <p:sp>
        <p:nvSpPr>
          <p:cNvPr id="12" name="Text Placeholder 9">
            <a:extLst>
              <a:ext uri="{FF2B5EF4-FFF2-40B4-BE49-F238E27FC236}">
                <a16:creationId xmlns:a16="http://schemas.microsoft.com/office/drawing/2014/main" id="{61E20A6F-1D39-4300-92ED-584030E4448A}"/>
              </a:ext>
            </a:extLst>
          </p:cNvPr>
          <p:cNvSpPr>
            <a:spLocks noGrp="1"/>
          </p:cNvSpPr>
          <p:nvPr>
            <p:ph type="body" sz="quarter" idx="11" hasCustomPrompt="1"/>
          </p:nvPr>
        </p:nvSpPr>
        <p:spPr>
          <a:xfrm>
            <a:off x="580628" y="2434979"/>
            <a:ext cx="10929485" cy="3002348"/>
          </a:xfrm>
          <a:prstGeom prst="rect">
            <a:avLst/>
          </a:prstGeom>
        </p:spPr>
        <p:txBody>
          <a:bodyPr/>
          <a:lstStyle>
            <a:lvl1pPr marL="457189" indent="-457189">
              <a:buFont typeface="Lucida Grande"/>
              <a:buChar char="&gt;"/>
              <a:defRPr sz="3200" b="1" i="0" baseline="0">
                <a:solidFill>
                  <a:schemeClr val="tx2"/>
                </a:solidFill>
                <a:latin typeface="Open Sans" charset="0"/>
                <a:ea typeface="Open Sans" charset="0"/>
                <a:cs typeface="Open Sans" charset="0"/>
              </a:defRPr>
            </a:lvl1pPr>
            <a:lvl2pPr>
              <a:defRPr sz="2667" b="0" i="0" baseline="0">
                <a:solidFill>
                  <a:schemeClr val="tx2"/>
                </a:solidFill>
                <a:latin typeface="Open Sans" charset="0"/>
                <a:ea typeface="Open Sans" charset="0"/>
                <a:cs typeface="Open Sans" charset="0"/>
              </a:defRPr>
            </a:lvl2pPr>
            <a:lvl3pPr marL="1523962" indent="-304792">
              <a:buSzPct val="100000"/>
              <a:buFont typeface="Lucida Grande"/>
              <a:buChar char="&gt;"/>
              <a:defRPr sz="2400" b="0" i="0" baseline="0">
                <a:solidFill>
                  <a:schemeClr val="tx2"/>
                </a:solidFill>
                <a:latin typeface="Open Sans" charset="0"/>
                <a:ea typeface="Open Sans" charset="0"/>
                <a:cs typeface="Open Sans" charset="0"/>
              </a:defRPr>
            </a:lvl3pPr>
            <a:lvl4pPr>
              <a:defRPr sz="2133" b="0" i="0" baseline="0">
                <a:solidFill>
                  <a:schemeClr val="tx2"/>
                </a:solidFill>
                <a:latin typeface="Open Sans" charset="0"/>
                <a:ea typeface="Open Sans" charset="0"/>
                <a:cs typeface="Open Sans" charset="0"/>
              </a:defRPr>
            </a:lvl4pPr>
            <a:lvl5pPr marL="2743131" indent="-304792">
              <a:buFont typeface="Lucida Grande"/>
              <a:buChar char="&gt;"/>
              <a:defRPr sz="1867" b="0" i="0" baseline="0">
                <a:solidFill>
                  <a:schemeClr val="tx2"/>
                </a:solidFill>
                <a:latin typeface="Open Sans" charset="0"/>
                <a:ea typeface="Open Sans" charset="0"/>
                <a:cs typeface="Open Sans" charset="0"/>
              </a:defRPr>
            </a:lvl5pPr>
            <a:lvl6pPr>
              <a:defRPr baseline="0">
                <a:solidFill>
                  <a:schemeClr val="tx2"/>
                </a:solidFill>
              </a:defRPr>
            </a:lvl6pPr>
            <a:lvl7pPr>
              <a:defRPr baseline="0">
                <a:solidFill>
                  <a:schemeClr val="tx2"/>
                </a:solidFill>
              </a:defRPr>
            </a:lvl7pPr>
            <a:lvl9pPr>
              <a:defRPr/>
            </a:lvl9pPr>
          </a:lstStyle>
          <a:p>
            <a:pPr lvl="0"/>
            <a:r>
              <a:rPr lang="en-US"/>
              <a:t>Content here (Open Sans Bold, 24 pt.)</a:t>
            </a:r>
          </a:p>
          <a:p>
            <a:pPr lvl="1"/>
            <a:r>
              <a:rPr lang="en-US"/>
              <a:t>Second level (Open Sans, 20)</a:t>
            </a:r>
          </a:p>
          <a:p>
            <a:pPr lvl="2"/>
            <a:r>
              <a:rPr lang="en-US"/>
              <a:t>Third level (Open Sans, 18)</a:t>
            </a:r>
          </a:p>
          <a:p>
            <a:pPr lvl="3"/>
            <a:r>
              <a:rPr lang="en-US"/>
              <a:t>Fourth level (Open Sans, 16)</a:t>
            </a:r>
          </a:p>
          <a:p>
            <a:pPr lvl="4"/>
            <a:r>
              <a:rPr lang="en-US"/>
              <a:t>Fifth level (Open Sans, 14)</a:t>
            </a:r>
          </a:p>
        </p:txBody>
      </p:sp>
      <p:sp>
        <p:nvSpPr>
          <p:cNvPr id="18" name="Title 1">
            <a:extLst>
              <a:ext uri="{FF2B5EF4-FFF2-40B4-BE49-F238E27FC236}">
                <a16:creationId xmlns:a16="http://schemas.microsoft.com/office/drawing/2014/main" id="{6393B6A9-CD23-4C79-AFA9-DEC61D5BAA56}"/>
              </a:ext>
            </a:extLst>
          </p:cNvPr>
          <p:cNvSpPr>
            <a:spLocks noGrp="1"/>
          </p:cNvSpPr>
          <p:nvPr>
            <p:ph type="title" hasCustomPrompt="1"/>
          </p:nvPr>
        </p:nvSpPr>
        <p:spPr>
          <a:xfrm>
            <a:off x="590473" y="251225"/>
            <a:ext cx="10896280" cy="577528"/>
          </a:xfrm>
          <a:prstGeom prst="rect">
            <a:avLst/>
          </a:prstGeom>
        </p:spPr>
        <p:txBody>
          <a:bodyPr anchor="ctr"/>
          <a:lstStyle>
            <a:lvl1pPr algn="l">
              <a:defRPr sz="3733" b="1" i="0" cap="all" baseline="0">
                <a:latin typeface="Encode Sans Normal Black" charset="0"/>
                <a:ea typeface="Encode Sans Normal Black" charset="0"/>
                <a:cs typeface="Encode Sans Normal Black" charset="0"/>
              </a:defRPr>
            </a:lvl1pPr>
          </a:lstStyle>
          <a:p>
            <a:pPr lvl="0"/>
            <a:r>
              <a:rPr lang="en-US"/>
              <a:t>HEADER HERE </a:t>
            </a:r>
          </a:p>
        </p:txBody>
      </p:sp>
      <p:pic>
        <p:nvPicPr>
          <p:cNvPr id="15" name="Picture 14">
            <a:extLst>
              <a:ext uri="{FF2B5EF4-FFF2-40B4-BE49-F238E27FC236}">
                <a16:creationId xmlns:a16="http://schemas.microsoft.com/office/drawing/2014/main" id="{8EACFA88-C63C-4294-BF27-3F6817C96E03}"/>
              </a:ext>
            </a:extLst>
          </p:cNvPr>
          <p:cNvPicPr>
            <a:picLocks noChangeAspect="1"/>
          </p:cNvPicPr>
          <p:nvPr userDrawn="1"/>
        </p:nvPicPr>
        <p:blipFill>
          <a:blip r:embed="rId4"/>
          <a:stretch>
            <a:fillRect/>
          </a:stretch>
        </p:blipFill>
        <p:spPr>
          <a:xfrm>
            <a:off x="732042" y="961044"/>
            <a:ext cx="1471708" cy="128483"/>
          </a:xfrm>
          <a:prstGeom prst="rect">
            <a:avLst/>
          </a:prstGeom>
        </p:spPr>
      </p:pic>
      <p:sp>
        <p:nvSpPr>
          <p:cNvPr id="19" name="Slide Number Placeholder 10">
            <a:extLst>
              <a:ext uri="{FF2B5EF4-FFF2-40B4-BE49-F238E27FC236}">
                <a16:creationId xmlns:a16="http://schemas.microsoft.com/office/drawing/2014/main" id="{E1968E39-8E22-4949-A917-C210855458D8}"/>
              </a:ext>
            </a:extLst>
          </p:cNvPr>
          <p:cNvSpPr txBox="1">
            <a:spLocks/>
          </p:cNvSpPr>
          <p:nvPr userDrawn="1"/>
        </p:nvSpPr>
        <p:spPr>
          <a:xfrm>
            <a:off x="-1" y="6492875"/>
            <a:ext cx="48768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186" rtl="0" eaLnBrk="1" fontAlgn="auto" latinLnBrk="0" hangingPunct="1">
              <a:lnSpc>
                <a:spcPct val="100000"/>
              </a:lnSpc>
              <a:spcBef>
                <a:spcPts val="0"/>
              </a:spcBef>
              <a:spcAft>
                <a:spcPts val="0"/>
              </a:spcAft>
              <a:buClrTx/>
              <a:buSzTx/>
              <a:buFontTx/>
              <a:buNone/>
              <a:tabLst/>
              <a:defRPr/>
            </a:pPr>
            <a:fld id="{8CDA41B0-E16D-48B4-8B5D-6BC89192C442}" type="slidenum">
              <a:rPr kumimoji="0" lang="en-US" sz="1333" b="0" i="0" u="none" strike="noStrike" kern="1200" cap="none" spc="0" normalizeH="0" baseline="0" noProof="0" smtClean="0">
                <a:ln>
                  <a:noFill/>
                </a:ln>
                <a:solidFill>
                  <a:schemeClr val="tx1"/>
                </a:solidFill>
                <a:effectLst/>
                <a:uLnTx/>
                <a:uFillTx/>
                <a:latin typeface="Calibri"/>
                <a:ea typeface="+mn-ea"/>
                <a:cs typeface="+mn-cs"/>
              </a:rPr>
              <a:pPr marL="0" marR="0" lvl="0" indent="0" algn="r" defTabSz="457186" rtl="0" eaLnBrk="1" fontAlgn="auto" latinLnBrk="0" hangingPunct="1">
                <a:lnSpc>
                  <a:spcPct val="100000"/>
                </a:lnSpc>
                <a:spcBef>
                  <a:spcPts val="0"/>
                </a:spcBef>
                <a:spcAft>
                  <a:spcPts val="0"/>
                </a:spcAft>
                <a:buClrTx/>
                <a:buSzTx/>
                <a:buFontTx/>
                <a:buNone/>
                <a:tabLst/>
                <a:defRPr/>
              </a:pPr>
              <a:t>‹#›</a:t>
            </a:fld>
            <a:endParaRPr kumimoji="0" lang="en-US" sz="1333" b="0" i="0" u="none" strike="noStrike" kern="1200" cap="none" spc="0" normalizeH="0" baseline="0" noProof="0">
              <a:ln>
                <a:noFill/>
              </a:ln>
              <a:solidFill>
                <a:schemeClr val="tx1"/>
              </a:solidFill>
              <a:effectLst/>
              <a:uLnTx/>
              <a:uFillTx/>
              <a:latin typeface="Calibri"/>
              <a:ea typeface="+mn-ea"/>
              <a:cs typeface="+mn-cs"/>
            </a:endParaRPr>
          </a:p>
        </p:txBody>
      </p:sp>
    </p:spTree>
    <p:extLst>
      <p:ext uri="{BB962C8B-B14F-4D97-AF65-F5344CB8AC3E}">
        <p14:creationId xmlns:p14="http://schemas.microsoft.com/office/powerpoint/2010/main" val="11733220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hite_Content Slide 3">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8BB9BF8-C3AD-48AA-AFEF-B6EA16EDDA80}"/>
              </a:ext>
            </a:extLst>
          </p:cNvPr>
          <p:cNvSpPr>
            <a:spLocks noGrp="1"/>
          </p:cNvSpPr>
          <p:nvPr>
            <p:ph type="title" hasCustomPrompt="1"/>
          </p:nvPr>
        </p:nvSpPr>
        <p:spPr>
          <a:xfrm>
            <a:off x="590473" y="251225"/>
            <a:ext cx="10896280" cy="577528"/>
          </a:xfrm>
          <a:prstGeom prst="rect">
            <a:avLst/>
          </a:prstGeom>
        </p:spPr>
        <p:txBody>
          <a:bodyPr anchor="ctr"/>
          <a:lstStyle>
            <a:lvl1pPr algn="l">
              <a:defRPr sz="3733" b="1" i="0" cap="all" baseline="0">
                <a:latin typeface="Encode Sans Normal Black" charset="0"/>
                <a:ea typeface="Encode Sans Normal Black" charset="0"/>
                <a:cs typeface="Encode Sans Normal Black" charset="0"/>
              </a:defRPr>
            </a:lvl1pPr>
          </a:lstStyle>
          <a:p>
            <a:pPr lvl="0"/>
            <a:r>
              <a:rPr lang="en-US"/>
              <a:t>HEADER HERE </a:t>
            </a:r>
          </a:p>
        </p:txBody>
      </p:sp>
      <p:sp>
        <p:nvSpPr>
          <p:cNvPr id="15" name="Text Placeholder 5">
            <a:extLst>
              <a:ext uri="{FF2B5EF4-FFF2-40B4-BE49-F238E27FC236}">
                <a16:creationId xmlns:a16="http://schemas.microsoft.com/office/drawing/2014/main" id="{F8A96F86-E1F3-44B8-8577-D54D38E6CA27}"/>
              </a:ext>
            </a:extLst>
          </p:cNvPr>
          <p:cNvSpPr>
            <a:spLocks noGrp="1"/>
          </p:cNvSpPr>
          <p:nvPr>
            <p:ph type="body" sz="quarter" idx="12" hasCustomPrompt="1"/>
          </p:nvPr>
        </p:nvSpPr>
        <p:spPr>
          <a:xfrm>
            <a:off x="597231" y="1221819"/>
            <a:ext cx="10912883" cy="712155"/>
          </a:xfrm>
          <a:prstGeom prst="rect">
            <a:avLst/>
          </a:prstGeom>
        </p:spPr>
        <p:txBody>
          <a:bodyPr>
            <a:noAutofit/>
          </a:bodyPr>
          <a:lstStyle>
            <a:lvl1pPr marL="0" indent="0">
              <a:lnSpc>
                <a:spcPct val="90000"/>
              </a:lnSpc>
              <a:buNone/>
              <a:defRPr sz="1867" b="0" i="0" cap="none" baseline="0">
                <a:solidFill>
                  <a:schemeClr val="accent4">
                    <a:lumMod val="50000"/>
                  </a:schemeClr>
                </a:solidFill>
                <a:latin typeface="Uni Sans" charset="0"/>
                <a:ea typeface="Uni Sans" charset="0"/>
                <a:cs typeface="Uni Sans" charset="0"/>
              </a:defRPr>
            </a:lvl1pPr>
            <a:lvl2pPr marL="609585" indent="0">
              <a:buNone/>
              <a:defRPr b="0" i="0">
                <a:solidFill>
                  <a:srgbClr val="E8D3A2"/>
                </a:solidFill>
                <a:latin typeface="Encode Sans Normal Black"/>
                <a:cs typeface="Encode Sans Normal Black"/>
              </a:defRPr>
            </a:lvl2pPr>
            <a:lvl3pPr marL="1219170" indent="0">
              <a:buNone/>
              <a:defRPr b="0" i="0">
                <a:solidFill>
                  <a:srgbClr val="E8D3A2"/>
                </a:solidFill>
                <a:latin typeface="Encode Sans Normal Black"/>
                <a:cs typeface="Encode Sans Normal Black"/>
              </a:defRPr>
            </a:lvl3pPr>
            <a:lvl4pPr marL="1828754" indent="0">
              <a:buNone/>
              <a:defRPr b="0" i="0">
                <a:solidFill>
                  <a:srgbClr val="E8D3A2"/>
                </a:solidFill>
                <a:latin typeface="Encode Sans Normal Black"/>
                <a:cs typeface="Encode Sans Normal Black"/>
              </a:defRPr>
            </a:lvl4pPr>
            <a:lvl5pPr marL="2438339" indent="0">
              <a:buNone/>
              <a:defRPr b="0" i="0">
                <a:solidFill>
                  <a:srgbClr val="E8D3A2"/>
                </a:solidFill>
                <a:latin typeface="Encode Sans Normal Black"/>
                <a:cs typeface="Encode Sans Normal Black"/>
              </a:defRPr>
            </a:lvl5pPr>
          </a:lstStyle>
          <a:p>
            <a:pPr lvl="0"/>
            <a:r>
              <a:rPr lang="en-US"/>
              <a:t>Sub-header here (</a:t>
            </a:r>
            <a:r>
              <a:rPr lang="en-US" err="1"/>
              <a:t>uni</a:t>
            </a:r>
            <a:r>
              <a:rPr lang="en-US"/>
              <a:t> sans regular, 24 pt.)</a:t>
            </a:r>
          </a:p>
        </p:txBody>
      </p:sp>
      <p:pic>
        <p:nvPicPr>
          <p:cNvPr id="16" name="Picture 15" descr="A close up of a logo&#10;&#10;Description automatically generated">
            <a:extLst>
              <a:ext uri="{FF2B5EF4-FFF2-40B4-BE49-F238E27FC236}">
                <a16:creationId xmlns:a16="http://schemas.microsoft.com/office/drawing/2014/main" id="{A8997D49-82C9-418E-8092-D1F42D9A6F89}"/>
              </a:ext>
            </a:extLst>
          </p:cNvPr>
          <p:cNvPicPr>
            <a:picLocks noChangeAspect="1"/>
          </p:cNvPicPr>
          <p:nvPr userDrawn="1"/>
        </p:nvPicPr>
        <p:blipFill>
          <a:blip r:embed="rId2"/>
          <a:stretch>
            <a:fillRect/>
          </a:stretch>
        </p:blipFill>
        <p:spPr>
          <a:xfrm>
            <a:off x="9337358" y="6316985"/>
            <a:ext cx="2189359" cy="284679"/>
          </a:xfrm>
          <a:prstGeom prst="rect">
            <a:avLst/>
          </a:prstGeom>
        </p:spPr>
      </p:pic>
      <p:sp>
        <p:nvSpPr>
          <p:cNvPr id="8" name="Text Placeholder 9">
            <a:extLst>
              <a:ext uri="{FF2B5EF4-FFF2-40B4-BE49-F238E27FC236}">
                <a16:creationId xmlns:a16="http://schemas.microsoft.com/office/drawing/2014/main" id="{9D2A7B6E-4CE4-4820-80E2-F488D10D17F1}"/>
              </a:ext>
            </a:extLst>
          </p:cNvPr>
          <p:cNvSpPr>
            <a:spLocks noGrp="1"/>
          </p:cNvSpPr>
          <p:nvPr>
            <p:ph type="body" sz="quarter" idx="11" hasCustomPrompt="1"/>
          </p:nvPr>
        </p:nvSpPr>
        <p:spPr>
          <a:xfrm>
            <a:off x="580628" y="2137078"/>
            <a:ext cx="10929485" cy="3887205"/>
          </a:xfrm>
          <a:prstGeom prst="rect">
            <a:avLst/>
          </a:prstGeom>
        </p:spPr>
        <p:txBody>
          <a:bodyPr/>
          <a:lstStyle>
            <a:lvl1pPr marL="457189" indent="-457189">
              <a:buFont typeface="Lucida Grande"/>
              <a:buChar char="&gt;"/>
              <a:defRPr sz="3200" b="1" i="0" baseline="0">
                <a:solidFill>
                  <a:schemeClr val="tx2"/>
                </a:solidFill>
                <a:latin typeface="Open Sans" charset="0"/>
                <a:ea typeface="Open Sans" charset="0"/>
                <a:cs typeface="Open Sans" charset="0"/>
              </a:defRPr>
            </a:lvl1pPr>
            <a:lvl2pPr>
              <a:defRPr sz="2667" b="0" i="0" baseline="0">
                <a:solidFill>
                  <a:schemeClr val="tx2"/>
                </a:solidFill>
                <a:latin typeface="Open Sans" charset="0"/>
                <a:ea typeface="Open Sans" charset="0"/>
                <a:cs typeface="Open Sans" charset="0"/>
              </a:defRPr>
            </a:lvl2pPr>
            <a:lvl3pPr marL="1523962" indent="-304792">
              <a:buSzPct val="100000"/>
              <a:buFont typeface="Lucida Grande"/>
              <a:buChar char="&gt;"/>
              <a:defRPr sz="2400" b="0" i="0" baseline="0">
                <a:solidFill>
                  <a:schemeClr val="tx2"/>
                </a:solidFill>
                <a:latin typeface="Open Sans" charset="0"/>
                <a:ea typeface="Open Sans" charset="0"/>
                <a:cs typeface="Open Sans" charset="0"/>
              </a:defRPr>
            </a:lvl3pPr>
            <a:lvl4pPr>
              <a:defRPr sz="2133" b="0" i="0" baseline="0">
                <a:solidFill>
                  <a:schemeClr val="tx2"/>
                </a:solidFill>
                <a:latin typeface="Open Sans" charset="0"/>
                <a:ea typeface="Open Sans" charset="0"/>
                <a:cs typeface="Open Sans" charset="0"/>
              </a:defRPr>
            </a:lvl4pPr>
            <a:lvl5pPr marL="2743131" indent="-304792">
              <a:buFont typeface="Lucida Grande"/>
              <a:buChar char="&gt;"/>
              <a:defRPr sz="1867" b="0" i="0" baseline="0">
                <a:solidFill>
                  <a:schemeClr val="tx2"/>
                </a:solidFill>
                <a:latin typeface="Open Sans" charset="0"/>
                <a:ea typeface="Open Sans" charset="0"/>
                <a:cs typeface="Open Sans" charset="0"/>
              </a:defRPr>
            </a:lvl5pPr>
            <a:lvl6pPr>
              <a:defRPr baseline="0">
                <a:solidFill>
                  <a:schemeClr val="tx2"/>
                </a:solidFill>
              </a:defRPr>
            </a:lvl6pPr>
            <a:lvl7pPr>
              <a:defRPr baseline="0">
                <a:solidFill>
                  <a:schemeClr val="tx2"/>
                </a:solidFill>
              </a:defRPr>
            </a:lvl7pPr>
            <a:lvl9pPr>
              <a:defRPr/>
            </a:lvl9pPr>
          </a:lstStyle>
          <a:p>
            <a:pPr lvl="0"/>
            <a:r>
              <a:rPr lang="en-US"/>
              <a:t>Content here (Open Sans Bold, 24 pt.)</a:t>
            </a:r>
          </a:p>
          <a:p>
            <a:pPr lvl="1"/>
            <a:r>
              <a:rPr lang="en-US"/>
              <a:t>Second level (Open Sans, 20)</a:t>
            </a:r>
          </a:p>
          <a:p>
            <a:pPr lvl="2"/>
            <a:r>
              <a:rPr lang="en-US"/>
              <a:t>Third level (Open Sans, 18)</a:t>
            </a:r>
          </a:p>
          <a:p>
            <a:pPr lvl="3"/>
            <a:r>
              <a:rPr lang="en-US"/>
              <a:t>Fourth level (Open Sans, 16)</a:t>
            </a:r>
          </a:p>
          <a:p>
            <a:pPr lvl="4"/>
            <a:r>
              <a:rPr lang="en-US"/>
              <a:t>Fifth level (Open Sans, 14)</a:t>
            </a:r>
          </a:p>
        </p:txBody>
      </p:sp>
      <p:pic>
        <p:nvPicPr>
          <p:cNvPr id="13" name="Picture 12">
            <a:extLst>
              <a:ext uri="{FF2B5EF4-FFF2-40B4-BE49-F238E27FC236}">
                <a16:creationId xmlns:a16="http://schemas.microsoft.com/office/drawing/2014/main" id="{BF35CDBA-CD31-46C6-87A9-FB8217114999}"/>
              </a:ext>
            </a:extLst>
          </p:cNvPr>
          <p:cNvPicPr>
            <a:picLocks noChangeAspect="1"/>
          </p:cNvPicPr>
          <p:nvPr userDrawn="1"/>
        </p:nvPicPr>
        <p:blipFill>
          <a:blip r:embed="rId3"/>
          <a:stretch>
            <a:fillRect/>
          </a:stretch>
        </p:blipFill>
        <p:spPr>
          <a:xfrm>
            <a:off x="732042" y="961044"/>
            <a:ext cx="1471708" cy="128483"/>
          </a:xfrm>
          <a:prstGeom prst="rect">
            <a:avLst/>
          </a:prstGeom>
        </p:spPr>
      </p:pic>
      <p:sp>
        <p:nvSpPr>
          <p:cNvPr id="17" name="Slide Number Placeholder 10">
            <a:extLst>
              <a:ext uri="{FF2B5EF4-FFF2-40B4-BE49-F238E27FC236}">
                <a16:creationId xmlns:a16="http://schemas.microsoft.com/office/drawing/2014/main" id="{01DD0778-784B-4F39-B726-89FE5B32D47F}"/>
              </a:ext>
            </a:extLst>
          </p:cNvPr>
          <p:cNvSpPr txBox="1">
            <a:spLocks/>
          </p:cNvSpPr>
          <p:nvPr userDrawn="1"/>
        </p:nvSpPr>
        <p:spPr>
          <a:xfrm>
            <a:off x="-1" y="6492875"/>
            <a:ext cx="48768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186" rtl="0" eaLnBrk="1" fontAlgn="auto" latinLnBrk="0" hangingPunct="1">
              <a:lnSpc>
                <a:spcPct val="100000"/>
              </a:lnSpc>
              <a:spcBef>
                <a:spcPts val="0"/>
              </a:spcBef>
              <a:spcAft>
                <a:spcPts val="0"/>
              </a:spcAft>
              <a:buClrTx/>
              <a:buSzTx/>
              <a:buFontTx/>
              <a:buNone/>
              <a:tabLst/>
              <a:defRPr/>
            </a:pPr>
            <a:fld id="{8CDA41B0-E16D-48B4-8B5D-6BC89192C442}" type="slidenum">
              <a:rPr kumimoji="0" lang="en-US" sz="1333" b="0" i="0" u="none" strike="noStrike" kern="1200" cap="none" spc="0" normalizeH="0" baseline="0" noProof="0" smtClean="0">
                <a:ln>
                  <a:noFill/>
                </a:ln>
                <a:solidFill>
                  <a:srgbClr val="33006F">
                    <a:tint val="75000"/>
                  </a:srgbClr>
                </a:solidFill>
                <a:effectLst/>
                <a:uLnTx/>
                <a:uFillTx/>
                <a:latin typeface="Calibri"/>
                <a:ea typeface="+mn-ea"/>
                <a:cs typeface="+mn-cs"/>
              </a:rPr>
              <a:pPr marL="0" marR="0" lvl="0" indent="0" algn="r" defTabSz="457186" rtl="0" eaLnBrk="1" fontAlgn="auto" latinLnBrk="0" hangingPunct="1">
                <a:lnSpc>
                  <a:spcPct val="100000"/>
                </a:lnSpc>
                <a:spcBef>
                  <a:spcPts val="0"/>
                </a:spcBef>
                <a:spcAft>
                  <a:spcPts val="0"/>
                </a:spcAft>
                <a:buClrTx/>
                <a:buSzTx/>
                <a:buFontTx/>
                <a:buNone/>
                <a:tabLst/>
                <a:defRPr/>
              </a:pPr>
              <a:t>‹#›</a:t>
            </a:fld>
            <a:endParaRPr kumimoji="0" lang="en-US" sz="1333" b="0" i="0" u="none" strike="noStrike" kern="1200" cap="none" spc="0" normalizeH="0" baseline="0" noProof="0">
              <a:ln>
                <a:noFill/>
              </a:ln>
              <a:solidFill>
                <a:srgbClr val="33006F">
                  <a:tint val="75000"/>
                </a:srgbClr>
              </a:solidFill>
              <a:effectLst/>
              <a:uLnTx/>
              <a:uFillTx/>
              <a:latin typeface="Calibri"/>
              <a:ea typeface="+mn-ea"/>
              <a:cs typeface="+mn-cs"/>
            </a:endParaRPr>
          </a:p>
        </p:txBody>
      </p:sp>
    </p:spTree>
    <p:extLst>
      <p:ext uri="{BB962C8B-B14F-4D97-AF65-F5344CB8AC3E}">
        <p14:creationId xmlns:p14="http://schemas.microsoft.com/office/powerpoint/2010/main" val="10164806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hite_Graphics Slid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0CB2142-DCC4-48EB-991F-5DE4B9D1A2B8}"/>
              </a:ext>
            </a:extLst>
          </p:cNvPr>
          <p:cNvSpPr/>
          <p:nvPr userDrawn="1"/>
        </p:nvSpPr>
        <p:spPr>
          <a:xfrm>
            <a:off x="9220840" y="3507810"/>
            <a:ext cx="2971160" cy="82811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590473" y="251225"/>
            <a:ext cx="10896280" cy="577528"/>
          </a:xfrm>
          <a:prstGeom prst="rect">
            <a:avLst/>
          </a:prstGeom>
        </p:spPr>
        <p:txBody>
          <a:bodyPr anchor="ctr"/>
          <a:lstStyle>
            <a:lvl1pPr algn="l">
              <a:defRPr sz="3733" b="1" i="0" cap="all" baseline="0">
                <a:latin typeface="Encode Sans Normal Black" charset="0"/>
                <a:ea typeface="Encode Sans Normal Black" charset="0"/>
                <a:cs typeface="Encode Sans Normal Black" charset="0"/>
              </a:defRPr>
            </a:lvl1pPr>
          </a:lstStyle>
          <a:p>
            <a:pPr lvl="0"/>
            <a:r>
              <a:rPr lang="en-US"/>
              <a:t>HEADER HERE </a:t>
            </a:r>
          </a:p>
        </p:txBody>
      </p:sp>
      <p:pic>
        <p:nvPicPr>
          <p:cNvPr id="7" name="Picture 6" descr="A close up of a logo&#10;&#10;Description automatically generated">
            <a:extLst>
              <a:ext uri="{FF2B5EF4-FFF2-40B4-BE49-F238E27FC236}">
                <a16:creationId xmlns:a16="http://schemas.microsoft.com/office/drawing/2014/main" id="{DA858859-3BAA-4B61-A436-5267CD5980AD}"/>
              </a:ext>
            </a:extLst>
          </p:cNvPr>
          <p:cNvPicPr>
            <a:picLocks noChangeAspect="1"/>
          </p:cNvPicPr>
          <p:nvPr userDrawn="1"/>
        </p:nvPicPr>
        <p:blipFill>
          <a:blip r:embed="rId2"/>
          <a:stretch>
            <a:fillRect/>
          </a:stretch>
        </p:blipFill>
        <p:spPr>
          <a:xfrm>
            <a:off x="9337358" y="6316985"/>
            <a:ext cx="2189359" cy="284679"/>
          </a:xfrm>
          <a:prstGeom prst="rect">
            <a:avLst/>
          </a:prstGeom>
        </p:spPr>
      </p:pic>
      <p:sp>
        <p:nvSpPr>
          <p:cNvPr id="8" name="Chart Placeholder 11">
            <a:extLst>
              <a:ext uri="{FF2B5EF4-FFF2-40B4-BE49-F238E27FC236}">
                <a16:creationId xmlns:a16="http://schemas.microsoft.com/office/drawing/2014/main" id="{B353FF43-8C4D-428C-8468-F9C1DA4BB37F}"/>
              </a:ext>
            </a:extLst>
          </p:cNvPr>
          <p:cNvSpPr>
            <a:spLocks noGrp="1"/>
          </p:cNvSpPr>
          <p:nvPr>
            <p:ph type="chart" sz="quarter" idx="12" hasCustomPrompt="1"/>
          </p:nvPr>
        </p:nvSpPr>
        <p:spPr>
          <a:xfrm>
            <a:off x="613833" y="1385744"/>
            <a:ext cx="10912883" cy="4809437"/>
          </a:xfrm>
          <a:prstGeom prst="rect">
            <a:avLst/>
          </a:prstGeom>
        </p:spPr>
        <p:txBody>
          <a:bodyPr>
            <a:normAutofit/>
          </a:bodyPr>
          <a:lstStyle>
            <a:lvl1pPr marL="0" indent="0">
              <a:buNone/>
              <a:defRPr sz="3200" b="0" i="1" baseline="0">
                <a:solidFill>
                  <a:schemeClr val="tx1"/>
                </a:solidFill>
                <a:latin typeface="Open Sans Light"/>
                <a:cs typeface="Open Sans Light"/>
              </a:defRPr>
            </a:lvl1pPr>
          </a:lstStyle>
          <a:p>
            <a:r>
              <a:rPr lang="en-US"/>
              <a:t>Graphics can go here – </a:t>
            </a:r>
            <a:br>
              <a:rPr lang="en-US"/>
            </a:br>
            <a:r>
              <a:rPr lang="en-US"/>
              <a:t>replace this box with your image or chart</a:t>
            </a:r>
          </a:p>
        </p:txBody>
      </p:sp>
      <p:pic>
        <p:nvPicPr>
          <p:cNvPr id="14" name="Picture 13">
            <a:extLst>
              <a:ext uri="{FF2B5EF4-FFF2-40B4-BE49-F238E27FC236}">
                <a16:creationId xmlns:a16="http://schemas.microsoft.com/office/drawing/2014/main" id="{B99496D9-EE5B-4002-AB2B-B3419897B13B}"/>
              </a:ext>
            </a:extLst>
          </p:cNvPr>
          <p:cNvPicPr>
            <a:picLocks noChangeAspect="1"/>
          </p:cNvPicPr>
          <p:nvPr userDrawn="1"/>
        </p:nvPicPr>
        <p:blipFill>
          <a:blip r:embed="rId3"/>
          <a:stretch>
            <a:fillRect/>
          </a:stretch>
        </p:blipFill>
        <p:spPr>
          <a:xfrm>
            <a:off x="732042" y="961044"/>
            <a:ext cx="1471708" cy="128483"/>
          </a:xfrm>
          <a:prstGeom prst="rect">
            <a:avLst/>
          </a:prstGeom>
        </p:spPr>
      </p:pic>
      <p:sp>
        <p:nvSpPr>
          <p:cNvPr id="15" name="Slide Number Placeholder 10">
            <a:extLst>
              <a:ext uri="{FF2B5EF4-FFF2-40B4-BE49-F238E27FC236}">
                <a16:creationId xmlns:a16="http://schemas.microsoft.com/office/drawing/2014/main" id="{1C831DBA-0847-412A-8542-2B6926C7AE0C}"/>
              </a:ext>
            </a:extLst>
          </p:cNvPr>
          <p:cNvSpPr txBox="1">
            <a:spLocks/>
          </p:cNvSpPr>
          <p:nvPr userDrawn="1"/>
        </p:nvSpPr>
        <p:spPr>
          <a:xfrm>
            <a:off x="-1" y="6492875"/>
            <a:ext cx="48768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186" rtl="0" eaLnBrk="1" fontAlgn="auto" latinLnBrk="0" hangingPunct="1">
              <a:lnSpc>
                <a:spcPct val="100000"/>
              </a:lnSpc>
              <a:spcBef>
                <a:spcPts val="0"/>
              </a:spcBef>
              <a:spcAft>
                <a:spcPts val="0"/>
              </a:spcAft>
              <a:buClrTx/>
              <a:buSzTx/>
              <a:buFontTx/>
              <a:buNone/>
              <a:tabLst/>
              <a:defRPr/>
            </a:pPr>
            <a:fld id="{8CDA41B0-E16D-48B4-8B5D-6BC89192C442}" type="slidenum">
              <a:rPr kumimoji="0" lang="en-US" sz="1333" b="0" i="0" u="none" strike="noStrike" kern="1200" cap="none" spc="0" normalizeH="0" baseline="0" noProof="0" smtClean="0">
                <a:ln>
                  <a:noFill/>
                </a:ln>
                <a:solidFill>
                  <a:srgbClr val="33006F">
                    <a:tint val="75000"/>
                  </a:srgbClr>
                </a:solidFill>
                <a:effectLst/>
                <a:uLnTx/>
                <a:uFillTx/>
                <a:latin typeface="Calibri"/>
                <a:ea typeface="+mn-ea"/>
                <a:cs typeface="+mn-cs"/>
              </a:rPr>
              <a:pPr marL="0" marR="0" lvl="0" indent="0" algn="l" defTabSz="457186" rtl="0" eaLnBrk="1" fontAlgn="auto" latinLnBrk="0" hangingPunct="1">
                <a:lnSpc>
                  <a:spcPct val="100000"/>
                </a:lnSpc>
                <a:spcBef>
                  <a:spcPts val="0"/>
                </a:spcBef>
                <a:spcAft>
                  <a:spcPts val="0"/>
                </a:spcAft>
                <a:buClrTx/>
                <a:buSzTx/>
                <a:buFontTx/>
                <a:buNone/>
                <a:tabLst/>
                <a:defRPr/>
              </a:pPr>
              <a:t>‹#›</a:t>
            </a:fld>
            <a:endParaRPr kumimoji="0" lang="en-US" sz="1333" b="0" i="0" u="none" strike="noStrike" kern="1200" cap="none" spc="0" normalizeH="0" baseline="0" noProof="0">
              <a:ln>
                <a:noFill/>
              </a:ln>
              <a:solidFill>
                <a:srgbClr val="33006F">
                  <a:tint val="75000"/>
                </a:srgbClr>
              </a:solidFill>
              <a:effectLst/>
              <a:uLnTx/>
              <a:uFillTx/>
              <a:latin typeface="Calibri"/>
              <a:ea typeface="+mn-ea"/>
              <a:cs typeface="+mn-cs"/>
            </a:endParaRPr>
          </a:p>
        </p:txBody>
      </p:sp>
    </p:spTree>
    <p:extLst>
      <p:ext uri="{BB962C8B-B14F-4D97-AF65-F5344CB8AC3E}">
        <p14:creationId xmlns:p14="http://schemas.microsoft.com/office/powerpoint/2010/main" val="32253601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Header + Content">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590473" y="251225"/>
            <a:ext cx="10896280" cy="577528"/>
          </a:xfrm>
          <a:prstGeom prst="rect">
            <a:avLst/>
          </a:prstGeom>
        </p:spPr>
        <p:txBody>
          <a:bodyPr anchor="ctr"/>
          <a:lstStyle>
            <a:lvl1pPr algn="l">
              <a:defRPr lang="en-US" sz="3733" b="1" i="0" cap="all" baseline="0">
                <a:latin typeface="Encode Sans Normal Black" charset="0"/>
                <a:ea typeface="Encode Sans Normal Black" charset="0"/>
                <a:cs typeface="Encode Sans Normal Black" charset="0"/>
              </a:defRPr>
            </a:lvl1pPr>
          </a:lstStyle>
          <a:p>
            <a:pPr lvl="0" algn="l"/>
            <a:r>
              <a:rPr lang="en-US"/>
              <a:t>HEADER HERE (ENCODE NORMAL BLACK, 30 PT.)</a:t>
            </a:r>
          </a:p>
        </p:txBody>
      </p:sp>
      <p:sp>
        <p:nvSpPr>
          <p:cNvPr id="17" name="Text Placeholder 9"/>
          <p:cNvSpPr>
            <a:spLocks noGrp="1"/>
          </p:cNvSpPr>
          <p:nvPr>
            <p:ph type="body" sz="quarter" idx="11" hasCustomPrompt="1"/>
          </p:nvPr>
        </p:nvSpPr>
        <p:spPr>
          <a:xfrm>
            <a:off x="590474" y="1385743"/>
            <a:ext cx="10912881" cy="4539127"/>
          </a:xfrm>
          <a:prstGeom prst="rect">
            <a:avLst/>
          </a:prstGeom>
        </p:spPr>
        <p:txBody>
          <a:bodyPr/>
          <a:lstStyle>
            <a:lvl1pPr marL="342890" indent="-342890">
              <a:buFont typeface="Lucida Grande"/>
              <a:buChar char="&gt;"/>
              <a:defRPr sz="2400" b="1" i="0" baseline="0">
                <a:solidFill>
                  <a:schemeClr val="tx1"/>
                </a:solidFill>
                <a:latin typeface="Open Sans"/>
                <a:cs typeface="Open Sans"/>
              </a:defRPr>
            </a:lvl1pPr>
            <a:lvl2pPr>
              <a:defRPr sz="2000" b="1" i="0" baseline="0">
                <a:solidFill>
                  <a:schemeClr val="tx1"/>
                </a:solidFill>
                <a:latin typeface="Open Sans"/>
                <a:cs typeface="Open Sans"/>
              </a:defRPr>
            </a:lvl2pPr>
            <a:lvl3pPr marL="1142966" indent="-228594">
              <a:buSzPct val="100000"/>
              <a:buFont typeface="Lucida Grande"/>
              <a:buChar char="&gt;"/>
              <a:defRPr sz="1800" b="1" i="0" baseline="0">
                <a:solidFill>
                  <a:schemeClr val="tx1"/>
                </a:solidFill>
                <a:latin typeface="Open Sans"/>
                <a:cs typeface="Open Sans"/>
              </a:defRPr>
            </a:lvl3pPr>
            <a:lvl4pPr>
              <a:defRPr sz="1600" b="1" i="0" baseline="0">
                <a:solidFill>
                  <a:schemeClr val="tx1"/>
                </a:solidFill>
                <a:latin typeface="Open Sans"/>
                <a:cs typeface="Open Sans"/>
              </a:defRPr>
            </a:lvl4pPr>
            <a:lvl5pPr marL="2057341" indent="-228594">
              <a:buFont typeface="Lucida Grande"/>
              <a:buChar char="&gt;"/>
              <a:defRPr sz="1400" b="1" i="0" baseline="0">
                <a:solidFill>
                  <a:schemeClr val="tx1"/>
                </a:solidFill>
                <a:latin typeface="Open Sans"/>
                <a:cs typeface="Open Sans"/>
              </a:defRPr>
            </a:lvl5pPr>
          </a:lstStyle>
          <a:p>
            <a:pPr lvl="0"/>
            <a:r>
              <a:rPr lang="en-US"/>
              <a:t>Content here (Open Sans Bold, 24 pt.)</a:t>
            </a:r>
          </a:p>
          <a:p>
            <a:pPr lvl="1"/>
            <a:r>
              <a:rPr lang="en-US"/>
              <a:t>Second level (Open Sans Bold, 20)</a:t>
            </a:r>
          </a:p>
          <a:p>
            <a:pPr lvl="2"/>
            <a:r>
              <a:rPr lang="en-US"/>
              <a:t>Third level (Open Sans Bold, 18)</a:t>
            </a:r>
          </a:p>
          <a:p>
            <a:pPr lvl="3"/>
            <a:r>
              <a:rPr lang="en-US"/>
              <a:t>Fourth level (Open Sans Bold, 16)</a:t>
            </a:r>
          </a:p>
          <a:p>
            <a:pPr lvl="4"/>
            <a:r>
              <a:rPr lang="en-US"/>
              <a:t>Fifth level (Open Sans Bold, 14)</a:t>
            </a:r>
          </a:p>
        </p:txBody>
      </p:sp>
      <p:pic>
        <p:nvPicPr>
          <p:cNvPr id="10" name="Picture 9" descr="A close up of a logo&#10;&#10;Description automatically generated">
            <a:extLst>
              <a:ext uri="{FF2B5EF4-FFF2-40B4-BE49-F238E27FC236}">
                <a16:creationId xmlns:a16="http://schemas.microsoft.com/office/drawing/2014/main" id="{899237CE-A2B0-4EF5-99C4-1D336429F4F8}"/>
              </a:ext>
            </a:extLst>
          </p:cNvPr>
          <p:cNvPicPr>
            <a:picLocks noChangeAspect="1"/>
          </p:cNvPicPr>
          <p:nvPr userDrawn="1"/>
        </p:nvPicPr>
        <p:blipFill>
          <a:blip r:embed="rId2"/>
          <a:stretch>
            <a:fillRect/>
          </a:stretch>
        </p:blipFill>
        <p:spPr>
          <a:xfrm>
            <a:off x="9337358" y="6316985"/>
            <a:ext cx="2189359" cy="284679"/>
          </a:xfrm>
          <a:prstGeom prst="rect">
            <a:avLst/>
          </a:prstGeom>
        </p:spPr>
      </p:pic>
      <p:pic>
        <p:nvPicPr>
          <p:cNvPr id="12" name="Picture 11">
            <a:extLst>
              <a:ext uri="{FF2B5EF4-FFF2-40B4-BE49-F238E27FC236}">
                <a16:creationId xmlns:a16="http://schemas.microsoft.com/office/drawing/2014/main" id="{56E717B9-1747-4A67-BA6B-52F2F12BF979}"/>
              </a:ext>
            </a:extLst>
          </p:cNvPr>
          <p:cNvPicPr>
            <a:picLocks noChangeAspect="1"/>
          </p:cNvPicPr>
          <p:nvPr userDrawn="1"/>
        </p:nvPicPr>
        <p:blipFill>
          <a:blip r:embed="rId3"/>
          <a:stretch>
            <a:fillRect/>
          </a:stretch>
        </p:blipFill>
        <p:spPr>
          <a:xfrm>
            <a:off x="732042" y="961044"/>
            <a:ext cx="1471708" cy="128483"/>
          </a:xfrm>
          <a:prstGeom prst="rect">
            <a:avLst/>
          </a:prstGeom>
        </p:spPr>
      </p:pic>
      <p:sp>
        <p:nvSpPr>
          <p:cNvPr id="13" name="Slide Number Placeholder 10">
            <a:extLst>
              <a:ext uri="{FF2B5EF4-FFF2-40B4-BE49-F238E27FC236}">
                <a16:creationId xmlns:a16="http://schemas.microsoft.com/office/drawing/2014/main" id="{8FA02EDE-2D0D-47EC-9C9E-BE80E4893338}"/>
              </a:ext>
            </a:extLst>
          </p:cNvPr>
          <p:cNvSpPr txBox="1">
            <a:spLocks/>
          </p:cNvSpPr>
          <p:nvPr userDrawn="1"/>
        </p:nvSpPr>
        <p:spPr>
          <a:xfrm>
            <a:off x="-1" y="6492875"/>
            <a:ext cx="48768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186" rtl="0" eaLnBrk="1" fontAlgn="auto" latinLnBrk="0" hangingPunct="1">
              <a:lnSpc>
                <a:spcPct val="100000"/>
              </a:lnSpc>
              <a:spcBef>
                <a:spcPts val="0"/>
              </a:spcBef>
              <a:spcAft>
                <a:spcPts val="0"/>
              </a:spcAft>
              <a:buClrTx/>
              <a:buSzTx/>
              <a:buFontTx/>
              <a:buNone/>
              <a:tabLst/>
              <a:defRPr/>
            </a:pPr>
            <a:fld id="{8CDA41B0-E16D-48B4-8B5D-6BC89192C442}" type="slidenum">
              <a:rPr kumimoji="0" lang="en-US" sz="1333" b="0" i="0" u="none" strike="noStrike" kern="1200" cap="none" spc="0" normalizeH="0" baseline="0" noProof="0" smtClean="0">
                <a:ln>
                  <a:noFill/>
                </a:ln>
                <a:solidFill>
                  <a:srgbClr val="33006F">
                    <a:tint val="75000"/>
                  </a:srgbClr>
                </a:solidFill>
                <a:effectLst/>
                <a:uLnTx/>
                <a:uFillTx/>
                <a:latin typeface="Calibri"/>
                <a:ea typeface="+mn-ea"/>
                <a:cs typeface="+mn-cs"/>
              </a:rPr>
              <a:pPr marL="0" marR="0" lvl="0" indent="0" algn="r" defTabSz="457186" rtl="0" eaLnBrk="1" fontAlgn="auto" latinLnBrk="0" hangingPunct="1">
                <a:lnSpc>
                  <a:spcPct val="100000"/>
                </a:lnSpc>
                <a:spcBef>
                  <a:spcPts val="0"/>
                </a:spcBef>
                <a:spcAft>
                  <a:spcPts val="0"/>
                </a:spcAft>
                <a:buClrTx/>
                <a:buSzTx/>
                <a:buFontTx/>
                <a:buNone/>
                <a:tabLst/>
                <a:defRPr/>
              </a:pPr>
              <a:t>‹#›</a:t>
            </a:fld>
            <a:endParaRPr kumimoji="0" lang="en-US" sz="1333" b="0" i="0" u="none" strike="noStrike" kern="1200" cap="none" spc="0" normalizeH="0" baseline="0" noProof="0">
              <a:ln>
                <a:noFill/>
              </a:ln>
              <a:solidFill>
                <a:srgbClr val="33006F">
                  <a:tint val="75000"/>
                </a:srgbClr>
              </a:solidFill>
              <a:effectLst/>
              <a:uLnTx/>
              <a:uFillTx/>
              <a:latin typeface="Calibri"/>
              <a:ea typeface="+mn-ea"/>
              <a:cs typeface="+mn-cs"/>
            </a:endParaRPr>
          </a:p>
        </p:txBody>
      </p:sp>
    </p:spTree>
    <p:extLst>
      <p:ext uri="{BB962C8B-B14F-4D97-AF65-F5344CB8AC3E}">
        <p14:creationId xmlns:p14="http://schemas.microsoft.com/office/powerpoint/2010/main" val="1218758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Header Only NO Logo">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590473" y="251225"/>
            <a:ext cx="10896280" cy="577528"/>
          </a:xfrm>
          <a:prstGeom prst="rect">
            <a:avLst/>
          </a:prstGeom>
        </p:spPr>
        <p:txBody>
          <a:bodyPr anchor="ctr"/>
          <a:lstStyle>
            <a:lvl1pPr algn="l">
              <a:defRPr sz="3733" b="1" i="0">
                <a:solidFill>
                  <a:srgbClr val="4B2E83"/>
                </a:solidFill>
                <a:latin typeface="Encode Sans Normal Black" charset="0"/>
                <a:ea typeface="Encode Sans Normal Black" charset="0"/>
                <a:cs typeface="Encode Sans Normal Black" charset="0"/>
              </a:defRPr>
            </a:lvl1pPr>
          </a:lstStyle>
          <a:p>
            <a:pPr lvl="0"/>
            <a:r>
              <a:rPr lang="en-US"/>
              <a:t>HEADER HERE (ENCODE NORMAL BLACK, 30 PT.)</a:t>
            </a:r>
          </a:p>
        </p:txBody>
      </p:sp>
      <p:pic>
        <p:nvPicPr>
          <p:cNvPr id="12" name="Picture 11" descr="A close up of a logo&#10;&#10;Description automatically generated">
            <a:extLst>
              <a:ext uri="{FF2B5EF4-FFF2-40B4-BE49-F238E27FC236}">
                <a16:creationId xmlns:a16="http://schemas.microsoft.com/office/drawing/2014/main" id="{5B17501F-14C1-423B-A685-83A08537BAFD}"/>
              </a:ext>
            </a:extLst>
          </p:cNvPr>
          <p:cNvPicPr>
            <a:picLocks noChangeAspect="1"/>
          </p:cNvPicPr>
          <p:nvPr userDrawn="1"/>
        </p:nvPicPr>
        <p:blipFill>
          <a:blip r:embed="rId2"/>
          <a:stretch>
            <a:fillRect/>
          </a:stretch>
        </p:blipFill>
        <p:spPr>
          <a:xfrm>
            <a:off x="9337358" y="6316985"/>
            <a:ext cx="2189359" cy="284679"/>
          </a:xfrm>
          <a:prstGeom prst="rect">
            <a:avLst/>
          </a:prstGeom>
        </p:spPr>
      </p:pic>
      <p:pic>
        <p:nvPicPr>
          <p:cNvPr id="14" name="Picture 13">
            <a:extLst>
              <a:ext uri="{FF2B5EF4-FFF2-40B4-BE49-F238E27FC236}">
                <a16:creationId xmlns:a16="http://schemas.microsoft.com/office/drawing/2014/main" id="{08949ED7-ECE2-408F-BD76-D3F5F8CCFB0D}"/>
              </a:ext>
            </a:extLst>
          </p:cNvPr>
          <p:cNvPicPr>
            <a:picLocks noChangeAspect="1"/>
          </p:cNvPicPr>
          <p:nvPr userDrawn="1"/>
        </p:nvPicPr>
        <p:blipFill>
          <a:blip r:embed="rId3"/>
          <a:stretch>
            <a:fillRect/>
          </a:stretch>
        </p:blipFill>
        <p:spPr>
          <a:xfrm>
            <a:off x="732042" y="961044"/>
            <a:ext cx="1471708" cy="128483"/>
          </a:xfrm>
          <a:prstGeom prst="rect">
            <a:avLst/>
          </a:prstGeom>
        </p:spPr>
      </p:pic>
      <p:sp>
        <p:nvSpPr>
          <p:cNvPr id="15" name="Slide Number Placeholder 10">
            <a:extLst>
              <a:ext uri="{FF2B5EF4-FFF2-40B4-BE49-F238E27FC236}">
                <a16:creationId xmlns:a16="http://schemas.microsoft.com/office/drawing/2014/main" id="{9393B8BB-499B-407A-B4EA-FD92559F6068}"/>
              </a:ext>
            </a:extLst>
          </p:cNvPr>
          <p:cNvSpPr txBox="1">
            <a:spLocks/>
          </p:cNvSpPr>
          <p:nvPr userDrawn="1"/>
        </p:nvSpPr>
        <p:spPr>
          <a:xfrm>
            <a:off x="1" y="6492875"/>
            <a:ext cx="425087"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186" rtl="0" eaLnBrk="1" fontAlgn="auto" latinLnBrk="0" hangingPunct="1">
              <a:lnSpc>
                <a:spcPct val="100000"/>
              </a:lnSpc>
              <a:spcBef>
                <a:spcPts val="0"/>
              </a:spcBef>
              <a:spcAft>
                <a:spcPts val="0"/>
              </a:spcAft>
              <a:buClrTx/>
              <a:buSzTx/>
              <a:buFontTx/>
              <a:buNone/>
              <a:tabLst/>
              <a:defRPr/>
            </a:pPr>
            <a:fld id="{8CDA41B0-E16D-48B4-8B5D-6BC89192C442}" type="slidenum">
              <a:rPr kumimoji="0" lang="en-US" sz="1333" b="0" i="0" u="none" strike="noStrike" kern="1200" cap="none" spc="0" normalizeH="0" baseline="0" noProof="0" smtClean="0">
                <a:ln>
                  <a:noFill/>
                </a:ln>
                <a:solidFill>
                  <a:srgbClr val="33006F">
                    <a:tint val="75000"/>
                  </a:srgbClr>
                </a:solidFill>
                <a:effectLst/>
                <a:uLnTx/>
                <a:uFillTx/>
                <a:latin typeface="Calibri"/>
                <a:ea typeface="+mn-ea"/>
                <a:cs typeface="+mn-cs"/>
              </a:rPr>
              <a:pPr marL="0" marR="0" lvl="0" indent="0" algn="r" defTabSz="457186" rtl="0" eaLnBrk="1" fontAlgn="auto" latinLnBrk="0" hangingPunct="1">
                <a:lnSpc>
                  <a:spcPct val="100000"/>
                </a:lnSpc>
                <a:spcBef>
                  <a:spcPts val="0"/>
                </a:spcBef>
                <a:spcAft>
                  <a:spcPts val="0"/>
                </a:spcAft>
                <a:buClrTx/>
                <a:buSzTx/>
                <a:buFontTx/>
                <a:buNone/>
                <a:tabLst/>
                <a:defRPr/>
              </a:pPr>
              <a:t>‹#›</a:t>
            </a:fld>
            <a:endParaRPr kumimoji="0" lang="en-US" sz="1333" b="0" i="0" u="none" strike="noStrike" kern="1200" cap="none" spc="0" normalizeH="0" baseline="0" noProof="0">
              <a:ln>
                <a:noFill/>
              </a:ln>
              <a:solidFill>
                <a:srgbClr val="33006F">
                  <a:tint val="75000"/>
                </a:srgbClr>
              </a:solidFill>
              <a:effectLst/>
              <a:uLnTx/>
              <a:uFillTx/>
              <a:latin typeface="Calibri"/>
              <a:ea typeface="+mn-ea"/>
              <a:cs typeface="+mn-cs"/>
            </a:endParaRPr>
          </a:p>
        </p:txBody>
      </p:sp>
    </p:spTree>
    <p:extLst>
      <p:ext uri="{BB962C8B-B14F-4D97-AF65-F5344CB8AC3E}">
        <p14:creationId xmlns:p14="http://schemas.microsoft.com/office/powerpoint/2010/main" val="29232152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Header + Content">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64435" y="6174377"/>
            <a:ext cx="3169919" cy="414756"/>
          </a:xfrm>
          <a:prstGeom prst="rect">
            <a:avLst/>
          </a:prstGeom>
        </p:spPr>
      </p:pic>
      <p:sp>
        <p:nvSpPr>
          <p:cNvPr id="15" name="Slide Number Placeholder 10">
            <a:extLst>
              <a:ext uri="{FF2B5EF4-FFF2-40B4-BE49-F238E27FC236}">
                <a16:creationId xmlns:a16="http://schemas.microsoft.com/office/drawing/2014/main" id="{A2ED9C39-E899-4AC0-8CCE-662F985473A4}"/>
              </a:ext>
            </a:extLst>
          </p:cNvPr>
          <p:cNvSpPr txBox="1">
            <a:spLocks/>
          </p:cNvSpPr>
          <p:nvPr userDrawn="1"/>
        </p:nvSpPr>
        <p:spPr>
          <a:xfrm>
            <a:off x="245473" y="6307211"/>
            <a:ext cx="425087"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8CDA41B0-E16D-48B4-8B5D-6BC89192C442}" type="slidenum">
              <a:rPr kumimoji="0" lang="en-US" sz="1200" b="0" i="0" u="none" strike="noStrike" kern="1200" cap="none" spc="0" normalizeH="0" baseline="0" noProof="0" smtClean="0">
                <a:ln>
                  <a:noFill/>
                </a:ln>
                <a:solidFill>
                  <a:srgbClr val="33006F">
                    <a:tint val="75000"/>
                  </a:srgb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33006F">
                  <a:tint val="75000"/>
                </a:srgbClr>
              </a:solidFill>
              <a:effectLst/>
              <a:uLnTx/>
              <a:uFillTx/>
              <a:latin typeface="Calibri"/>
              <a:ea typeface="+mn-ea"/>
              <a:cs typeface="+mn-cs"/>
            </a:endParaRPr>
          </a:p>
        </p:txBody>
      </p:sp>
      <p:sp>
        <p:nvSpPr>
          <p:cNvPr id="16" name="Title 1"/>
          <p:cNvSpPr>
            <a:spLocks noGrp="1"/>
          </p:cNvSpPr>
          <p:nvPr>
            <p:ph type="title" hasCustomPrompt="1"/>
          </p:nvPr>
        </p:nvSpPr>
        <p:spPr>
          <a:xfrm>
            <a:off x="670560" y="1059841"/>
            <a:ext cx="10763794" cy="536196"/>
          </a:xfrm>
          <a:prstGeom prst="rect">
            <a:avLst/>
          </a:prstGeom>
        </p:spPr>
        <p:txBody>
          <a:bodyPr anchor="b"/>
          <a:lstStyle>
            <a:lvl1pPr algn="l">
              <a:defRPr sz="3000" b="1" i="0">
                <a:solidFill>
                  <a:srgbClr val="4B2E83"/>
                </a:solidFill>
                <a:latin typeface="Encode Sans Normal Black" charset="0"/>
                <a:ea typeface="Encode Sans Normal Black" charset="0"/>
                <a:cs typeface="Encode Sans Normal Black" charset="0"/>
              </a:defRPr>
            </a:lvl1pPr>
          </a:lstStyle>
          <a:p>
            <a:pPr lvl="0"/>
            <a:r>
              <a:rPr lang="en-US"/>
              <a:t>HEADER HERE (ENCODE NORMAL BLACK, 30 PT.)</a:t>
            </a:r>
          </a:p>
        </p:txBody>
      </p:sp>
      <p:sp>
        <p:nvSpPr>
          <p:cNvPr id="17" name="Text Placeholder 9"/>
          <p:cNvSpPr>
            <a:spLocks noGrp="1"/>
          </p:cNvSpPr>
          <p:nvPr>
            <p:ph type="body" sz="quarter" idx="11" hasCustomPrompt="1"/>
          </p:nvPr>
        </p:nvSpPr>
        <p:spPr>
          <a:xfrm>
            <a:off x="670560" y="1871317"/>
            <a:ext cx="10763794" cy="4053552"/>
          </a:xfrm>
          <a:prstGeom prst="rect">
            <a:avLst/>
          </a:prstGeom>
        </p:spPr>
        <p:txBody>
          <a:bodyPr/>
          <a:lstStyle>
            <a:lvl1pPr marL="342900" indent="-342900">
              <a:buFont typeface="Lucida Grande"/>
              <a:buChar char="&gt;"/>
              <a:defRPr sz="2400" b="1" i="0" baseline="0">
                <a:solidFill>
                  <a:schemeClr val="tx1"/>
                </a:solidFill>
                <a:latin typeface="Open Sans"/>
                <a:cs typeface="Open Sans"/>
              </a:defRPr>
            </a:lvl1pPr>
            <a:lvl2pPr>
              <a:defRPr sz="2000" b="1" i="0" baseline="0">
                <a:solidFill>
                  <a:schemeClr val="tx1"/>
                </a:solidFill>
                <a:latin typeface="Open Sans"/>
                <a:cs typeface="Open Sans"/>
              </a:defRPr>
            </a:lvl2pPr>
            <a:lvl3pPr marL="1143000" indent="-228600">
              <a:buSzPct val="100000"/>
              <a:buFont typeface="Lucida Grande"/>
              <a:buChar char="&gt;"/>
              <a:defRPr sz="1800" b="1" i="0" baseline="0">
                <a:solidFill>
                  <a:schemeClr val="tx1"/>
                </a:solidFill>
                <a:latin typeface="Open Sans"/>
                <a:cs typeface="Open Sans"/>
              </a:defRPr>
            </a:lvl3pPr>
            <a:lvl4pPr>
              <a:defRPr sz="1600" b="1" i="0" baseline="0">
                <a:solidFill>
                  <a:schemeClr val="tx1"/>
                </a:solidFill>
                <a:latin typeface="Open Sans"/>
                <a:cs typeface="Open Sans"/>
              </a:defRPr>
            </a:lvl4pPr>
            <a:lvl5pPr marL="2057400" indent="-228600">
              <a:buFont typeface="Lucida Grande"/>
              <a:buChar char="&gt;"/>
              <a:defRPr sz="1400" b="1" i="0" baseline="0">
                <a:solidFill>
                  <a:schemeClr val="tx1"/>
                </a:solidFill>
                <a:latin typeface="Open Sans"/>
                <a:cs typeface="Open Sans"/>
              </a:defRPr>
            </a:lvl5pPr>
          </a:lstStyle>
          <a:p>
            <a:pPr lvl="0"/>
            <a:r>
              <a:rPr lang="en-US"/>
              <a:t>Content here (Open Sans Bold, 24 pt.)</a:t>
            </a:r>
          </a:p>
          <a:p>
            <a:pPr lvl="1"/>
            <a:r>
              <a:rPr lang="en-US"/>
              <a:t>Second level (Open Sans Bold, 20)</a:t>
            </a:r>
          </a:p>
          <a:p>
            <a:pPr lvl="2"/>
            <a:r>
              <a:rPr lang="en-US"/>
              <a:t>Third level (Open Sans Bold, 18)</a:t>
            </a:r>
          </a:p>
          <a:p>
            <a:pPr lvl="3"/>
            <a:r>
              <a:rPr lang="en-US"/>
              <a:t>Fourth level (Open Sans Bold, 16)</a:t>
            </a:r>
          </a:p>
          <a:p>
            <a:pPr lvl="4"/>
            <a:r>
              <a:rPr lang="en-US"/>
              <a:t>Fifth level (Open Sans Bold, 14)</a:t>
            </a:r>
          </a:p>
        </p:txBody>
      </p:sp>
      <p:pic>
        <p:nvPicPr>
          <p:cNvPr id="19" name="Picture 18"/>
          <p:cNvPicPr>
            <a:picLocks noChangeAspect="1"/>
          </p:cNvPicPr>
          <p:nvPr userDrawn="1"/>
        </p:nvPicPr>
        <p:blipFill>
          <a:blip r:embed="rId3"/>
          <a:stretch>
            <a:fillRect/>
          </a:stretch>
        </p:blipFill>
        <p:spPr>
          <a:xfrm>
            <a:off x="670560" y="1685496"/>
            <a:ext cx="1103781" cy="96362"/>
          </a:xfrm>
          <a:prstGeom prst="rect">
            <a:avLst/>
          </a:prstGeom>
        </p:spPr>
      </p:pic>
    </p:spTree>
    <p:extLst>
      <p:ext uri="{BB962C8B-B14F-4D97-AF65-F5344CB8AC3E}">
        <p14:creationId xmlns:p14="http://schemas.microsoft.com/office/powerpoint/2010/main" val="2673896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67700" y="6172200"/>
            <a:ext cx="3189738" cy="414756"/>
          </a:xfrm>
          <a:prstGeom prst="rect">
            <a:avLst/>
          </a:prstGeom>
        </p:spPr>
      </p:pic>
      <p:sp>
        <p:nvSpPr>
          <p:cNvPr id="19" name="Slide Number Placeholder 10">
            <a:extLst>
              <a:ext uri="{FF2B5EF4-FFF2-40B4-BE49-F238E27FC236}">
                <a16:creationId xmlns:a16="http://schemas.microsoft.com/office/drawing/2014/main" id="{A2ED9C39-E899-4AC0-8CCE-662F985473A4}"/>
              </a:ext>
            </a:extLst>
          </p:cNvPr>
          <p:cNvSpPr txBox="1">
            <a:spLocks/>
          </p:cNvSpPr>
          <p:nvPr userDrawn="1"/>
        </p:nvSpPr>
        <p:spPr>
          <a:xfrm>
            <a:off x="245473" y="6307212"/>
            <a:ext cx="425087"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14" rtl="0" eaLnBrk="1" fontAlgn="auto" latinLnBrk="0" hangingPunct="1">
              <a:lnSpc>
                <a:spcPct val="100000"/>
              </a:lnSpc>
              <a:spcBef>
                <a:spcPts val="0"/>
              </a:spcBef>
              <a:spcAft>
                <a:spcPts val="0"/>
              </a:spcAft>
              <a:buClrTx/>
              <a:buSzTx/>
              <a:buFontTx/>
              <a:buNone/>
              <a:tabLst/>
              <a:defRPr/>
            </a:pPr>
            <a:fld id="{8CDA41B0-E16D-48B4-8B5D-6BC89192C442}" type="slidenum">
              <a:rPr kumimoji="0" lang="en-US" sz="1200" b="0" i="0" u="none" strike="noStrike" kern="1200" cap="none" spc="0" normalizeH="0" baseline="0" noProof="0" smtClean="0">
                <a:ln>
                  <a:noFill/>
                </a:ln>
                <a:solidFill>
                  <a:schemeClr val="tx2"/>
                </a:solidFill>
                <a:effectLst/>
                <a:uLnTx/>
                <a:uFillTx/>
                <a:latin typeface="Calibri"/>
                <a:ea typeface="+mn-ea"/>
                <a:cs typeface="+mn-cs"/>
              </a:rPr>
              <a:pPr marL="0" marR="0" lvl="0" indent="0" algn="r" defTabSz="45721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2"/>
              </a:solidFill>
              <a:effectLst/>
              <a:uLnTx/>
              <a:uFillTx/>
              <a:latin typeface="Calibri"/>
              <a:ea typeface="+mn-ea"/>
              <a:cs typeface="+mn-cs"/>
            </a:endParaRPr>
          </a:p>
        </p:txBody>
      </p:sp>
      <p:sp>
        <p:nvSpPr>
          <p:cNvPr id="20" name="Title 1"/>
          <p:cNvSpPr>
            <a:spLocks noGrp="1"/>
          </p:cNvSpPr>
          <p:nvPr>
            <p:ph type="title" hasCustomPrompt="1"/>
          </p:nvPr>
        </p:nvSpPr>
        <p:spPr>
          <a:xfrm>
            <a:off x="670560" y="1059841"/>
            <a:ext cx="10763794" cy="536196"/>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a:t>HEADER HERE (ENCODE NORMAL BLACK, 30 PT.)</a:t>
            </a:r>
          </a:p>
        </p:txBody>
      </p:sp>
      <p:sp>
        <p:nvSpPr>
          <p:cNvPr id="21" name="Text Placeholder 9"/>
          <p:cNvSpPr>
            <a:spLocks noGrp="1"/>
          </p:cNvSpPr>
          <p:nvPr>
            <p:ph type="body" sz="quarter" idx="11" hasCustomPrompt="1"/>
          </p:nvPr>
        </p:nvSpPr>
        <p:spPr>
          <a:xfrm>
            <a:off x="670560" y="2278439"/>
            <a:ext cx="10763794" cy="3646430"/>
          </a:xfrm>
          <a:prstGeom prst="rect">
            <a:avLst/>
          </a:prstGeom>
        </p:spPr>
        <p:txBody>
          <a:bodyPr/>
          <a:lstStyle>
            <a:lvl1pPr marL="342910" indent="-342910">
              <a:buFont typeface="Lucida Grande"/>
              <a:buChar char="&gt;"/>
              <a:defRPr sz="2400" b="1" i="0" baseline="0">
                <a:solidFill>
                  <a:schemeClr val="tx2"/>
                </a:solidFill>
                <a:latin typeface="Open Sans"/>
                <a:cs typeface="Open Sans"/>
              </a:defRPr>
            </a:lvl1pPr>
            <a:lvl2pPr>
              <a:defRPr sz="2000" b="1" i="0" baseline="0">
                <a:solidFill>
                  <a:schemeClr val="tx2"/>
                </a:solidFill>
                <a:latin typeface="Open Sans"/>
                <a:cs typeface="Open Sans"/>
              </a:defRPr>
            </a:lvl2pPr>
            <a:lvl3pPr marL="1143036" indent="-228608">
              <a:buSzPct val="100000"/>
              <a:buFont typeface="Lucida Grande"/>
              <a:buChar char="&gt;"/>
              <a:defRPr sz="1800" b="1" i="0" baseline="0">
                <a:solidFill>
                  <a:schemeClr val="tx2"/>
                </a:solidFill>
                <a:latin typeface="Open Sans"/>
                <a:cs typeface="Open Sans"/>
              </a:defRPr>
            </a:lvl3pPr>
            <a:lvl4pPr>
              <a:defRPr sz="1600" b="1" i="0" baseline="0">
                <a:solidFill>
                  <a:schemeClr val="tx2"/>
                </a:solidFill>
                <a:latin typeface="Open Sans"/>
                <a:cs typeface="Open Sans"/>
              </a:defRPr>
            </a:lvl4pPr>
            <a:lvl5pPr marL="2057465" indent="-228608">
              <a:buFont typeface="Lucida Grande"/>
              <a:buChar char="&gt;"/>
              <a:defRPr sz="1400" b="1" i="0" baseline="0">
                <a:solidFill>
                  <a:schemeClr val="tx2"/>
                </a:solidFill>
                <a:latin typeface="Open Sans"/>
                <a:cs typeface="Open Sans"/>
              </a:defRPr>
            </a:lvl5pPr>
          </a:lstStyle>
          <a:p>
            <a:pPr lvl="0"/>
            <a:r>
              <a:rPr lang="en-US"/>
              <a:t>Content here (Open Sans Bold, 24 pt.)</a:t>
            </a:r>
          </a:p>
          <a:p>
            <a:pPr lvl="1"/>
            <a:r>
              <a:rPr lang="en-US"/>
              <a:t>Second level (Open Sans Bold, 20)</a:t>
            </a:r>
          </a:p>
          <a:p>
            <a:pPr lvl="2"/>
            <a:r>
              <a:rPr lang="en-US"/>
              <a:t>Third level (Open Sans Bold, 18)</a:t>
            </a:r>
          </a:p>
          <a:p>
            <a:pPr lvl="3"/>
            <a:r>
              <a:rPr lang="en-US"/>
              <a:t>Fourth level (Open Sans Bold, 16)</a:t>
            </a:r>
          </a:p>
          <a:p>
            <a:pPr lvl="4"/>
            <a:r>
              <a:rPr lang="en-US"/>
              <a:t>Fifth level (Open Sans Bold, 14)</a:t>
            </a:r>
          </a:p>
        </p:txBody>
      </p:sp>
      <p:sp>
        <p:nvSpPr>
          <p:cNvPr id="22" name="Text Placeholder 5"/>
          <p:cNvSpPr>
            <a:spLocks noGrp="1"/>
          </p:cNvSpPr>
          <p:nvPr>
            <p:ph type="body" sz="quarter" idx="12" hasCustomPrompt="1"/>
          </p:nvPr>
        </p:nvSpPr>
        <p:spPr>
          <a:xfrm>
            <a:off x="670560" y="1896095"/>
            <a:ext cx="10763794" cy="268107"/>
          </a:xfrm>
          <a:prstGeom prst="rect">
            <a:avLst/>
          </a:prstGeom>
        </p:spPr>
        <p:txBody>
          <a:bodyPr>
            <a:noAutofit/>
          </a:bodyPr>
          <a:lstStyle>
            <a:lvl1pPr marL="0" indent="0">
              <a:lnSpc>
                <a:spcPct val="90000"/>
              </a:lnSpc>
              <a:buNone/>
              <a:defRPr sz="1400" b="0" i="0" baseline="0">
                <a:solidFill>
                  <a:schemeClr val="tx2"/>
                </a:solidFill>
                <a:latin typeface="Uni Sans Book" panose="00000500000000000000" pitchFamily="50" charset="0"/>
                <a:ea typeface="Open Sans" panose="020B0606030504020204" pitchFamily="34" charset="0"/>
                <a:cs typeface="Open Sans" panose="020B0606030504020204" pitchFamily="34" charset="0"/>
              </a:defRPr>
            </a:lvl1pPr>
            <a:lvl2pPr marL="457214" indent="0">
              <a:buNone/>
              <a:defRPr b="0" i="0">
                <a:solidFill>
                  <a:srgbClr val="E8D3A2"/>
                </a:solidFill>
                <a:latin typeface="Encode Sans Normal Black"/>
                <a:cs typeface="Encode Sans Normal Black"/>
              </a:defRPr>
            </a:lvl2pPr>
            <a:lvl3pPr marL="914428" indent="0">
              <a:buNone/>
              <a:defRPr b="0" i="0">
                <a:solidFill>
                  <a:srgbClr val="E8D3A2"/>
                </a:solidFill>
                <a:latin typeface="Encode Sans Normal Black"/>
                <a:cs typeface="Encode Sans Normal Black"/>
              </a:defRPr>
            </a:lvl3pPr>
            <a:lvl4pPr marL="1371643" indent="0">
              <a:buNone/>
              <a:defRPr b="0" i="0">
                <a:solidFill>
                  <a:srgbClr val="E8D3A2"/>
                </a:solidFill>
                <a:latin typeface="Encode Sans Normal Black"/>
                <a:cs typeface="Encode Sans Normal Black"/>
              </a:defRPr>
            </a:lvl4pPr>
            <a:lvl5pPr marL="1828857" indent="0">
              <a:buNone/>
              <a:defRPr b="0" i="0">
                <a:solidFill>
                  <a:srgbClr val="E8D3A2"/>
                </a:solidFill>
                <a:latin typeface="Encode Sans Normal Black"/>
                <a:cs typeface="Encode Sans Normal Black"/>
              </a:defRPr>
            </a:lvl5pPr>
          </a:lstStyle>
          <a:p>
            <a:pPr lvl="0"/>
            <a:r>
              <a:rPr lang="en-US"/>
              <a:t>SUB-HEADER HERE (UNI SANS, 14 PT.)</a:t>
            </a:r>
          </a:p>
        </p:txBody>
      </p:sp>
      <p:pic>
        <p:nvPicPr>
          <p:cNvPr id="23" name="Picture 22"/>
          <p:cNvPicPr>
            <a:picLocks noChangeAspect="1"/>
          </p:cNvPicPr>
          <p:nvPr userDrawn="1"/>
        </p:nvPicPr>
        <p:blipFill>
          <a:blip r:embed="rId3"/>
          <a:stretch>
            <a:fillRect/>
          </a:stretch>
        </p:blipFill>
        <p:spPr>
          <a:xfrm>
            <a:off x="670561" y="1685496"/>
            <a:ext cx="1103781" cy="96362"/>
          </a:xfrm>
          <a:prstGeom prst="rect">
            <a:avLst/>
          </a:prstGeom>
        </p:spPr>
      </p:pic>
    </p:spTree>
    <p:extLst>
      <p:ext uri="{BB962C8B-B14F-4D97-AF65-F5344CB8AC3E}">
        <p14:creationId xmlns:p14="http://schemas.microsoft.com/office/powerpoint/2010/main" val="753444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 + Content">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67700" y="6172200"/>
            <a:ext cx="3189738" cy="414756"/>
          </a:xfrm>
          <a:prstGeom prst="rect">
            <a:avLst/>
          </a:prstGeom>
        </p:spPr>
      </p:pic>
      <p:sp>
        <p:nvSpPr>
          <p:cNvPr id="16" name="Slide Number Placeholder 10">
            <a:extLst>
              <a:ext uri="{FF2B5EF4-FFF2-40B4-BE49-F238E27FC236}">
                <a16:creationId xmlns:a16="http://schemas.microsoft.com/office/drawing/2014/main" id="{A2ED9C39-E899-4AC0-8CCE-662F985473A4}"/>
              </a:ext>
            </a:extLst>
          </p:cNvPr>
          <p:cNvSpPr txBox="1">
            <a:spLocks/>
          </p:cNvSpPr>
          <p:nvPr userDrawn="1"/>
        </p:nvSpPr>
        <p:spPr>
          <a:xfrm>
            <a:off x="245473" y="6307212"/>
            <a:ext cx="425087"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14" rtl="0" eaLnBrk="1" fontAlgn="auto" latinLnBrk="0" hangingPunct="1">
              <a:lnSpc>
                <a:spcPct val="100000"/>
              </a:lnSpc>
              <a:spcBef>
                <a:spcPts val="0"/>
              </a:spcBef>
              <a:spcAft>
                <a:spcPts val="0"/>
              </a:spcAft>
              <a:buClrTx/>
              <a:buSzTx/>
              <a:buFontTx/>
              <a:buNone/>
              <a:tabLst/>
              <a:defRPr/>
            </a:pPr>
            <a:fld id="{8CDA41B0-E16D-48B4-8B5D-6BC89192C442}" type="slidenum">
              <a:rPr kumimoji="0" lang="en-US" sz="1200" b="0" i="0" u="none" strike="noStrike" kern="1200" cap="none" spc="0" normalizeH="0" baseline="0" noProof="0" smtClean="0">
                <a:ln>
                  <a:noFill/>
                </a:ln>
                <a:solidFill>
                  <a:schemeClr val="tx2"/>
                </a:solidFill>
                <a:effectLst/>
                <a:uLnTx/>
                <a:uFillTx/>
                <a:latin typeface="Calibri"/>
                <a:ea typeface="+mn-ea"/>
                <a:cs typeface="+mn-cs"/>
              </a:rPr>
              <a:pPr marL="0" marR="0" lvl="0" indent="0" algn="r" defTabSz="45721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2"/>
              </a:solidFill>
              <a:effectLst/>
              <a:uLnTx/>
              <a:uFillTx/>
              <a:latin typeface="Calibri"/>
              <a:ea typeface="+mn-ea"/>
              <a:cs typeface="+mn-cs"/>
            </a:endParaRPr>
          </a:p>
        </p:txBody>
      </p:sp>
      <p:sp>
        <p:nvSpPr>
          <p:cNvPr id="17" name="Title 1"/>
          <p:cNvSpPr>
            <a:spLocks noGrp="1"/>
          </p:cNvSpPr>
          <p:nvPr>
            <p:ph type="title" hasCustomPrompt="1"/>
          </p:nvPr>
        </p:nvSpPr>
        <p:spPr>
          <a:xfrm>
            <a:off x="670560" y="1059841"/>
            <a:ext cx="10763794" cy="536196"/>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a:t>HEADER HERE (ENCODE NORMAL BLACK, 30 PT.)</a:t>
            </a:r>
          </a:p>
        </p:txBody>
      </p:sp>
      <p:sp>
        <p:nvSpPr>
          <p:cNvPr id="18" name="Text Placeholder 9"/>
          <p:cNvSpPr>
            <a:spLocks noGrp="1"/>
          </p:cNvSpPr>
          <p:nvPr>
            <p:ph type="body" sz="quarter" idx="11" hasCustomPrompt="1"/>
          </p:nvPr>
        </p:nvSpPr>
        <p:spPr>
          <a:xfrm>
            <a:off x="670560" y="1871317"/>
            <a:ext cx="10763794" cy="4053552"/>
          </a:xfrm>
          <a:prstGeom prst="rect">
            <a:avLst/>
          </a:prstGeom>
        </p:spPr>
        <p:txBody>
          <a:bodyPr/>
          <a:lstStyle>
            <a:lvl1pPr marL="342910" indent="-342910">
              <a:buFont typeface="Lucida Grande"/>
              <a:buChar char="&gt;"/>
              <a:defRPr sz="2400" b="1" i="0" baseline="0">
                <a:solidFill>
                  <a:schemeClr val="tx2"/>
                </a:solidFill>
                <a:latin typeface="Open Sans"/>
                <a:cs typeface="Open Sans"/>
              </a:defRPr>
            </a:lvl1pPr>
            <a:lvl2pPr>
              <a:defRPr sz="2000" b="1" i="0" baseline="0">
                <a:solidFill>
                  <a:schemeClr val="tx2"/>
                </a:solidFill>
                <a:latin typeface="Open Sans"/>
                <a:cs typeface="Open Sans"/>
              </a:defRPr>
            </a:lvl2pPr>
            <a:lvl3pPr marL="1143036" indent="-228608">
              <a:buSzPct val="100000"/>
              <a:buFont typeface="Lucida Grande"/>
              <a:buChar char="&gt;"/>
              <a:defRPr sz="1800" b="1" i="0" baseline="0">
                <a:solidFill>
                  <a:schemeClr val="tx2"/>
                </a:solidFill>
                <a:latin typeface="Open Sans"/>
                <a:cs typeface="Open Sans"/>
              </a:defRPr>
            </a:lvl3pPr>
            <a:lvl4pPr>
              <a:defRPr sz="1600" b="1" i="0" baseline="0">
                <a:solidFill>
                  <a:schemeClr val="tx2"/>
                </a:solidFill>
                <a:latin typeface="Open Sans"/>
                <a:cs typeface="Open Sans"/>
              </a:defRPr>
            </a:lvl4pPr>
            <a:lvl5pPr marL="2057465" indent="-228608">
              <a:buFont typeface="Lucida Grande"/>
              <a:buChar char="&gt;"/>
              <a:defRPr sz="1400" b="1" i="0" baseline="0">
                <a:solidFill>
                  <a:schemeClr val="tx2"/>
                </a:solidFill>
                <a:latin typeface="Open Sans"/>
                <a:cs typeface="Open Sans"/>
              </a:defRPr>
            </a:lvl5pPr>
          </a:lstStyle>
          <a:p>
            <a:pPr lvl="0"/>
            <a:r>
              <a:rPr lang="en-US"/>
              <a:t>Content here (Open Sans Bold, 24 pt.)</a:t>
            </a:r>
          </a:p>
          <a:p>
            <a:pPr lvl="1"/>
            <a:r>
              <a:rPr lang="en-US"/>
              <a:t>Second level (Open Sans Bold, 20)</a:t>
            </a:r>
          </a:p>
          <a:p>
            <a:pPr lvl="2"/>
            <a:r>
              <a:rPr lang="en-US"/>
              <a:t>Third level (Open Sans Bold, 18)</a:t>
            </a:r>
          </a:p>
          <a:p>
            <a:pPr lvl="3"/>
            <a:r>
              <a:rPr lang="en-US"/>
              <a:t>Fourth level (Open Sans Bold, 16)</a:t>
            </a:r>
          </a:p>
          <a:p>
            <a:pPr lvl="4"/>
            <a:r>
              <a:rPr lang="en-US"/>
              <a:t>Fifth level (Open Sans Bold, 14)</a:t>
            </a:r>
          </a:p>
        </p:txBody>
      </p:sp>
      <p:pic>
        <p:nvPicPr>
          <p:cNvPr id="19" name="Picture 18"/>
          <p:cNvPicPr>
            <a:picLocks noChangeAspect="1"/>
          </p:cNvPicPr>
          <p:nvPr userDrawn="1"/>
        </p:nvPicPr>
        <p:blipFill>
          <a:blip r:embed="rId3"/>
          <a:stretch>
            <a:fillRect/>
          </a:stretch>
        </p:blipFill>
        <p:spPr>
          <a:xfrm>
            <a:off x="670561" y="1685496"/>
            <a:ext cx="1103781" cy="96362"/>
          </a:xfrm>
          <a:prstGeom prst="rect">
            <a:avLst/>
          </a:prstGeom>
        </p:spPr>
      </p:pic>
    </p:spTree>
    <p:extLst>
      <p:ext uri="{BB962C8B-B14F-4D97-AF65-F5344CB8AC3E}">
        <p14:creationId xmlns:p14="http://schemas.microsoft.com/office/powerpoint/2010/main" val="109250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Purple_Title Slide 1">
    <p:bg>
      <p:bgPr>
        <a:solidFill>
          <a:schemeClr val="bg1"/>
        </a:solidFill>
        <a:effectLst/>
      </p:bgPr>
    </p:bg>
    <p:spTree>
      <p:nvGrpSpPr>
        <p:cNvPr id="1" name=""/>
        <p:cNvGrpSpPr/>
        <p:nvPr/>
      </p:nvGrpSpPr>
      <p:grpSpPr>
        <a:xfrm>
          <a:off x="0" y="0"/>
          <a:ext cx="0" cy="0"/>
          <a:chOff x="0" y="0"/>
          <a:chExt cx="0" cy="0"/>
        </a:xfrm>
      </p:grpSpPr>
      <p:pic>
        <p:nvPicPr>
          <p:cNvPr id="5" name="Picture 4" descr="A black and white photo of a building&#10;&#10;Description automatically generated">
            <a:extLst>
              <a:ext uri="{FF2B5EF4-FFF2-40B4-BE49-F238E27FC236}">
                <a16:creationId xmlns:a16="http://schemas.microsoft.com/office/drawing/2014/main" id="{A4AFFC6B-C2F5-4BDF-BE88-447AA7517948}"/>
              </a:ext>
            </a:extLst>
          </p:cNvPr>
          <p:cNvPicPr>
            <a:picLocks noChangeAspect="1"/>
          </p:cNvPicPr>
          <p:nvPr userDrawn="1"/>
        </p:nvPicPr>
        <p:blipFill rotWithShape="1">
          <a:blip r:embed="rId2"/>
          <a:srcRect t="15743"/>
          <a:stretch/>
        </p:blipFill>
        <p:spPr>
          <a:xfrm>
            <a:off x="0" y="0"/>
            <a:ext cx="12209053" cy="6858000"/>
          </a:xfrm>
          <a:prstGeom prst="rect">
            <a:avLst/>
          </a:prstGeom>
        </p:spPr>
      </p:pic>
      <p:sp>
        <p:nvSpPr>
          <p:cNvPr id="6" name="Rectangle 5">
            <a:extLst>
              <a:ext uri="{FF2B5EF4-FFF2-40B4-BE49-F238E27FC236}">
                <a16:creationId xmlns:a16="http://schemas.microsoft.com/office/drawing/2014/main" id="{859F770B-1AFA-44FC-9DD4-5D8A00EEA36A}"/>
              </a:ext>
            </a:extLst>
          </p:cNvPr>
          <p:cNvSpPr/>
          <p:nvPr userDrawn="1"/>
        </p:nvSpPr>
        <p:spPr>
          <a:xfrm>
            <a:off x="-11612" y="0"/>
            <a:ext cx="12209053" cy="6858000"/>
          </a:xfrm>
          <a:prstGeom prst="rect">
            <a:avLst/>
          </a:prstGeom>
          <a:solidFill>
            <a:srgbClr val="33006F">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33"/>
          </a:p>
        </p:txBody>
      </p:sp>
      <p:sp>
        <p:nvSpPr>
          <p:cNvPr id="3" name="Title 2"/>
          <p:cNvSpPr>
            <a:spLocks noGrp="1"/>
          </p:cNvSpPr>
          <p:nvPr>
            <p:ph type="title" hasCustomPrompt="1"/>
          </p:nvPr>
        </p:nvSpPr>
        <p:spPr>
          <a:xfrm>
            <a:off x="613834" y="859990"/>
            <a:ext cx="9296400" cy="3522341"/>
          </a:xfrm>
          <a:prstGeom prst="rect">
            <a:avLst/>
          </a:prstGeom>
        </p:spPr>
        <p:txBody>
          <a:bodyPr anchor="b"/>
          <a:lstStyle>
            <a:lvl1pPr algn="l">
              <a:defRPr sz="6667" b="1" i="0" cap="all" baseline="0">
                <a:solidFill>
                  <a:schemeClr val="tx2"/>
                </a:solidFill>
                <a:latin typeface="Encode Sans Normal Black" charset="0"/>
                <a:ea typeface="Encode Sans Normal Black" charset="0"/>
                <a:cs typeface="Encode Sans Normal Black" charset="0"/>
              </a:defRPr>
            </a:lvl1pPr>
          </a:lstStyle>
          <a:p>
            <a:r>
              <a:rPr lang="en-US"/>
              <a:t>TITLE HERE</a:t>
            </a:r>
            <a:br>
              <a:rPr lang="en-US"/>
            </a:br>
            <a:r>
              <a:rPr lang="en-US"/>
              <a:t>ENCODE NORMAL</a:t>
            </a:r>
            <a:br>
              <a:rPr lang="en-US"/>
            </a:br>
            <a:r>
              <a:rPr lang="en-US"/>
              <a:t>BLACK, 50 PT.</a:t>
            </a:r>
          </a:p>
        </p:txBody>
      </p:sp>
      <p:pic>
        <p:nvPicPr>
          <p:cNvPr id="8" name="Picture 7"/>
          <p:cNvPicPr>
            <a:picLocks noChangeAspect="1"/>
          </p:cNvPicPr>
          <p:nvPr userDrawn="1"/>
        </p:nvPicPr>
        <p:blipFill>
          <a:blip r:embed="rId3"/>
          <a:stretch>
            <a:fillRect/>
          </a:stretch>
        </p:blipFill>
        <p:spPr>
          <a:xfrm>
            <a:off x="757441" y="4568599"/>
            <a:ext cx="2133600" cy="186266"/>
          </a:xfrm>
          <a:prstGeom prst="rect">
            <a:avLst/>
          </a:prstGeom>
        </p:spPr>
      </p:pic>
      <p:pic>
        <p:nvPicPr>
          <p:cNvPr id="9" name="Picture 8">
            <a:extLst>
              <a:ext uri="{FF2B5EF4-FFF2-40B4-BE49-F238E27FC236}">
                <a16:creationId xmlns:a16="http://schemas.microsoft.com/office/drawing/2014/main" id="{6A36273F-231C-46A1-BA81-7FD1F1977279}"/>
              </a:ext>
            </a:extLst>
          </p:cNvPr>
          <p:cNvPicPr/>
          <p:nvPr userDrawn="1"/>
        </p:nvPicPr>
        <p:blipFill>
          <a:blip r:embed="rId4" cstate="print">
            <a:extLst>
              <a:ext uri="{28A0092B-C50C-407E-A947-70E740481C1C}">
                <a14:useLocalDpi xmlns:a14="http://schemas.microsoft.com/office/drawing/2010/main" val="0"/>
              </a:ext>
            </a:extLst>
          </a:blip>
          <a:stretch>
            <a:fillRect/>
          </a:stretch>
        </p:blipFill>
        <p:spPr>
          <a:xfrm>
            <a:off x="8853500" y="5854821"/>
            <a:ext cx="2621219" cy="629513"/>
          </a:xfrm>
          <a:prstGeom prst="rect">
            <a:avLst/>
          </a:prstGeom>
        </p:spPr>
      </p:pic>
    </p:spTree>
    <p:extLst>
      <p:ext uri="{BB962C8B-B14F-4D97-AF65-F5344CB8AC3E}">
        <p14:creationId xmlns:p14="http://schemas.microsoft.com/office/powerpoint/2010/main" val="3895926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White_Graphics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32042" y="1155493"/>
            <a:ext cx="1471708" cy="128483"/>
          </a:xfrm>
          <a:prstGeom prst="rect">
            <a:avLst/>
          </a:prstGeom>
        </p:spPr>
      </p:pic>
      <p:sp>
        <p:nvSpPr>
          <p:cNvPr id="2" name="Title 1"/>
          <p:cNvSpPr>
            <a:spLocks noGrp="1"/>
          </p:cNvSpPr>
          <p:nvPr>
            <p:ph type="title" hasCustomPrompt="1"/>
          </p:nvPr>
        </p:nvSpPr>
        <p:spPr>
          <a:xfrm>
            <a:off x="590474" y="609812"/>
            <a:ext cx="10896280" cy="577528"/>
          </a:xfrm>
          <a:prstGeom prst="rect">
            <a:avLst/>
          </a:prstGeom>
        </p:spPr>
        <p:txBody>
          <a:bodyPr anchor="b"/>
          <a:lstStyle>
            <a:lvl1pPr algn="l">
              <a:defRPr sz="4000" b="1" i="0" cap="all" baseline="0">
                <a:latin typeface="Encode Sans Normal Black" charset="0"/>
                <a:ea typeface="Encode Sans Normal Black" charset="0"/>
                <a:cs typeface="Encode Sans Normal Black" charset="0"/>
              </a:defRPr>
            </a:lvl1pPr>
          </a:lstStyle>
          <a:p>
            <a:pPr lvl="0"/>
            <a:r>
              <a:rPr lang="en-US"/>
              <a:t>HEADER HERE </a:t>
            </a:r>
          </a:p>
        </p:txBody>
      </p:sp>
      <p:pic>
        <p:nvPicPr>
          <p:cNvPr id="7" name="Picture 6" descr="A close up of a logo&#10;&#10;Description automatically generated">
            <a:extLst>
              <a:ext uri="{FF2B5EF4-FFF2-40B4-BE49-F238E27FC236}">
                <a16:creationId xmlns:a16="http://schemas.microsoft.com/office/drawing/2014/main" id="{DA858859-3BAA-4B61-A436-5267CD5980AD}"/>
              </a:ext>
            </a:extLst>
          </p:cNvPr>
          <p:cNvPicPr>
            <a:picLocks noChangeAspect="1"/>
          </p:cNvPicPr>
          <p:nvPr userDrawn="1"/>
        </p:nvPicPr>
        <p:blipFill>
          <a:blip r:embed="rId3"/>
          <a:stretch>
            <a:fillRect/>
          </a:stretch>
        </p:blipFill>
        <p:spPr>
          <a:xfrm>
            <a:off x="9337357" y="6316985"/>
            <a:ext cx="2189359" cy="284678"/>
          </a:xfrm>
          <a:prstGeom prst="rect">
            <a:avLst/>
          </a:prstGeom>
        </p:spPr>
      </p:pic>
      <p:sp>
        <p:nvSpPr>
          <p:cNvPr id="8" name="Chart Placeholder 11">
            <a:extLst>
              <a:ext uri="{FF2B5EF4-FFF2-40B4-BE49-F238E27FC236}">
                <a16:creationId xmlns:a16="http://schemas.microsoft.com/office/drawing/2014/main" id="{B353FF43-8C4D-428C-8468-F9C1DA4BB37F}"/>
              </a:ext>
            </a:extLst>
          </p:cNvPr>
          <p:cNvSpPr>
            <a:spLocks noGrp="1"/>
          </p:cNvSpPr>
          <p:nvPr>
            <p:ph type="chart" sz="quarter" idx="12" hasCustomPrompt="1"/>
          </p:nvPr>
        </p:nvSpPr>
        <p:spPr>
          <a:xfrm>
            <a:off x="613834" y="1450425"/>
            <a:ext cx="10912883" cy="4744756"/>
          </a:xfrm>
          <a:prstGeom prst="rect">
            <a:avLst/>
          </a:prstGeom>
        </p:spPr>
        <p:txBody>
          <a:bodyPr>
            <a:normAutofit/>
          </a:bodyPr>
          <a:lstStyle>
            <a:lvl1pPr marL="0" indent="0">
              <a:buNone/>
              <a:defRPr sz="3200" b="0" i="1" baseline="0">
                <a:solidFill>
                  <a:schemeClr val="tx1"/>
                </a:solidFill>
                <a:latin typeface="Open Sans Light"/>
                <a:cs typeface="Open Sans Light"/>
              </a:defRPr>
            </a:lvl1pPr>
          </a:lstStyle>
          <a:p>
            <a:r>
              <a:rPr lang="en-US"/>
              <a:t>Graphics can go here – </a:t>
            </a:r>
            <a:br>
              <a:rPr lang="en-US"/>
            </a:br>
            <a:r>
              <a:rPr lang="en-US"/>
              <a:t>replace this box with your image or chart</a:t>
            </a:r>
          </a:p>
        </p:txBody>
      </p:sp>
      <p:sp>
        <p:nvSpPr>
          <p:cNvPr id="3" name="Slide Number Placeholder 2">
            <a:extLst>
              <a:ext uri="{FF2B5EF4-FFF2-40B4-BE49-F238E27FC236}">
                <a16:creationId xmlns:a16="http://schemas.microsoft.com/office/drawing/2014/main" id="{D1F7CE91-3E86-4CA5-8287-3D53C50BE66A}"/>
              </a:ext>
            </a:extLst>
          </p:cNvPr>
          <p:cNvSpPr>
            <a:spLocks noGrp="1"/>
          </p:cNvSpPr>
          <p:nvPr>
            <p:ph type="sldNum" sz="quarter" idx="13"/>
          </p:nvPr>
        </p:nvSpPr>
        <p:spPr>
          <a:xfrm>
            <a:off x="1" y="6491819"/>
            <a:ext cx="889000" cy="366183"/>
          </a:xfrm>
          <a:prstGeom prst="rect">
            <a:avLst/>
          </a:prstGeom>
        </p:spPr>
        <p:txBody>
          <a:bodyPr/>
          <a:lstStyle>
            <a:lvl1pPr>
              <a:defRPr sz="1600"/>
            </a:lvl1pPr>
          </a:lstStyle>
          <a:p>
            <a:fld id="{95471BDC-C822-445D-A28A-E864ABD6C12F}" type="slidenum">
              <a:rPr lang="en-US" smtClean="0"/>
              <a:pPr/>
              <a:t>‹#›</a:t>
            </a:fld>
            <a:endParaRPr lang="en-US"/>
          </a:p>
        </p:txBody>
      </p:sp>
    </p:spTree>
    <p:extLst>
      <p:ext uri="{BB962C8B-B14F-4D97-AF65-F5344CB8AC3E}">
        <p14:creationId xmlns:p14="http://schemas.microsoft.com/office/powerpoint/2010/main" val="158488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Gold_Title Slide 1">
    <p:spTree>
      <p:nvGrpSpPr>
        <p:cNvPr id="1" name=""/>
        <p:cNvGrpSpPr/>
        <p:nvPr/>
      </p:nvGrpSpPr>
      <p:grpSpPr>
        <a:xfrm>
          <a:off x="0" y="0"/>
          <a:ext cx="0" cy="0"/>
          <a:chOff x="0" y="0"/>
          <a:chExt cx="0" cy="0"/>
        </a:xfrm>
      </p:grpSpPr>
      <p:pic>
        <p:nvPicPr>
          <p:cNvPr id="7" name="Picture 6" descr="A black and white photo of a building&#10;&#10;Description automatically generated">
            <a:extLst>
              <a:ext uri="{FF2B5EF4-FFF2-40B4-BE49-F238E27FC236}">
                <a16:creationId xmlns:a16="http://schemas.microsoft.com/office/drawing/2014/main" id="{EA2F7952-3752-4F59-A5C6-0DAFDC1D2676}"/>
              </a:ext>
            </a:extLst>
          </p:cNvPr>
          <p:cNvPicPr>
            <a:picLocks noChangeAspect="1"/>
          </p:cNvPicPr>
          <p:nvPr userDrawn="1"/>
        </p:nvPicPr>
        <p:blipFill rotWithShape="1">
          <a:blip r:embed="rId2"/>
          <a:srcRect t="15743"/>
          <a:stretch/>
        </p:blipFill>
        <p:spPr>
          <a:xfrm>
            <a:off x="0" y="0"/>
            <a:ext cx="12209053" cy="6858000"/>
          </a:xfrm>
          <a:prstGeom prst="rect">
            <a:avLst/>
          </a:prstGeom>
        </p:spPr>
      </p:pic>
      <p:sp>
        <p:nvSpPr>
          <p:cNvPr id="11" name="Rectangle 10">
            <a:extLst>
              <a:ext uri="{FF2B5EF4-FFF2-40B4-BE49-F238E27FC236}">
                <a16:creationId xmlns:a16="http://schemas.microsoft.com/office/drawing/2014/main" id="{377A460D-2624-4DC6-901D-A9841102A4B8}"/>
              </a:ext>
            </a:extLst>
          </p:cNvPr>
          <p:cNvSpPr/>
          <p:nvPr userDrawn="1"/>
        </p:nvSpPr>
        <p:spPr>
          <a:xfrm>
            <a:off x="0" y="0"/>
            <a:ext cx="12209053" cy="6858000"/>
          </a:xfrm>
          <a:prstGeom prst="rect">
            <a:avLst/>
          </a:prstGeom>
          <a:solidFill>
            <a:srgbClr val="E2CA91">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33"/>
          </a:p>
        </p:txBody>
      </p:sp>
      <p:sp>
        <p:nvSpPr>
          <p:cNvPr id="2" name="Title 1"/>
          <p:cNvSpPr>
            <a:spLocks noGrp="1"/>
          </p:cNvSpPr>
          <p:nvPr>
            <p:ph type="title" hasCustomPrompt="1"/>
          </p:nvPr>
        </p:nvSpPr>
        <p:spPr>
          <a:xfrm>
            <a:off x="613833" y="859990"/>
            <a:ext cx="9364720" cy="3522341"/>
          </a:xfrm>
          <a:prstGeom prst="rect">
            <a:avLst/>
          </a:prstGeom>
        </p:spPr>
        <p:txBody>
          <a:bodyPr anchor="b"/>
          <a:lstStyle>
            <a:lvl1pPr algn="l">
              <a:defRPr sz="6667" b="1" i="0" cap="all" baseline="0">
                <a:latin typeface="Encode Sans Normal Black" charset="0"/>
                <a:ea typeface="Encode Sans Normal Black" charset="0"/>
                <a:cs typeface="Encode Sans Normal Black" charset="0"/>
              </a:defRPr>
            </a:lvl1pPr>
          </a:lstStyle>
          <a:p>
            <a:pPr lvl="0"/>
            <a:r>
              <a:rPr lang="en-US"/>
              <a:t>TITLE HERE</a:t>
            </a:r>
            <a:br>
              <a:rPr lang="en-US"/>
            </a:br>
            <a:r>
              <a:rPr lang="en-US"/>
              <a:t>ENCODE NORMAL</a:t>
            </a:r>
            <a:br>
              <a:rPr lang="en-US"/>
            </a:br>
            <a:r>
              <a:rPr lang="en-US"/>
              <a:t>BLACK, 50 PT. </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9283" y="4568599"/>
            <a:ext cx="2129918" cy="186266"/>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34754760-3D5B-4D37-9A8A-6BC5E3CAB848}"/>
              </a:ext>
            </a:extLst>
          </p:cNvPr>
          <p:cNvPicPr>
            <a:picLocks noChangeAspect="1"/>
          </p:cNvPicPr>
          <p:nvPr userDrawn="1"/>
        </p:nvPicPr>
        <p:blipFill>
          <a:blip r:embed="rId4"/>
          <a:stretch>
            <a:fillRect/>
          </a:stretch>
        </p:blipFill>
        <p:spPr>
          <a:xfrm>
            <a:off x="8802677" y="5859009"/>
            <a:ext cx="2806732" cy="681777"/>
          </a:xfrm>
          <a:prstGeom prst="rect">
            <a:avLst/>
          </a:prstGeom>
        </p:spPr>
      </p:pic>
    </p:spTree>
    <p:extLst>
      <p:ext uri="{BB962C8B-B14F-4D97-AF65-F5344CB8AC3E}">
        <p14:creationId xmlns:p14="http://schemas.microsoft.com/office/powerpoint/2010/main" val="24362284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White_Content Slid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0201146-5FF0-41EF-8E25-A6912CF00BBD}"/>
              </a:ext>
            </a:extLst>
          </p:cNvPr>
          <p:cNvPicPr>
            <a:picLocks noChangeAspect="1"/>
          </p:cNvPicPr>
          <p:nvPr userDrawn="1"/>
        </p:nvPicPr>
        <p:blipFill>
          <a:blip r:embed="rId2"/>
          <a:stretch>
            <a:fillRect/>
          </a:stretch>
        </p:blipFill>
        <p:spPr>
          <a:xfrm>
            <a:off x="732042" y="1155493"/>
            <a:ext cx="1471708" cy="128483"/>
          </a:xfrm>
          <a:prstGeom prst="rect">
            <a:avLst/>
          </a:prstGeom>
        </p:spPr>
      </p:pic>
      <p:sp>
        <p:nvSpPr>
          <p:cNvPr id="12" name="Title 1">
            <a:extLst>
              <a:ext uri="{FF2B5EF4-FFF2-40B4-BE49-F238E27FC236}">
                <a16:creationId xmlns:a16="http://schemas.microsoft.com/office/drawing/2014/main" id="{18BB9BF8-C3AD-48AA-AFEF-B6EA16EDDA80}"/>
              </a:ext>
            </a:extLst>
          </p:cNvPr>
          <p:cNvSpPr>
            <a:spLocks noGrp="1"/>
          </p:cNvSpPr>
          <p:nvPr>
            <p:ph type="title" hasCustomPrompt="1"/>
          </p:nvPr>
        </p:nvSpPr>
        <p:spPr>
          <a:xfrm>
            <a:off x="590474" y="609812"/>
            <a:ext cx="10896280" cy="577528"/>
          </a:xfrm>
          <a:prstGeom prst="rect">
            <a:avLst/>
          </a:prstGeom>
        </p:spPr>
        <p:txBody>
          <a:bodyPr anchor="b"/>
          <a:lstStyle>
            <a:lvl1pPr algn="l">
              <a:defRPr sz="4000" b="1" i="0" cap="all" baseline="0">
                <a:latin typeface="Encode Sans Normal Black" charset="0"/>
                <a:ea typeface="Encode Sans Normal Black" charset="0"/>
                <a:cs typeface="Encode Sans Normal Black" charset="0"/>
              </a:defRPr>
            </a:lvl1pPr>
          </a:lstStyle>
          <a:p>
            <a:pPr lvl="0"/>
            <a:r>
              <a:rPr lang="en-US"/>
              <a:t>HEADER HERE </a:t>
            </a:r>
          </a:p>
        </p:txBody>
      </p:sp>
      <p:sp>
        <p:nvSpPr>
          <p:cNvPr id="15" name="Text Placeholder 5">
            <a:extLst>
              <a:ext uri="{FF2B5EF4-FFF2-40B4-BE49-F238E27FC236}">
                <a16:creationId xmlns:a16="http://schemas.microsoft.com/office/drawing/2014/main" id="{F8A96F86-E1F3-44B8-8577-D54D38E6CA27}"/>
              </a:ext>
            </a:extLst>
          </p:cNvPr>
          <p:cNvSpPr>
            <a:spLocks noGrp="1"/>
          </p:cNvSpPr>
          <p:nvPr>
            <p:ph type="body" sz="quarter" idx="12" hasCustomPrompt="1"/>
          </p:nvPr>
        </p:nvSpPr>
        <p:spPr>
          <a:xfrm>
            <a:off x="597230" y="1662369"/>
            <a:ext cx="10912883" cy="548228"/>
          </a:xfrm>
          <a:prstGeom prst="rect">
            <a:avLst/>
          </a:prstGeom>
        </p:spPr>
        <p:txBody>
          <a:bodyPr>
            <a:noAutofit/>
          </a:bodyPr>
          <a:lstStyle>
            <a:lvl1pPr marL="0" indent="0">
              <a:lnSpc>
                <a:spcPct val="90000"/>
              </a:lnSpc>
              <a:buNone/>
              <a:defRPr sz="3200" b="0" i="0" cap="all" baseline="0">
                <a:solidFill>
                  <a:schemeClr val="tx2"/>
                </a:solidFill>
                <a:latin typeface="Uni Sans" charset="0"/>
                <a:ea typeface="Uni Sans" charset="0"/>
                <a:cs typeface="Uni Sans" charset="0"/>
              </a:defRPr>
            </a:lvl1pPr>
            <a:lvl2pPr marL="609591" indent="0">
              <a:buNone/>
              <a:defRPr b="0" i="0">
                <a:solidFill>
                  <a:srgbClr val="E8D3A2"/>
                </a:solidFill>
                <a:latin typeface="Encode Sans Normal Black"/>
                <a:cs typeface="Encode Sans Normal Black"/>
              </a:defRPr>
            </a:lvl2pPr>
            <a:lvl3pPr marL="1219181" indent="0">
              <a:buNone/>
              <a:defRPr b="0" i="0">
                <a:solidFill>
                  <a:srgbClr val="E8D3A2"/>
                </a:solidFill>
                <a:latin typeface="Encode Sans Normal Black"/>
                <a:cs typeface="Encode Sans Normal Black"/>
              </a:defRPr>
            </a:lvl3pPr>
            <a:lvl4pPr marL="1828772" indent="0">
              <a:buNone/>
              <a:defRPr b="0" i="0">
                <a:solidFill>
                  <a:srgbClr val="E8D3A2"/>
                </a:solidFill>
                <a:latin typeface="Encode Sans Normal Black"/>
                <a:cs typeface="Encode Sans Normal Black"/>
              </a:defRPr>
            </a:lvl4pPr>
            <a:lvl5pPr marL="2438362" indent="0">
              <a:buNone/>
              <a:defRPr b="0" i="0">
                <a:solidFill>
                  <a:srgbClr val="E8D3A2"/>
                </a:solidFill>
                <a:latin typeface="Encode Sans Normal Black"/>
                <a:cs typeface="Encode Sans Normal Black"/>
              </a:defRPr>
            </a:lvl5pPr>
          </a:lstStyle>
          <a:p>
            <a:pPr lvl="0"/>
            <a:r>
              <a:rPr lang="en-US"/>
              <a:t>SUB-HEADER HERE (UNI SANS REGULAR, 24 PT.)</a:t>
            </a:r>
          </a:p>
        </p:txBody>
      </p:sp>
      <p:pic>
        <p:nvPicPr>
          <p:cNvPr id="16" name="Picture 15" descr="A close up of a logo&#10;&#10;Description automatically generated">
            <a:extLst>
              <a:ext uri="{FF2B5EF4-FFF2-40B4-BE49-F238E27FC236}">
                <a16:creationId xmlns:a16="http://schemas.microsoft.com/office/drawing/2014/main" id="{A8997D49-82C9-418E-8092-D1F42D9A6F89}"/>
              </a:ext>
            </a:extLst>
          </p:cNvPr>
          <p:cNvPicPr>
            <a:picLocks noChangeAspect="1"/>
          </p:cNvPicPr>
          <p:nvPr userDrawn="1"/>
        </p:nvPicPr>
        <p:blipFill>
          <a:blip r:embed="rId3"/>
          <a:stretch>
            <a:fillRect/>
          </a:stretch>
        </p:blipFill>
        <p:spPr>
          <a:xfrm>
            <a:off x="9337357" y="6316985"/>
            <a:ext cx="2189359" cy="284678"/>
          </a:xfrm>
          <a:prstGeom prst="rect">
            <a:avLst/>
          </a:prstGeom>
        </p:spPr>
      </p:pic>
      <p:sp>
        <p:nvSpPr>
          <p:cNvPr id="2" name="Slide Number Placeholder 1">
            <a:extLst>
              <a:ext uri="{FF2B5EF4-FFF2-40B4-BE49-F238E27FC236}">
                <a16:creationId xmlns:a16="http://schemas.microsoft.com/office/drawing/2014/main" id="{0C465E57-6766-40C9-B779-7EA907388F4D}"/>
              </a:ext>
            </a:extLst>
          </p:cNvPr>
          <p:cNvSpPr>
            <a:spLocks noGrp="1"/>
          </p:cNvSpPr>
          <p:nvPr>
            <p:ph type="sldNum" sz="quarter" idx="13"/>
          </p:nvPr>
        </p:nvSpPr>
        <p:spPr>
          <a:xfrm>
            <a:off x="1" y="6491819"/>
            <a:ext cx="889000" cy="366183"/>
          </a:xfrm>
          <a:prstGeom prst="rect">
            <a:avLst/>
          </a:prstGeom>
        </p:spPr>
        <p:txBody>
          <a:bodyPr/>
          <a:lstStyle>
            <a:lvl1pPr>
              <a:defRPr sz="1600"/>
            </a:lvl1pPr>
          </a:lstStyle>
          <a:p>
            <a:fld id="{95471BDC-C822-445D-A28A-E864ABD6C12F}" type="slidenum">
              <a:rPr lang="en-US" smtClean="0"/>
              <a:pPr/>
              <a:t>‹#›</a:t>
            </a:fld>
            <a:endParaRPr lang="en-US"/>
          </a:p>
        </p:txBody>
      </p:sp>
      <p:sp>
        <p:nvSpPr>
          <p:cNvPr id="8" name="Text Placeholder 9">
            <a:extLst>
              <a:ext uri="{FF2B5EF4-FFF2-40B4-BE49-F238E27FC236}">
                <a16:creationId xmlns:a16="http://schemas.microsoft.com/office/drawing/2014/main" id="{9D2A7B6E-4CE4-4820-80E2-F488D10D17F1}"/>
              </a:ext>
            </a:extLst>
          </p:cNvPr>
          <p:cNvSpPr>
            <a:spLocks noGrp="1"/>
          </p:cNvSpPr>
          <p:nvPr>
            <p:ph type="body" sz="quarter" idx="11" hasCustomPrompt="1"/>
          </p:nvPr>
        </p:nvSpPr>
        <p:spPr>
          <a:xfrm>
            <a:off x="580627" y="2434980"/>
            <a:ext cx="10929486" cy="3002348"/>
          </a:xfrm>
          <a:prstGeom prst="rect">
            <a:avLst/>
          </a:prstGeom>
        </p:spPr>
        <p:txBody>
          <a:bodyPr/>
          <a:lstStyle>
            <a:lvl1pPr marL="457193" indent="-457193">
              <a:buFont typeface="Lucida Grande"/>
              <a:buChar char="&gt;"/>
              <a:defRPr sz="3200" b="1" i="0" baseline="0">
                <a:solidFill>
                  <a:schemeClr val="tx2"/>
                </a:solidFill>
                <a:latin typeface="Open Sans" charset="0"/>
                <a:ea typeface="Open Sans" charset="0"/>
                <a:cs typeface="Open Sans" charset="0"/>
              </a:defRPr>
            </a:lvl1pPr>
            <a:lvl2pPr>
              <a:defRPr sz="2666" b="0" i="0" baseline="0">
                <a:solidFill>
                  <a:schemeClr val="tx2"/>
                </a:solidFill>
                <a:latin typeface="Open Sans" charset="0"/>
                <a:ea typeface="Open Sans" charset="0"/>
                <a:cs typeface="Open Sans" charset="0"/>
              </a:defRPr>
            </a:lvl2pPr>
            <a:lvl3pPr marL="1523977" indent="-304795">
              <a:buSzPct val="100000"/>
              <a:buFont typeface="Lucida Grande"/>
              <a:buChar char="&gt;"/>
              <a:defRPr sz="2400" b="0" i="0" baseline="0">
                <a:solidFill>
                  <a:schemeClr val="tx2"/>
                </a:solidFill>
                <a:latin typeface="Open Sans" charset="0"/>
                <a:ea typeface="Open Sans" charset="0"/>
                <a:cs typeface="Open Sans" charset="0"/>
              </a:defRPr>
            </a:lvl3pPr>
            <a:lvl4pPr>
              <a:defRPr sz="2134" b="0" i="0" baseline="0">
                <a:solidFill>
                  <a:schemeClr val="tx2"/>
                </a:solidFill>
                <a:latin typeface="Open Sans" charset="0"/>
                <a:ea typeface="Open Sans" charset="0"/>
                <a:cs typeface="Open Sans" charset="0"/>
              </a:defRPr>
            </a:lvl4pPr>
            <a:lvl5pPr marL="2743157" indent="-304795">
              <a:buFont typeface="Lucida Grande"/>
              <a:buChar char="&gt;"/>
              <a:defRPr sz="1867" b="0" i="0" baseline="0">
                <a:solidFill>
                  <a:schemeClr val="tx2"/>
                </a:solidFill>
                <a:latin typeface="Open Sans" charset="0"/>
                <a:ea typeface="Open Sans" charset="0"/>
                <a:cs typeface="Open Sans" charset="0"/>
              </a:defRPr>
            </a:lvl5pPr>
            <a:lvl6pPr>
              <a:defRPr baseline="0">
                <a:solidFill>
                  <a:schemeClr val="tx2"/>
                </a:solidFill>
              </a:defRPr>
            </a:lvl6pPr>
            <a:lvl7pPr>
              <a:defRPr baseline="0">
                <a:solidFill>
                  <a:schemeClr val="tx2"/>
                </a:solidFill>
              </a:defRPr>
            </a:lvl7pPr>
            <a:lvl9pPr>
              <a:defRPr/>
            </a:lvl9pPr>
          </a:lstStyle>
          <a:p>
            <a:pPr lvl="0"/>
            <a:r>
              <a:rPr lang="en-US"/>
              <a:t>Content here (Open Sans Bold, 24 pt.)</a:t>
            </a:r>
          </a:p>
          <a:p>
            <a:pPr lvl="1"/>
            <a:r>
              <a:rPr lang="en-US"/>
              <a:t>Second level (Open Sans, 20)</a:t>
            </a:r>
          </a:p>
          <a:p>
            <a:pPr lvl="2"/>
            <a:r>
              <a:rPr lang="en-US"/>
              <a:t>Third level (Open Sans, 18)</a:t>
            </a:r>
          </a:p>
          <a:p>
            <a:pPr lvl="3"/>
            <a:r>
              <a:rPr lang="en-US"/>
              <a:t>Fourth level (Open Sans, 16)</a:t>
            </a:r>
          </a:p>
          <a:p>
            <a:pPr lvl="4"/>
            <a:r>
              <a:rPr lang="en-US"/>
              <a:t>Fifth level (Open Sans, 14)</a:t>
            </a:r>
          </a:p>
        </p:txBody>
      </p:sp>
    </p:spTree>
    <p:extLst>
      <p:ext uri="{BB962C8B-B14F-4D97-AF65-F5344CB8AC3E}">
        <p14:creationId xmlns:p14="http://schemas.microsoft.com/office/powerpoint/2010/main" val="4237899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White_Title Slide 1">
    <p:spTree>
      <p:nvGrpSpPr>
        <p:cNvPr id="1" name=""/>
        <p:cNvGrpSpPr/>
        <p:nvPr/>
      </p:nvGrpSpPr>
      <p:grpSpPr>
        <a:xfrm>
          <a:off x="0" y="0"/>
          <a:ext cx="0" cy="0"/>
          <a:chOff x="0" y="0"/>
          <a:chExt cx="0" cy="0"/>
        </a:xfrm>
      </p:grpSpPr>
      <p:pic>
        <p:nvPicPr>
          <p:cNvPr id="6" name="Picture 5" descr="A black and white photo of a building&#10;&#10;Description automatically generated">
            <a:extLst>
              <a:ext uri="{FF2B5EF4-FFF2-40B4-BE49-F238E27FC236}">
                <a16:creationId xmlns:a16="http://schemas.microsoft.com/office/drawing/2014/main" id="{EB2F8426-EDA2-431E-90A5-D5F79C865FBF}"/>
              </a:ext>
            </a:extLst>
          </p:cNvPr>
          <p:cNvPicPr>
            <a:picLocks noChangeAspect="1"/>
          </p:cNvPicPr>
          <p:nvPr userDrawn="1"/>
        </p:nvPicPr>
        <p:blipFill rotWithShape="1">
          <a:blip r:embed="rId2"/>
          <a:srcRect t="15743"/>
          <a:stretch/>
        </p:blipFill>
        <p:spPr>
          <a:xfrm>
            <a:off x="0" y="0"/>
            <a:ext cx="12209053" cy="6858000"/>
          </a:xfrm>
          <a:prstGeom prst="rect">
            <a:avLst/>
          </a:prstGeom>
        </p:spPr>
      </p:pic>
      <p:sp>
        <p:nvSpPr>
          <p:cNvPr id="8" name="Rectangle 7">
            <a:extLst>
              <a:ext uri="{FF2B5EF4-FFF2-40B4-BE49-F238E27FC236}">
                <a16:creationId xmlns:a16="http://schemas.microsoft.com/office/drawing/2014/main" id="{24EE3DC5-1EDA-4DA5-AE86-8537D59D523A}"/>
              </a:ext>
            </a:extLst>
          </p:cNvPr>
          <p:cNvSpPr/>
          <p:nvPr userDrawn="1"/>
        </p:nvSpPr>
        <p:spPr>
          <a:xfrm>
            <a:off x="-17053" y="0"/>
            <a:ext cx="12226106" cy="6858000"/>
          </a:xfrm>
          <a:prstGeom prst="rect">
            <a:avLst/>
          </a:prstGeom>
          <a:solidFill>
            <a:schemeClr val="bg2">
              <a:alpha val="76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33"/>
          </a:p>
        </p:txBody>
      </p:sp>
      <p:pic>
        <p:nvPicPr>
          <p:cNvPr id="7" name="Picture 6"/>
          <p:cNvPicPr>
            <a:picLocks noChangeAspect="1"/>
          </p:cNvPicPr>
          <p:nvPr userDrawn="1"/>
        </p:nvPicPr>
        <p:blipFill>
          <a:blip r:embed="rId3"/>
          <a:stretch>
            <a:fillRect/>
          </a:stretch>
        </p:blipFill>
        <p:spPr>
          <a:xfrm>
            <a:off x="757441" y="4568599"/>
            <a:ext cx="2133600" cy="186266"/>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EF1D9F59-496A-4944-8002-A750CA4BF2E5}"/>
              </a:ext>
            </a:extLst>
          </p:cNvPr>
          <p:cNvPicPr>
            <a:picLocks noChangeAspect="1"/>
          </p:cNvPicPr>
          <p:nvPr userDrawn="1"/>
        </p:nvPicPr>
        <p:blipFill>
          <a:blip r:embed="rId4"/>
          <a:stretch>
            <a:fillRect/>
          </a:stretch>
        </p:blipFill>
        <p:spPr>
          <a:xfrm>
            <a:off x="8802677" y="5859009"/>
            <a:ext cx="2806732" cy="681777"/>
          </a:xfrm>
          <a:prstGeom prst="rect">
            <a:avLst/>
          </a:prstGeom>
        </p:spPr>
      </p:pic>
      <p:sp>
        <p:nvSpPr>
          <p:cNvPr id="5" name="Slide Number Placeholder 4">
            <a:extLst>
              <a:ext uri="{FF2B5EF4-FFF2-40B4-BE49-F238E27FC236}">
                <a16:creationId xmlns:a16="http://schemas.microsoft.com/office/drawing/2014/main" id="{2D6670E9-D6F6-47D6-9BC5-9F07D7E02EC6}"/>
              </a:ext>
            </a:extLst>
          </p:cNvPr>
          <p:cNvSpPr>
            <a:spLocks noGrp="1"/>
          </p:cNvSpPr>
          <p:nvPr>
            <p:ph type="sldNum" sz="quarter" idx="10"/>
          </p:nvPr>
        </p:nvSpPr>
        <p:spPr>
          <a:xfrm>
            <a:off x="1" y="6491819"/>
            <a:ext cx="889000" cy="366183"/>
          </a:xfrm>
          <a:prstGeom prst="rect">
            <a:avLst/>
          </a:prstGeom>
        </p:spPr>
        <p:txBody>
          <a:bodyPr/>
          <a:lstStyle>
            <a:lvl1pPr>
              <a:defRPr sz="1600"/>
            </a:lvl1pPr>
          </a:lstStyle>
          <a:p>
            <a:fld id="{95471BDC-C822-445D-A28A-E864ABD6C12F}" type="slidenum">
              <a:rPr lang="en-US" smtClean="0"/>
              <a:pPr/>
              <a:t>‹#›</a:t>
            </a:fld>
            <a:endParaRPr lang="en-US"/>
          </a:p>
        </p:txBody>
      </p:sp>
      <p:sp>
        <p:nvSpPr>
          <p:cNvPr id="10" name="Title 1">
            <a:extLst>
              <a:ext uri="{FF2B5EF4-FFF2-40B4-BE49-F238E27FC236}">
                <a16:creationId xmlns:a16="http://schemas.microsoft.com/office/drawing/2014/main" id="{273D107E-ADB1-47E1-ACF9-C0E973B398AF}"/>
              </a:ext>
            </a:extLst>
          </p:cNvPr>
          <p:cNvSpPr>
            <a:spLocks noGrp="1"/>
          </p:cNvSpPr>
          <p:nvPr>
            <p:ph type="title" hasCustomPrompt="1"/>
          </p:nvPr>
        </p:nvSpPr>
        <p:spPr>
          <a:xfrm>
            <a:off x="613833" y="859990"/>
            <a:ext cx="9364720" cy="3522341"/>
          </a:xfrm>
          <a:prstGeom prst="rect">
            <a:avLst/>
          </a:prstGeom>
        </p:spPr>
        <p:txBody>
          <a:bodyPr anchor="b"/>
          <a:lstStyle>
            <a:lvl1pPr algn="l">
              <a:defRPr sz="6667" b="1" i="0" cap="all" baseline="0">
                <a:latin typeface="Encode Sans Normal Black" charset="0"/>
                <a:ea typeface="Encode Sans Normal Black" charset="0"/>
                <a:cs typeface="Encode Sans Normal Black" charset="0"/>
              </a:defRPr>
            </a:lvl1pPr>
          </a:lstStyle>
          <a:p>
            <a:pPr lvl="0"/>
            <a:r>
              <a:rPr lang="en-US"/>
              <a:t>TITLE HERE</a:t>
            </a:r>
            <a:br>
              <a:rPr lang="en-US"/>
            </a:br>
            <a:r>
              <a:rPr lang="en-US"/>
              <a:t>ENCODE NORMAL</a:t>
            </a:r>
            <a:br>
              <a:rPr lang="en-US"/>
            </a:br>
            <a:r>
              <a:rPr lang="en-US"/>
              <a:t>BLACK, 50 PT. </a:t>
            </a:r>
          </a:p>
        </p:txBody>
      </p:sp>
    </p:spTree>
    <p:extLst>
      <p:ext uri="{BB962C8B-B14F-4D97-AF65-F5344CB8AC3E}">
        <p14:creationId xmlns:p14="http://schemas.microsoft.com/office/powerpoint/2010/main" val="3157570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Header and Content w Logo">
    <p:spTree>
      <p:nvGrpSpPr>
        <p:cNvPr id="1" name=""/>
        <p:cNvGrpSpPr/>
        <p:nvPr/>
      </p:nvGrpSpPr>
      <p:grpSpPr>
        <a:xfrm>
          <a:off x="0" y="0"/>
          <a:ext cx="0" cy="0"/>
          <a:chOff x="0" y="0"/>
          <a:chExt cx="0" cy="0"/>
        </a:xfrm>
      </p:grpSpPr>
      <p:sp>
        <p:nvSpPr>
          <p:cNvPr id="6" name="Slide Number Placeholder 10">
            <a:extLst>
              <a:ext uri="{FF2B5EF4-FFF2-40B4-BE49-F238E27FC236}">
                <a16:creationId xmlns:a16="http://schemas.microsoft.com/office/drawing/2014/main" id="{A2ED9C39-E899-4AC0-8CCE-662F985473A4}"/>
              </a:ext>
            </a:extLst>
          </p:cNvPr>
          <p:cNvSpPr txBox="1">
            <a:spLocks/>
          </p:cNvSpPr>
          <p:nvPr userDrawn="1"/>
        </p:nvSpPr>
        <p:spPr>
          <a:xfrm>
            <a:off x="245473" y="6307213"/>
            <a:ext cx="425087"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28" rtl="0" eaLnBrk="1" fontAlgn="auto" latinLnBrk="0" hangingPunct="1">
              <a:lnSpc>
                <a:spcPct val="100000"/>
              </a:lnSpc>
              <a:spcBef>
                <a:spcPts val="0"/>
              </a:spcBef>
              <a:spcAft>
                <a:spcPts val="0"/>
              </a:spcAft>
              <a:buClrTx/>
              <a:buSzTx/>
              <a:buFontTx/>
              <a:buNone/>
              <a:tabLst/>
              <a:defRPr/>
            </a:pPr>
            <a:fld id="{8CDA41B0-E16D-48B4-8B5D-6BC89192C442}" type="slidenum">
              <a:rPr kumimoji="0" lang="en-US" sz="1200" b="0" i="0" u="none" strike="noStrike" kern="1200" cap="none" spc="0" normalizeH="0" baseline="0" noProof="0" smtClean="0">
                <a:ln>
                  <a:noFill/>
                </a:ln>
                <a:solidFill>
                  <a:srgbClr val="33006F">
                    <a:tint val="75000"/>
                  </a:srgbClr>
                </a:solidFill>
                <a:effectLst/>
                <a:uLnTx/>
                <a:uFillTx/>
                <a:latin typeface="Calibri"/>
                <a:ea typeface="+mn-ea"/>
                <a:cs typeface="+mn-cs"/>
              </a:rPr>
              <a:pPr marL="0" marR="0" lvl="0" indent="0" algn="r" defTabSz="457228"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33006F">
                  <a:tint val="75000"/>
                </a:srgbClr>
              </a:solidFill>
              <a:effectLst/>
              <a:uLnTx/>
              <a:uFillTx/>
              <a:latin typeface="Calibri"/>
              <a:ea typeface="+mn-ea"/>
              <a:cs typeface="+mn-cs"/>
            </a:endParaRPr>
          </a:p>
        </p:txBody>
      </p:sp>
      <p:sp>
        <p:nvSpPr>
          <p:cNvPr id="7" name="Title 1"/>
          <p:cNvSpPr>
            <a:spLocks noGrp="1"/>
          </p:cNvSpPr>
          <p:nvPr>
            <p:ph type="title" hasCustomPrompt="1"/>
          </p:nvPr>
        </p:nvSpPr>
        <p:spPr>
          <a:xfrm>
            <a:off x="670560" y="300573"/>
            <a:ext cx="10763794" cy="536196"/>
          </a:xfrm>
          <a:prstGeom prst="rect">
            <a:avLst/>
          </a:prstGeom>
        </p:spPr>
        <p:txBody>
          <a:bodyPr anchor="b"/>
          <a:lstStyle>
            <a:lvl1pPr algn="l">
              <a:defRPr sz="3000" b="1" i="0">
                <a:solidFill>
                  <a:srgbClr val="4B2E83"/>
                </a:solidFill>
                <a:latin typeface="Encode Sans Normal Black" charset="0"/>
                <a:ea typeface="Encode Sans Normal Black" charset="0"/>
                <a:cs typeface="Encode Sans Normal Black" charset="0"/>
              </a:defRPr>
            </a:lvl1pPr>
          </a:lstStyle>
          <a:p>
            <a:pPr lvl="0"/>
            <a:r>
              <a:rPr lang="en-US"/>
              <a:t>HEADER HERE (ENCODE NORMAL BLACK, 30 PT.)</a:t>
            </a:r>
          </a:p>
        </p:txBody>
      </p:sp>
      <p:pic>
        <p:nvPicPr>
          <p:cNvPr id="8" name="Picture 7"/>
          <p:cNvPicPr>
            <a:picLocks noChangeAspect="1"/>
          </p:cNvPicPr>
          <p:nvPr userDrawn="1"/>
        </p:nvPicPr>
        <p:blipFill>
          <a:blip r:embed="rId2"/>
          <a:stretch>
            <a:fillRect/>
          </a:stretch>
        </p:blipFill>
        <p:spPr>
          <a:xfrm>
            <a:off x="670561" y="836769"/>
            <a:ext cx="1103781" cy="96362"/>
          </a:xfrm>
          <a:prstGeom prst="rect">
            <a:avLst/>
          </a:prstGeom>
        </p:spPr>
      </p:pic>
      <p:pic>
        <p:nvPicPr>
          <p:cNvPr id="5" name="Picture 4">
            <a:extLst>
              <a:ext uri="{FF2B5EF4-FFF2-40B4-BE49-F238E27FC236}">
                <a16:creationId xmlns:a16="http://schemas.microsoft.com/office/drawing/2014/main" id="{A8B02F48-3E6F-4547-AF06-A81D40B639E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64437" y="6174377"/>
            <a:ext cx="3169919" cy="414756"/>
          </a:xfrm>
          <a:prstGeom prst="rect">
            <a:avLst/>
          </a:prstGeom>
        </p:spPr>
      </p:pic>
      <p:sp>
        <p:nvSpPr>
          <p:cNvPr id="9" name="Text Placeholder 9">
            <a:extLst>
              <a:ext uri="{FF2B5EF4-FFF2-40B4-BE49-F238E27FC236}">
                <a16:creationId xmlns:a16="http://schemas.microsoft.com/office/drawing/2014/main" id="{60C8692A-3266-4835-A694-F786994C3230}"/>
              </a:ext>
            </a:extLst>
          </p:cNvPr>
          <p:cNvSpPr>
            <a:spLocks noGrp="1"/>
          </p:cNvSpPr>
          <p:nvPr>
            <p:ph type="body" sz="quarter" idx="11" hasCustomPrompt="1"/>
          </p:nvPr>
        </p:nvSpPr>
        <p:spPr>
          <a:xfrm>
            <a:off x="670560" y="1016617"/>
            <a:ext cx="10763794" cy="5002787"/>
          </a:xfrm>
          <a:prstGeom prst="rect">
            <a:avLst/>
          </a:prstGeom>
        </p:spPr>
        <p:txBody>
          <a:bodyPr/>
          <a:lstStyle>
            <a:lvl1pPr marL="342921" indent="-342921">
              <a:buFont typeface="Lucida Grande"/>
              <a:buChar char="&gt;"/>
              <a:defRPr sz="2400" b="1" i="0" baseline="0">
                <a:solidFill>
                  <a:schemeClr val="tx1"/>
                </a:solidFill>
                <a:latin typeface="Open Sans"/>
                <a:cs typeface="Open Sans"/>
              </a:defRPr>
            </a:lvl1pPr>
            <a:lvl2pPr>
              <a:defRPr sz="2000" b="1" i="0" baseline="0">
                <a:solidFill>
                  <a:schemeClr val="tx1"/>
                </a:solidFill>
                <a:latin typeface="Open Sans"/>
                <a:cs typeface="Open Sans"/>
              </a:defRPr>
            </a:lvl2pPr>
            <a:lvl3pPr marL="1143072" indent="-228615">
              <a:buSzPct val="100000"/>
              <a:buFont typeface="Lucida Grande"/>
              <a:buChar char="&gt;"/>
              <a:defRPr sz="1800" b="1" i="0" baseline="0">
                <a:solidFill>
                  <a:schemeClr val="tx1"/>
                </a:solidFill>
                <a:latin typeface="Open Sans"/>
                <a:cs typeface="Open Sans"/>
              </a:defRPr>
            </a:lvl3pPr>
            <a:lvl4pPr>
              <a:defRPr sz="1600" b="1" i="0" baseline="0">
                <a:solidFill>
                  <a:schemeClr val="tx1"/>
                </a:solidFill>
                <a:latin typeface="Open Sans"/>
                <a:cs typeface="Open Sans"/>
              </a:defRPr>
            </a:lvl4pPr>
            <a:lvl5pPr marL="2057529" indent="-228615">
              <a:buFont typeface="Lucida Grande"/>
              <a:buChar char="&gt;"/>
              <a:defRPr sz="1400" b="1" i="0" baseline="0">
                <a:solidFill>
                  <a:schemeClr val="tx1"/>
                </a:solidFill>
                <a:latin typeface="Open Sans"/>
                <a:cs typeface="Open Sans"/>
              </a:defRPr>
            </a:lvl5pPr>
          </a:lstStyle>
          <a:p>
            <a:pPr lvl="0"/>
            <a:r>
              <a:rPr lang="en-US"/>
              <a:t>Content here (Open Sans Bold, 24 pt.)</a:t>
            </a:r>
          </a:p>
          <a:p>
            <a:pPr lvl="1"/>
            <a:r>
              <a:rPr lang="en-US"/>
              <a:t>Second level (Open Sans Bold, 20)</a:t>
            </a:r>
          </a:p>
          <a:p>
            <a:pPr lvl="2"/>
            <a:r>
              <a:rPr lang="en-US"/>
              <a:t>Third level (Open Sans Bold, 18)</a:t>
            </a:r>
          </a:p>
          <a:p>
            <a:pPr lvl="3"/>
            <a:r>
              <a:rPr lang="en-US"/>
              <a:t>Fourth level (Open Sans Bold, 16)</a:t>
            </a:r>
          </a:p>
          <a:p>
            <a:pPr lvl="4"/>
            <a:r>
              <a:rPr lang="en-US"/>
              <a:t>Fifth level (Open Sans Bold, 14)</a:t>
            </a:r>
          </a:p>
        </p:txBody>
      </p:sp>
    </p:spTree>
    <p:extLst>
      <p:ext uri="{BB962C8B-B14F-4D97-AF65-F5344CB8AC3E}">
        <p14:creationId xmlns:p14="http://schemas.microsoft.com/office/powerpoint/2010/main" val="1979287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4B2E83"/>
        </a:solidFill>
        <a:effectLst/>
      </p:bgPr>
    </p:bg>
    <p:spTree>
      <p:nvGrpSpPr>
        <p:cNvPr id="1" name=""/>
        <p:cNvGrpSpPr/>
        <p:nvPr/>
      </p:nvGrpSpPr>
      <p:grpSpPr>
        <a:xfrm>
          <a:off x="0" y="0"/>
          <a:ext cx="0" cy="0"/>
          <a:chOff x="0" y="0"/>
          <a:chExt cx="0" cy="0"/>
        </a:xfrm>
      </p:grpSpPr>
      <p:graphicFrame>
        <p:nvGraphicFramePr>
          <p:cNvPr id="4" name="Draft Stamp">
            <a:extLst>
              <a:ext uri="{FF2B5EF4-FFF2-40B4-BE49-F238E27FC236}">
                <a16:creationId xmlns:a16="http://schemas.microsoft.com/office/drawing/2014/main" id="{66E6DEEA-1E14-493C-A7C5-C8EAC6A2C49A}"/>
              </a:ext>
            </a:extLst>
          </p:cNvPr>
          <p:cNvGraphicFramePr>
            <a:graphicFrameLocks noGrp="1"/>
          </p:cNvGraphicFramePr>
          <p:nvPr userDrawn="1">
            <p:extLst>
              <p:ext uri="{D42A27DB-BD31-4B8C-83A1-F6EECF244321}">
                <p14:modId xmlns:p14="http://schemas.microsoft.com/office/powerpoint/2010/main" val="3683436595"/>
              </p:ext>
            </p:extLst>
          </p:nvPr>
        </p:nvGraphicFramePr>
        <p:xfrm>
          <a:off x="10922000" y="0"/>
          <a:ext cx="1270000" cy="381000"/>
        </p:xfrm>
        <a:graphic>
          <a:graphicData uri="http://schemas.openxmlformats.org/drawingml/2006/table">
            <a:tbl>
              <a:tblPr firstRow="1" bandRow="1">
                <a:tableStyleId>{5C22544A-7EE6-4342-B048-85BDC9FD1C3A}</a:tableStyleId>
              </a:tblPr>
              <a:tblGrid>
                <a:gridCol w="1270000">
                  <a:extLst>
                    <a:ext uri="{9D8B030D-6E8A-4147-A177-3AD203B41FA5}">
                      <a16:colId xmlns:a16="http://schemas.microsoft.com/office/drawing/2014/main" val="3860749521"/>
                    </a:ext>
                  </a:extLst>
                </a:gridCol>
              </a:tblGrid>
              <a:tr h="381000">
                <a:tc>
                  <a:txBody>
                    <a:bodyPr/>
                    <a:lstStyle/>
                    <a:p>
                      <a:r>
                        <a:rPr lang="en-US" sz="2400" b="1">
                          <a:solidFill>
                            <a:srgbClr val="CC3300"/>
                          </a:solidFill>
                          <a:latin typeface="Calibri" panose="020F0502020204030204" pitchFamily="34" charset="0"/>
                        </a:rPr>
                        <a:t>DRAFT</a:t>
                      </a:r>
                    </a:p>
                  </a:txBody>
                  <a:tcPr marT="0" marB="0" anchorCtr="1">
                    <a:lnT w="12700" cmpd="sng">
                      <a:solidFill>
                        <a:srgbClr val="CC3300"/>
                      </a:solidFill>
                    </a:lnT>
                    <a:lnB w="38100" cmpd="sng">
                      <a:solidFill>
                        <a:srgbClr val="CC3300"/>
                      </a:solidFill>
                    </a:lnB>
                    <a:solidFill>
                      <a:srgbClr val="FFFFFF"/>
                    </a:solidFill>
                  </a:tcPr>
                </a:tc>
                <a:extLst>
                  <a:ext uri="{0D108BD9-81ED-4DB2-BD59-A6C34878D82A}">
                    <a16:rowId xmlns:a16="http://schemas.microsoft.com/office/drawing/2014/main" val="1693091796"/>
                  </a:ext>
                </a:extLst>
              </a:tr>
            </a:tbl>
          </a:graphicData>
        </a:graphic>
      </p:graphicFrame>
    </p:spTree>
    <p:extLst>
      <p:ext uri="{BB962C8B-B14F-4D97-AF65-F5344CB8AC3E}">
        <p14:creationId xmlns:p14="http://schemas.microsoft.com/office/powerpoint/2010/main" val="348278463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defTabSz="457214" rtl="0" eaLnBrk="1" latinLnBrk="0" hangingPunct="1">
        <a:spcBef>
          <a:spcPct val="0"/>
        </a:spcBef>
        <a:buNone/>
        <a:defRPr sz="4400" kern="1200">
          <a:solidFill>
            <a:schemeClr val="tx1"/>
          </a:solidFill>
          <a:latin typeface="+mj-lt"/>
          <a:ea typeface="+mj-ea"/>
          <a:cs typeface="+mj-cs"/>
        </a:defRPr>
      </a:lvl1pPr>
    </p:titleStyle>
    <p:bodyStyle>
      <a:lvl1pPr marL="342910" indent="-342910" algn="l" defTabSz="457214" rtl="0" eaLnBrk="1" latinLnBrk="0" hangingPunct="1">
        <a:spcBef>
          <a:spcPct val="20000"/>
        </a:spcBef>
        <a:buFont typeface="Arial"/>
        <a:buChar char="•"/>
        <a:defRPr sz="3200" kern="1200">
          <a:solidFill>
            <a:schemeClr val="tx1"/>
          </a:solidFill>
          <a:latin typeface="+mn-lt"/>
          <a:ea typeface="+mn-ea"/>
          <a:cs typeface="+mn-cs"/>
        </a:defRPr>
      </a:lvl1pPr>
      <a:lvl2pPr marL="742973" indent="-285759" algn="l" defTabSz="457214" rtl="0" eaLnBrk="1" latinLnBrk="0" hangingPunct="1">
        <a:spcBef>
          <a:spcPct val="20000"/>
        </a:spcBef>
        <a:buFont typeface="Arial"/>
        <a:buChar char="–"/>
        <a:defRPr sz="2800" kern="1200">
          <a:solidFill>
            <a:schemeClr val="tx1"/>
          </a:solidFill>
          <a:latin typeface="+mn-lt"/>
          <a:ea typeface="+mn-ea"/>
          <a:cs typeface="+mn-cs"/>
        </a:defRPr>
      </a:lvl2pPr>
      <a:lvl3pPr marL="1143036" indent="-228608" algn="l" defTabSz="457214" rtl="0" eaLnBrk="1" latinLnBrk="0" hangingPunct="1">
        <a:spcBef>
          <a:spcPct val="20000"/>
        </a:spcBef>
        <a:buFont typeface="Arial"/>
        <a:buChar char="•"/>
        <a:defRPr sz="2400" kern="1200">
          <a:solidFill>
            <a:schemeClr val="tx1"/>
          </a:solidFill>
          <a:latin typeface="+mn-lt"/>
          <a:ea typeface="+mn-ea"/>
          <a:cs typeface="+mn-cs"/>
        </a:defRPr>
      </a:lvl3pPr>
      <a:lvl4pPr marL="1600250" indent="-228608" algn="l" defTabSz="457214" rtl="0" eaLnBrk="1" latinLnBrk="0" hangingPunct="1">
        <a:spcBef>
          <a:spcPct val="20000"/>
        </a:spcBef>
        <a:buFont typeface="Arial"/>
        <a:buChar char="–"/>
        <a:defRPr sz="2000" kern="1200">
          <a:solidFill>
            <a:schemeClr val="tx1"/>
          </a:solidFill>
          <a:latin typeface="+mn-lt"/>
          <a:ea typeface="+mn-ea"/>
          <a:cs typeface="+mn-cs"/>
        </a:defRPr>
      </a:lvl4pPr>
      <a:lvl5pPr marL="2057465" indent="-228608" algn="l" defTabSz="457214" rtl="0" eaLnBrk="1" latinLnBrk="0" hangingPunct="1">
        <a:spcBef>
          <a:spcPct val="20000"/>
        </a:spcBef>
        <a:buFont typeface="Arial"/>
        <a:buChar char="»"/>
        <a:defRPr sz="2000" kern="1200">
          <a:solidFill>
            <a:schemeClr val="tx1"/>
          </a:solidFill>
          <a:latin typeface="+mn-lt"/>
          <a:ea typeface="+mn-ea"/>
          <a:cs typeface="+mn-cs"/>
        </a:defRPr>
      </a:lvl5pPr>
      <a:lvl6pPr marL="2514679" indent="-228608" algn="l" defTabSz="457214" rtl="0" eaLnBrk="1" latinLnBrk="0" hangingPunct="1">
        <a:spcBef>
          <a:spcPct val="20000"/>
        </a:spcBef>
        <a:buFont typeface="Arial"/>
        <a:buChar char="•"/>
        <a:defRPr sz="2000" kern="1200">
          <a:solidFill>
            <a:schemeClr val="tx1"/>
          </a:solidFill>
          <a:latin typeface="+mn-lt"/>
          <a:ea typeface="+mn-ea"/>
          <a:cs typeface="+mn-cs"/>
        </a:defRPr>
      </a:lvl6pPr>
      <a:lvl7pPr marL="2971893" indent="-228608" algn="l" defTabSz="457214" rtl="0" eaLnBrk="1" latinLnBrk="0" hangingPunct="1">
        <a:spcBef>
          <a:spcPct val="20000"/>
        </a:spcBef>
        <a:buFont typeface="Arial"/>
        <a:buChar char="•"/>
        <a:defRPr sz="2000" kern="1200">
          <a:solidFill>
            <a:schemeClr val="tx1"/>
          </a:solidFill>
          <a:latin typeface="+mn-lt"/>
          <a:ea typeface="+mn-ea"/>
          <a:cs typeface="+mn-cs"/>
        </a:defRPr>
      </a:lvl7pPr>
      <a:lvl8pPr marL="3429107" indent="-228608" algn="l" defTabSz="457214" rtl="0" eaLnBrk="1" latinLnBrk="0" hangingPunct="1">
        <a:spcBef>
          <a:spcPct val="20000"/>
        </a:spcBef>
        <a:buFont typeface="Arial"/>
        <a:buChar char="•"/>
        <a:defRPr sz="2000" kern="1200">
          <a:solidFill>
            <a:schemeClr val="tx1"/>
          </a:solidFill>
          <a:latin typeface="+mn-lt"/>
          <a:ea typeface="+mn-ea"/>
          <a:cs typeface="+mn-cs"/>
        </a:defRPr>
      </a:lvl8pPr>
      <a:lvl9pPr marL="3886322" indent="-228608" algn="l" defTabSz="45721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14" rtl="0" eaLnBrk="1" latinLnBrk="0" hangingPunct="1">
        <a:defRPr sz="1800" kern="1200">
          <a:solidFill>
            <a:schemeClr val="tx1"/>
          </a:solidFill>
          <a:latin typeface="+mn-lt"/>
          <a:ea typeface="+mn-ea"/>
          <a:cs typeface="+mn-cs"/>
        </a:defRPr>
      </a:lvl1pPr>
      <a:lvl2pPr marL="457214" algn="l" defTabSz="457214" rtl="0" eaLnBrk="1" latinLnBrk="0" hangingPunct="1">
        <a:defRPr sz="1800" kern="1200">
          <a:solidFill>
            <a:schemeClr val="tx1"/>
          </a:solidFill>
          <a:latin typeface="+mn-lt"/>
          <a:ea typeface="+mn-ea"/>
          <a:cs typeface="+mn-cs"/>
        </a:defRPr>
      </a:lvl2pPr>
      <a:lvl3pPr marL="914428" algn="l" defTabSz="457214" rtl="0" eaLnBrk="1" latinLnBrk="0" hangingPunct="1">
        <a:defRPr sz="1800" kern="1200">
          <a:solidFill>
            <a:schemeClr val="tx1"/>
          </a:solidFill>
          <a:latin typeface="+mn-lt"/>
          <a:ea typeface="+mn-ea"/>
          <a:cs typeface="+mn-cs"/>
        </a:defRPr>
      </a:lvl3pPr>
      <a:lvl4pPr marL="1371643" algn="l" defTabSz="457214" rtl="0" eaLnBrk="1" latinLnBrk="0" hangingPunct="1">
        <a:defRPr sz="1800" kern="1200">
          <a:solidFill>
            <a:schemeClr val="tx1"/>
          </a:solidFill>
          <a:latin typeface="+mn-lt"/>
          <a:ea typeface="+mn-ea"/>
          <a:cs typeface="+mn-cs"/>
        </a:defRPr>
      </a:lvl4pPr>
      <a:lvl5pPr marL="1828857" algn="l" defTabSz="457214" rtl="0" eaLnBrk="1" latinLnBrk="0" hangingPunct="1">
        <a:defRPr sz="1800" kern="1200">
          <a:solidFill>
            <a:schemeClr val="tx1"/>
          </a:solidFill>
          <a:latin typeface="+mn-lt"/>
          <a:ea typeface="+mn-ea"/>
          <a:cs typeface="+mn-cs"/>
        </a:defRPr>
      </a:lvl5pPr>
      <a:lvl6pPr marL="2286071" algn="l" defTabSz="457214" rtl="0" eaLnBrk="1" latinLnBrk="0" hangingPunct="1">
        <a:defRPr sz="1800" kern="1200">
          <a:solidFill>
            <a:schemeClr val="tx1"/>
          </a:solidFill>
          <a:latin typeface="+mn-lt"/>
          <a:ea typeface="+mn-ea"/>
          <a:cs typeface="+mn-cs"/>
        </a:defRPr>
      </a:lvl6pPr>
      <a:lvl7pPr marL="2743285" algn="l" defTabSz="457214" rtl="0" eaLnBrk="1" latinLnBrk="0" hangingPunct="1">
        <a:defRPr sz="1800" kern="1200">
          <a:solidFill>
            <a:schemeClr val="tx1"/>
          </a:solidFill>
          <a:latin typeface="+mn-lt"/>
          <a:ea typeface="+mn-ea"/>
          <a:cs typeface="+mn-cs"/>
        </a:defRPr>
      </a:lvl7pPr>
      <a:lvl8pPr marL="3200500" algn="l" defTabSz="457214" rtl="0" eaLnBrk="1" latinLnBrk="0" hangingPunct="1">
        <a:defRPr sz="1800" kern="1200">
          <a:solidFill>
            <a:schemeClr val="tx1"/>
          </a:solidFill>
          <a:latin typeface="+mn-lt"/>
          <a:ea typeface="+mn-ea"/>
          <a:cs typeface="+mn-cs"/>
        </a:defRPr>
      </a:lvl8pPr>
      <a:lvl9pPr marL="3657714" algn="l" defTabSz="45721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0C45FE-8937-4A75-9719-1800C6F17F82}"/>
              </a:ext>
            </a:extLst>
          </p:cNvPr>
          <p:cNvSpPr>
            <a:spLocks noGrp="1"/>
          </p:cNvSpPr>
          <p:nvPr>
            <p:ph type="sldNum" sz="quarter" idx="4"/>
          </p:nvPr>
        </p:nvSpPr>
        <p:spPr>
          <a:xfrm>
            <a:off x="0" y="6491818"/>
            <a:ext cx="2743200" cy="366183"/>
          </a:xfrm>
          <a:prstGeom prst="rect">
            <a:avLst/>
          </a:prstGeom>
        </p:spPr>
        <p:txBody>
          <a:bodyPr vert="horz" lIns="91440" tIns="45720" rIns="91440" bIns="45720" rtlCol="0" anchor="ctr"/>
          <a:lstStyle>
            <a:lvl1pPr algn="l">
              <a:defRPr sz="1600">
                <a:solidFill>
                  <a:srgbClr val="33006F"/>
                </a:solidFill>
              </a:defRPr>
            </a:lvl1pPr>
          </a:lstStyle>
          <a:p>
            <a:fld id="{93E8EAA6-CCD6-4D76-BEB9-BF301FD6F114}" type="slidenum">
              <a:rPr lang="en-US" smtClean="0"/>
              <a:pPr/>
              <a:t>‹#›</a:t>
            </a:fld>
            <a:endParaRPr lang="en-US"/>
          </a:p>
        </p:txBody>
      </p:sp>
    </p:spTree>
    <p:extLst>
      <p:ext uri="{BB962C8B-B14F-4D97-AF65-F5344CB8AC3E}">
        <p14:creationId xmlns:p14="http://schemas.microsoft.com/office/powerpoint/2010/main" val="3735031023"/>
      </p:ext>
    </p:extLst>
  </p:cSld>
  <p:clrMap bg1="lt1" tx1="dk1" bg2="lt2" tx2="dk2" accent1="accent1" accent2="accent2" accent3="accent3" accent4="accent4" accent5="accent5" accent6="accent6" hlink="hlink" folHlink="folHlink"/>
  <p:sldLayoutIdLst>
    <p:sldLayoutId id="2147483673" r:id="rId1"/>
    <p:sldLayoutId id="2147483687" r:id="rId2"/>
    <p:sldLayoutId id="2147483674" r:id="rId3"/>
    <p:sldLayoutId id="2147483675" r:id="rId4"/>
    <p:sldLayoutId id="2147483676" r:id="rId5"/>
    <p:sldLayoutId id="2147483677" r:id="rId6"/>
    <p:sldLayoutId id="2147483678" r:id="rId7"/>
    <p:sldLayoutId id="2147483688" r:id="rId8"/>
  </p:sldLayoutIdLst>
  <p:hf hdr="0" ftr="0" dt="0"/>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chart" Target="../charts/char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6.xml"/><Relationship Id="rId1" Type="http://schemas.openxmlformats.org/officeDocument/2006/relationships/slideLayout" Target="../slideLayouts/slideLayout17.xml"/><Relationship Id="rId4" Type="http://schemas.openxmlformats.org/officeDocument/2006/relationships/chart" Target="../charts/chart6.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7.xml"/><Relationship Id="rId1" Type="http://schemas.openxmlformats.org/officeDocument/2006/relationships/slideLayout" Target="../slideLayouts/slideLayout17.xml"/><Relationship Id="rId4" Type="http://schemas.openxmlformats.org/officeDocument/2006/relationships/chart" Target="../charts/char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17.xml"/><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17.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17.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17.xml"/><Relationship Id="rId5" Type="http://schemas.openxmlformats.org/officeDocument/2006/relationships/comments" Target="../comments/comment1.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8" Type="http://schemas.openxmlformats.org/officeDocument/2006/relationships/hyperlink" Target="https://jira.cac.washington.edu/browse/UWFT-76929" TargetMode="External"/><Relationship Id="rId3" Type="http://schemas.openxmlformats.org/officeDocument/2006/relationships/hyperlink" Target="https://jira.cac.washington.edu/browse/UWFT-42471" TargetMode="External"/><Relationship Id="rId7" Type="http://schemas.openxmlformats.org/officeDocument/2006/relationships/hyperlink" Target="https://jira.cac.washington.edu/browse/UWFT-77227" TargetMode="External"/><Relationship Id="rId2" Type="http://schemas.openxmlformats.org/officeDocument/2006/relationships/hyperlink" Target="https://jira.cac.washington.edu/browse/UWFT-79976" TargetMode="External"/><Relationship Id="rId1" Type="http://schemas.openxmlformats.org/officeDocument/2006/relationships/slideLayout" Target="../slideLayouts/slideLayout19.xml"/><Relationship Id="rId6" Type="http://schemas.openxmlformats.org/officeDocument/2006/relationships/hyperlink" Target="https://jira.cac.washington.edu/browse/UWFT-76928" TargetMode="External"/><Relationship Id="rId5" Type="http://schemas.openxmlformats.org/officeDocument/2006/relationships/hyperlink" Target="https://jira.cac.washington.edu/browse/UWFT-76927" TargetMode="External"/><Relationship Id="rId4" Type="http://schemas.openxmlformats.org/officeDocument/2006/relationships/hyperlink" Target="https://jira.cac.washington.edu/browse/UWFT-77298"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2.xml"/><Relationship Id="rId1" Type="http://schemas.openxmlformats.org/officeDocument/2006/relationships/slideLayout" Target="../slideLayouts/slideLayout1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71737-308D-4C2D-BD92-1583248731A9}"/>
              </a:ext>
            </a:extLst>
          </p:cNvPr>
          <p:cNvSpPr>
            <a:spLocks noGrp="1"/>
          </p:cNvSpPr>
          <p:nvPr>
            <p:ph type="title"/>
          </p:nvPr>
        </p:nvSpPr>
        <p:spPr>
          <a:xfrm>
            <a:off x="613834" y="859990"/>
            <a:ext cx="10810658" cy="3524723"/>
          </a:xfrm>
        </p:spPr>
        <p:txBody>
          <a:bodyPr/>
          <a:lstStyle/>
          <a:p>
            <a:r>
              <a:rPr lang="en-US" sz="6600"/>
              <a:t>Cash application – An overview &amp; Proof of concept demonstration</a:t>
            </a:r>
            <a:br>
              <a:rPr lang="en-US"/>
            </a:br>
            <a:endParaRPr lang="en-US" sz="2800" i="1"/>
          </a:p>
        </p:txBody>
      </p:sp>
    </p:spTree>
    <p:extLst>
      <p:ext uri="{BB962C8B-B14F-4D97-AF65-F5344CB8AC3E}">
        <p14:creationId xmlns:p14="http://schemas.microsoft.com/office/powerpoint/2010/main" val="899078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AD19099-E58D-4B55-8614-DA2382299C49}"/>
              </a:ext>
            </a:extLst>
          </p:cNvPr>
          <p:cNvSpPr>
            <a:spLocks noGrp="1"/>
          </p:cNvSpPr>
          <p:nvPr>
            <p:ph type="title"/>
          </p:nvPr>
        </p:nvSpPr>
        <p:spPr/>
        <p:txBody>
          <a:bodyPr/>
          <a:lstStyle/>
          <a:p>
            <a:pPr algn="l"/>
            <a:r>
              <a:rPr lang="en-US" sz="3200"/>
              <a:t>Cash app environment – Electronic payments</a:t>
            </a:r>
          </a:p>
        </p:txBody>
      </p:sp>
      <p:sp>
        <p:nvSpPr>
          <p:cNvPr id="5" name="Text Placeholder 2">
            <a:extLst>
              <a:ext uri="{FF2B5EF4-FFF2-40B4-BE49-F238E27FC236}">
                <a16:creationId xmlns:a16="http://schemas.microsoft.com/office/drawing/2014/main" id="{3861E9C6-0A97-4749-895C-674E245C2228}"/>
              </a:ext>
            </a:extLst>
          </p:cNvPr>
          <p:cNvSpPr txBox="1">
            <a:spLocks/>
          </p:cNvSpPr>
          <p:nvPr/>
        </p:nvSpPr>
        <p:spPr>
          <a:xfrm>
            <a:off x="590473" y="1043323"/>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graphicFrame>
        <p:nvGraphicFramePr>
          <p:cNvPr id="12" name="Chart 11">
            <a:extLst>
              <a:ext uri="{FF2B5EF4-FFF2-40B4-BE49-F238E27FC236}">
                <a16:creationId xmlns:a16="http://schemas.microsoft.com/office/drawing/2014/main" id="{981A60D8-919C-47F9-BC49-22CA2E1495D9}"/>
              </a:ext>
            </a:extLst>
          </p:cNvPr>
          <p:cNvGraphicFramePr/>
          <p:nvPr/>
        </p:nvGraphicFramePr>
        <p:xfrm>
          <a:off x="2032000" y="919312"/>
          <a:ext cx="8128000" cy="5418667"/>
        </p:xfrm>
        <a:graphic>
          <a:graphicData uri="http://schemas.openxmlformats.org/drawingml/2006/chart">
            <c:chart xmlns:c="http://schemas.openxmlformats.org/drawingml/2006/chart" xmlns:r="http://schemas.openxmlformats.org/officeDocument/2006/relationships" r:id="rId3"/>
          </a:graphicData>
        </a:graphic>
      </p:graphicFrame>
      <p:cxnSp>
        <p:nvCxnSpPr>
          <p:cNvPr id="19" name="Straight Connector 18">
            <a:extLst>
              <a:ext uri="{FF2B5EF4-FFF2-40B4-BE49-F238E27FC236}">
                <a16:creationId xmlns:a16="http://schemas.microsoft.com/office/drawing/2014/main" id="{BDF53913-0801-4513-9E90-62804E2986E7}"/>
              </a:ext>
            </a:extLst>
          </p:cNvPr>
          <p:cNvCxnSpPr>
            <a:cxnSpLocks/>
            <a:stCxn id="36" idx="3"/>
          </p:cNvCxnSpPr>
          <p:nvPr/>
        </p:nvCxnSpPr>
        <p:spPr>
          <a:xfrm flipV="1">
            <a:off x="3143124" y="3628645"/>
            <a:ext cx="524101" cy="804534"/>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6" name="Rectangle 35">
            <a:extLst>
              <a:ext uri="{FF2B5EF4-FFF2-40B4-BE49-F238E27FC236}">
                <a16:creationId xmlns:a16="http://schemas.microsoft.com/office/drawing/2014/main" id="{3E8D100F-B35F-43A5-877F-7DF673539C7D}"/>
              </a:ext>
            </a:extLst>
          </p:cNvPr>
          <p:cNvSpPr/>
          <p:nvPr/>
        </p:nvSpPr>
        <p:spPr>
          <a:xfrm>
            <a:off x="245920" y="3844374"/>
            <a:ext cx="2897204" cy="1177609"/>
          </a:xfrm>
          <a:prstGeom prst="rect">
            <a:avLst/>
          </a:prstGeom>
          <a:solidFill>
            <a:schemeClr val="bg2"/>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285750" indent="-285750" algn="ctr">
              <a:buFont typeface="Arial" panose="020B0604020202020204" pitchFamily="34" charset="0"/>
              <a:buChar char="•"/>
            </a:pPr>
            <a:r>
              <a:rPr lang="en-US" sz="1400"/>
              <a:t>Customer Payment/Deposit Integration from EDI 822 File from Bank of America</a:t>
            </a:r>
          </a:p>
        </p:txBody>
      </p:sp>
    </p:spTree>
    <p:extLst>
      <p:ext uri="{BB962C8B-B14F-4D97-AF65-F5344CB8AC3E}">
        <p14:creationId xmlns:p14="http://schemas.microsoft.com/office/powerpoint/2010/main" val="48049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AD19099-E58D-4B55-8614-DA2382299C49}"/>
              </a:ext>
            </a:extLst>
          </p:cNvPr>
          <p:cNvSpPr>
            <a:spLocks noGrp="1"/>
          </p:cNvSpPr>
          <p:nvPr>
            <p:ph type="title"/>
          </p:nvPr>
        </p:nvSpPr>
        <p:spPr>
          <a:xfrm>
            <a:off x="590473" y="183850"/>
            <a:ext cx="10896280" cy="577528"/>
          </a:xfrm>
        </p:spPr>
        <p:txBody>
          <a:bodyPr/>
          <a:lstStyle/>
          <a:p>
            <a:pPr algn="l"/>
            <a:r>
              <a:rPr lang="en-US"/>
              <a:t>Cash Application – automation opportunity</a:t>
            </a:r>
          </a:p>
        </p:txBody>
      </p:sp>
      <p:sp>
        <p:nvSpPr>
          <p:cNvPr id="4" name="Text Placeholder 2">
            <a:extLst>
              <a:ext uri="{FF2B5EF4-FFF2-40B4-BE49-F238E27FC236}">
                <a16:creationId xmlns:a16="http://schemas.microsoft.com/office/drawing/2014/main" id="{652E63D4-9242-4414-B4EA-AB9359D2879C}"/>
              </a:ext>
            </a:extLst>
          </p:cNvPr>
          <p:cNvSpPr txBox="1">
            <a:spLocks/>
          </p:cNvSpPr>
          <p:nvPr/>
        </p:nvSpPr>
        <p:spPr>
          <a:xfrm>
            <a:off x="590473" y="13121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sp>
        <p:nvSpPr>
          <p:cNvPr id="2" name="Rectangle 1">
            <a:extLst>
              <a:ext uri="{FF2B5EF4-FFF2-40B4-BE49-F238E27FC236}">
                <a16:creationId xmlns:a16="http://schemas.microsoft.com/office/drawing/2014/main" id="{420D7D33-670B-41C1-859C-65E0DC2AABEA}"/>
              </a:ext>
            </a:extLst>
          </p:cNvPr>
          <p:cNvSpPr/>
          <p:nvPr/>
        </p:nvSpPr>
        <p:spPr>
          <a:xfrm>
            <a:off x="590473" y="1355660"/>
            <a:ext cx="10479315" cy="1387539"/>
          </a:xfrm>
          <a:prstGeom prst="rect">
            <a:avLst/>
          </a:prstGeom>
          <a:no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4B2E83"/>
                </a:solidFill>
                <a:effectLst/>
                <a:uLnTx/>
                <a:uFillTx/>
                <a:latin typeface="Calibri"/>
                <a:ea typeface="+mn-ea"/>
                <a:cs typeface="+mn-cs"/>
              </a:rPr>
              <a:t>Problem Statement: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4B2E83"/>
                </a:solidFill>
                <a:effectLst/>
                <a:uLnTx/>
                <a:uFillTx/>
                <a:latin typeface="Calibri"/>
                <a:ea typeface="+mn-ea"/>
                <a:cs typeface="+mn-cs"/>
              </a:rPr>
              <a:t>UW receives a large volume of ACH and Wire Payments to their bank account daily. They’re seeking an expedited way to record, deposit, and apply these payments.</a:t>
            </a:r>
          </a:p>
        </p:txBody>
      </p:sp>
      <p:sp>
        <p:nvSpPr>
          <p:cNvPr id="6" name="Rectangle 5">
            <a:extLst>
              <a:ext uri="{FF2B5EF4-FFF2-40B4-BE49-F238E27FC236}">
                <a16:creationId xmlns:a16="http://schemas.microsoft.com/office/drawing/2014/main" id="{D1EFD06A-B505-4FDF-8EA2-634F0E467695}"/>
              </a:ext>
            </a:extLst>
          </p:cNvPr>
          <p:cNvSpPr/>
          <p:nvPr/>
        </p:nvSpPr>
        <p:spPr>
          <a:xfrm>
            <a:off x="590472" y="3071975"/>
            <a:ext cx="10479315" cy="1536312"/>
          </a:xfrm>
          <a:prstGeom prst="rect">
            <a:avLst/>
          </a:prstGeom>
          <a:no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4B2E83"/>
                </a:solidFill>
                <a:effectLst/>
                <a:uLnTx/>
                <a:uFillTx/>
                <a:latin typeface="Calibri"/>
                <a:ea typeface="+mn-ea"/>
                <a:cs typeface="+mn-cs"/>
              </a:rPr>
              <a:t>Proposed Solution: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4B2E83"/>
                </a:solidFill>
                <a:effectLst/>
                <a:uLnTx/>
                <a:uFillTx/>
                <a:latin typeface="Calibri"/>
                <a:ea typeface="+mn-ea"/>
                <a:cs typeface="+mn-cs"/>
              </a:rPr>
              <a:t>Utilize Workday integrations from the Bank’s Payment Reporting (EDI822) to Record a payment, create the deposit, and provide detailed information for streamlined cash application. </a:t>
            </a:r>
          </a:p>
        </p:txBody>
      </p:sp>
    </p:spTree>
    <p:extLst>
      <p:ext uri="{BB962C8B-B14F-4D97-AF65-F5344CB8AC3E}">
        <p14:creationId xmlns:p14="http://schemas.microsoft.com/office/powerpoint/2010/main" val="30311860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AD19099-E58D-4B55-8614-DA2382299C49}"/>
              </a:ext>
            </a:extLst>
          </p:cNvPr>
          <p:cNvSpPr>
            <a:spLocks noGrp="1"/>
          </p:cNvSpPr>
          <p:nvPr>
            <p:ph type="title"/>
          </p:nvPr>
        </p:nvSpPr>
        <p:spPr/>
        <p:txBody>
          <a:bodyPr/>
          <a:lstStyle/>
          <a:p>
            <a:pPr algn="l"/>
            <a:r>
              <a:rPr lang="en-US"/>
              <a:t>Cash Application – Proof of concept process</a:t>
            </a:r>
          </a:p>
        </p:txBody>
      </p:sp>
      <p:sp>
        <p:nvSpPr>
          <p:cNvPr id="5" name="Text Placeholder 2">
            <a:extLst>
              <a:ext uri="{FF2B5EF4-FFF2-40B4-BE49-F238E27FC236}">
                <a16:creationId xmlns:a16="http://schemas.microsoft.com/office/drawing/2014/main" id="{3861E9C6-0A97-4749-895C-674E245C2228}"/>
              </a:ext>
            </a:extLst>
          </p:cNvPr>
          <p:cNvSpPr txBox="1">
            <a:spLocks/>
          </p:cNvSpPr>
          <p:nvPr/>
        </p:nvSpPr>
        <p:spPr>
          <a:xfrm>
            <a:off x="742873" y="14645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grpSp>
        <p:nvGrpSpPr>
          <p:cNvPr id="48" name="Group 47">
            <a:extLst>
              <a:ext uri="{FF2B5EF4-FFF2-40B4-BE49-F238E27FC236}">
                <a16:creationId xmlns:a16="http://schemas.microsoft.com/office/drawing/2014/main" id="{C733139C-54E5-45F9-B60A-CC853B73862F}"/>
              </a:ext>
            </a:extLst>
          </p:cNvPr>
          <p:cNvGrpSpPr/>
          <p:nvPr/>
        </p:nvGrpSpPr>
        <p:grpSpPr>
          <a:xfrm>
            <a:off x="670381" y="1578238"/>
            <a:ext cx="10912883" cy="5377853"/>
            <a:chOff x="590473" y="1228922"/>
            <a:chExt cx="10912883" cy="5377853"/>
          </a:xfrm>
        </p:grpSpPr>
        <p:sp>
          <p:nvSpPr>
            <p:cNvPr id="4" name="Text Placeholder 2">
              <a:extLst>
                <a:ext uri="{FF2B5EF4-FFF2-40B4-BE49-F238E27FC236}">
                  <a16:creationId xmlns:a16="http://schemas.microsoft.com/office/drawing/2014/main" id="{652E63D4-9242-4414-B4EA-AB9359D2879C}"/>
                </a:ext>
              </a:extLst>
            </p:cNvPr>
            <p:cNvSpPr txBox="1">
              <a:spLocks/>
            </p:cNvSpPr>
            <p:nvPr/>
          </p:nvSpPr>
          <p:spPr>
            <a:xfrm>
              <a:off x="590473" y="13121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sp>
          <p:nvSpPr>
            <p:cNvPr id="2" name="Rectangle 1">
              <a:extLst>
                <a:ext uri="{FF2B5EF4-FFF2-40B4-BE49-F238E27FC236}">
                  <a16:creationId xmlns:a16="http://schemas.microsoft.com/office/drawing/2014/main" id="{3C42F55A-7442-4187-9CA0-3C24C1CC12CE}"/>
                </a:ext>
              </a:extLst>
            </p:cNvPr>
            <p:cNvSpPr/>
            <p:nvPr/>
          </p:nvSpPr>
          <p:spPr>
            <a:xfrm>
              <a:off x="4562169" y="1288875"/>
              <a:ext cx="1680687" cy="117191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B2E83"/>
                  </a:solidFill>
                  <a:effectLst/>
                  <a:uLnTx/>
                  <a:uFillTx/>
                  <a:latin typeface="Calibri"/>
                  <a:ea typeface="+mn-ea"/>
                  <a:cs typeface="+mn-cs"/>
                </a:rPr>
                <a:t>Financial Institution Reports Received</a:t>
              </a:r>
            </a:p>
          </p:txBody>
        </p:sp>
        <p:sp>
          <p:nvSpPr>
            <p:cNvPr id="6" name="Rectangle 5">
              <a:extLst>
                <a:ext uri="{FF2B5EF4-FFF2-40B4-BE49-F238E27FC236}">
                  <a16:creationId xmlns:a16="http://schemas.microsoft.com/office/drawing/2014/main" id="{298C0B30-728C-4156-A1DA-4E06E9182EC3}"/>
                </a:ext>
              </a:extLst>
            </p:cNvPr>
            <p:cNvSpPr/>
            <p:nvPr/>
          </p:nvSpPr>
          <p:spPr>
            <a:xfrm>
              <a:off x="590968" y="1288875"/>
              <a:ext cx="1682496" cy="117191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B2E83"/>
                  </a:solidFill>
                  <a:effectLst/>
                  <a:uLnTx/>
                  <a:uFillTx/>
                  <a:latin typeface="Calibri"/>
                  <a:ea typeface="+mn-ea"/>
                  <a:cs typeface="+mn-cs"/>
                </a:rPr>
                <a:t>Customer Invoice Created</a:t>
              </a:r>
            </a:p>
          </p:txBody>
        </p:sp>
        <p:pic>
          <p:nvPicPr>
            <p:cNvPr id="9" name="Picture 8">
              <a:extLst>
                <a:ext uri="{FF2B5EF4-FFF2-40B4-BE49-F238E27FC236}">
                  <a16:creationId xmlns:a16="http://schemas.microsoft.com/office/drawing/2014/main" id="{1C34A781-79FD-433D-BEAA-0CAEA4581AA0}"/>
                </a:ext>
              </a:extLst>
            </p:cNvPr>
            <p:cNvPicPr>
              <a:picLocks noChangeAspect="1"/>
            </p:cNvPicPr>
            <p:nvPr/>
          </p:nvPicPr>
          <p:blipFill>
            <a:blip r:embed="rId3"/>
            <a:stretch>
              <a:fillRect/>
            </a:stretch>
          </p:blipFill>
          <p:spPr>
            <a:xfrm>
              <a:off x="1948112" y="1228922"/>
              <a:ext cx="508000" cy="317500"/>
            </a:xfrm>
            <a:prstGeom prst="rect">
              <a:avLst/>
            </a:prstGeom>
          </p:spPr>
        </p:pic>
        <p:sp>
          <p:nvSpPr>
            <p:cNvPr id="11" name="Rectangle 10">
              <a:extLst>
                <a:ext uri="{FF2B5EF4-FFF2-40B4-BE49-F238E27FC236}">
                  <a16:creationId xmlns:a16="http://schemas.microsoft.com/office/drawing/2014/main" id="{65ACDB1A-1552-4BE4-B0E8-CC26E741BDE5}"/>
                </a:ext>
              </a:extLst>
            </p:cNvPr>
            <p:cNvSpPr/>
            <p:nvPr/>
          </p:nvSpPr>
          <p:spPr>
            <a:xfrm>
              <a:off x="2574610" y="1288875"/>
              <a:ext cx="1680687" cy="117191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B2E83"/>
                  </a:solidFill>
                  <a:effectLst/>
                  <a:uLnTx/>
                  <a:uFillTx/>
                  <a:latin typeface="Calibri"/>
                  <a:ea typeface="+mn-ea"/>
                  <a:cs typeface="+mn-cs"/>
                </a:rPr>
                <a:t>Customer sends payment to UW</a:t>
              </a:r>
            </a:p>
          </p:txBody>
        </p:sp>
        <p:cxnSp>
          <p:nvCxnSpPr>
            <p:cNvPr id="13" name="Straight Arrow Connector 12">
              <a:extLst>
                <a:ext uri="{FF2B5EF4-FFF2-40B4-BE49-F238E27FC236}">
                  <a16:creationId xmlns:a16="http://schemas.microsoft.com/office/drawing/2014/main" id="{16A411F8-81C7-4F5E-B3BA-78F00C07E496}"/>
                </a:ext>
              </a:extLst>
            </p:cNvPr>
            <p:cNvCxnSpPr>
              <a:stCxn id="6" idx="3"/>
              <a:endCxn id="11" idx="1"/>
            </p:cNvCxnSpPr>
            <p:nvPr/>
          </p:nvCxnSpPr>
          <p:spPr>
            <a:xfrm>
              <a:off x="2273464" y="1874830"/>
              <a:ext cx="301146" cy="1"/>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855FA17D-8636-4F10-882F-945C6BE7D4C2}"/>
                </a:ext>
              </a:extLst>
            </p:cNvPr>
            <p:cNvCxnSpPr>
              <a:cxnSpLocks/>
              <a:stCxn id="11" idx="3"/>
              <a:endCxn id="2" idx="1"/>
            </p:cNvCxnSpPr>
            <p:nvPr/>
          </p:nvCxnSpPr>
          <p:spPr>
            <a:xfrm>
              <a:off x="4255297" y="1874831"/>
              <a:ext cx="306872" cy="0"/>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Rectangle 16">
              <a:extLst>
                <a:ext uri="{FF2B5EF4-FFF2-40B4-BE49-F238E27FC236}">
                  <a16:creationId xmlns:a16="http://schemas.microsoft.com/office/drawing/2014/main" id="{1649BD98-094B-4D12-A0CB-D4E7AD296B2C}"/>
                </a:ext>
              </a:extLst>
            </p:cNvPr>
            <p:cNvSpPr/>
            <p:nvPr/>
          </p:nvSpPr>
          <p:spPr>
            <a:xfrm>
              <a:off x="7096361" y="1288875"/>
              <a:ext cx="1680687" cy="117191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B2E83"/>
                  </a:solidFill>
                  <a:effectLst/>
                  <a:uLnTx/>
                  <a:uFillTx/>
                  <a:latin typeface="Calibri"/>
                  <a:ea typeface="+mn-ea"/>
                  <a:cs typeface="+mn-cs"/>
                </a:rPr>
                <a:t>Record Customer Payment (via Integration)</a:t>
              </a:r>
            </a:p>
          </p:txBody>
        </p:sp>
        <p:pic>
          <p:nvPicPr>
            <p:cNvPr id="18" name="Picture 17">
              <a:extLst>
                <a:ext uri="{FF2B5EF4-FFF2-40B4-BE49-F238E27FC236}">
                  <a16:creationId xmlns:a16="http://schemas.microsoft.com/office/drawing/2014/main" id="{4F530DDD-331D-4DBD-9B65-E8E5A922AEF3}"/>
                </a:ext>
              </a:extLst>
            </p:cNvPr>
            <p:cNvPicPr>
              <a:picLocks noChangeAspect="1"/>
            </p:cNvPicPr>
            <p:nvPr/>
          </p:nvPicPr>
          <p:blipFill>
            <a:blip r:embed="rId3"/>
            <a:stretch>
              <a:fillRect/>
            </a:stretch>
          </p:blipFill>
          <p:spPr>
            <a:xfrm>
              <a:off x="8523048" y="1228922"/>
              <a:ext cx="508000" cy="317500"/>
            </a:xfrm>
            <a:prstGeom prst="rect">
              <a:avLst/>
            </a:prstGeom>
          </p:spPr>
        </p:pic>
        <p:cxnSp>
          <p:nvCxnSpPr>
            <p:cNvPr id="19" name="Straight Arrow Connector 18">
              <a:extLst>
                <a:ext uri="{FF2B5EF4-FFF2-40B4-BE49-F238E27FC236}">
                  <a16:creationId xmlns:a16="http://schemas.microsoft.com/office/drawing/2014/main" id="{817A7864-1E5E-4398-8D05-85C705A04C01}"/>
                </a:ext>
              </a:extLst>
            </p:cNvPr>
            <p:cNvCxnSpPr>
              <a:cxnSpLocks/>
              <a:stCxn id="2" idx="3"/>
              <a:endCxn id="17" idx="1"/>
            </p:cNvCxnSpPr>
            <p:nvPr/>
          </p:nvCxnSpPr>
          <p:spPr>
            <a:xfrm>
              <a:off x="6242856" y="1874831"/>
              <a:ext cx="853505" cy="0"/>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29BC536F-2D89-4E36-A947-386C0BEFFE20}"/>
                </a:ext>
              </a:extLst>
            </p:cNvPr>
            <p:cNvCxnSpPr>
              <a:cxnSpLocks/>
              <a:stCxn id="17" idx="2"/>
            </p:cNvCxnSpPr>
            <p:nvPr/>
          </p:nvCxnSpPr>
          <p:spPr>
            <a:xfrm>
              <a:off x="7936705" y="2460786"/>
              <a:ext cx="0" cy="379738"/>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6" name="Rectangle 25">
              <a:extLst>
                <a:ext uri="{FF2B5EF4-FFF2-40B4-BE49-F238E27FC236}">
                  <a16:creationId xmlns:a16="http://schemas.microsoft.com/office/drawing/2014/main" id="{12C333DB-AA77-43D1-A8A1-283800C97E88}"/>
                </a:ext>
              </a:extLst>
            </p:cNvPr>
            <p:cNvSpPr/>
            <p:nvPr/>
          </p:nvSpPr>
          <p:spPr>
            <a:xfrm>
              <a:off x="7096362" y="2846874"/>
              <a:ext cx="1680686" cy="117191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B2E83"/>
                  </a:solidFill>
                  <a:effectLst/>
                  <a:uLnTx/>
                  <a:uFillTx/>
                  <a:latin typeface="Calibri"/>
                  <a:ea typeface="+mn-ea"/>
                  <a:cs typeface="+mn-cs"/>
                </a:rPr>
                <a:t>Create Customer Deposit (via Integration)</a:t>
              </a:r>
            </a:p>
          </p:txBody>
        </p:sp>
        <p:pic>
          <p:nvPicPr>
            <p:cNvPr id="28" name="Picture 27">
              <a:extLst>
                <a:ext uri="{FF2B5EF4-FFF2-40B4-BE49-F238E27FC236}">
                  <a16:creationId xmlns:a16="http://schemas.microsoft.com/office/drawing/2014/main" id="{B84884DF-2390-44CE-BE02-29E09A0B9B83}"/>
                </a:ext>
              </a:extLst>
            </p:cNvPr>
            <p:cNvPicPr>
              <a:picLocks noChangeAspect="1"/>
            </p:cNvPicPr>
            <p:nvPr/>
          </p:nvPicPr>
          <p:blipFill>
            <a:blip r:embed="rId3"/>
            <a:stretch>
              <a:fillRect/>
            </a:stretch>
          </p:blipFill>
          <p:spPr>
            <a:xfrm>
              <a:off x="8466915" y="2779192"/>
              <a:ext cx="508000" cy="317500"/>
            </a:xfrm>
            <a:prstGeom prst="rect">
              <a:avLst/>
            </a:prstGeom>
          </p:spPr>
        </p:pic>
        <p:sp>
          <p:nvSpPr>
            <p:cNvPr id="29" name="TextBox 28">
              <a:extLst>
                <a:ext uri="{FF2B5EF4-FFF2-40B4-BE49-F238E27FC236}">
                  <a16:creationId xmlns:a16="http://schemas.microsoft.com/office/drawing/2014/main" id="{73801FCE-9CEA-4F33-AF5D-E92F6D4F3701}"/>
                </a:ext>
              </a:extLst>
            </p:cNvPr>
            <p:cNvSpPr txBox="1"/>
            <p:nvPr/>
          </p:nvSpPr>
          <p:spPr>
            <a:xfrm>
              <a:off x="4908182" y="2412126"/>
              <a:ext cx="100361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4B2E83"/>
                  </a:solidFill>
                  <a:effectLst/>
                  <a:uLnTx/>
                  <a:uFillTx/>
                  <a:latin typeface="Calibri"/>
                  <a:ea typeface="+mn-ea"/>
                  <a:cs typeface="+mn-cs"/>
                </a:rPr>
                <a:t>Source</a:t>
              </a:r>
            </a:p>
          </p:txBody>
        </p:sp>
        <p:sp>
          <p:nvSpPr>
            <p:cNvPr id="30" name="TextBox 29">
              <a:extLst>
                <a:ext uri="{FF2B5EF4-FFF2-40B4-BE49-F238E27FC236}">
                  <a16:creationId xmlns:a16="http://schemas.microsoft.com/office/drawing/2014/main" id="{9E29BE9E-2A93-4883-BF31-D7DFC2E61157}"/>
                </a:ext>
              </a:extLst>
            </p:cNvPr>
            <p:cNvSpPr txBox="1"/>
            <p:nvPr/>
          </p:nvSpPr>
          <p:spPr>
            <a:xfrm>
              <a:off x="6148705" y="1567053"/>
              <a:ext cx="100361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4B2E83"/>
                  </a:solidFill>
                  <a:effectLst/>
                  <a:uLnTx/>
                  <a:uFillTx/>
                  <a:latin typeface="Calibri"/>
                  <a:ea typeface="+mn-ea"/>
                  <a:cs typeface="+mn-cs"/>
                </a:rPr>
                <a:t>INT001</a:t>
              </a:r>
            </a:p>
          </p:txBody>
        </p:sp>
        <p:sp>
          <p:nvSpPr>
            <p:cNvPr id="31" name="TextBox 30">
              <a:extLst>
                <a:ext uri="{FF2B5EF4-FFF2-40B4-BE49-F238E27FC236}">
                  <a16:creationId xmlns:a16="http://schemas.microsoft.com/office/drawing/2014/main" id="{8064DCC8-96B4-4562-A460-6E02E15616EB}"/>
                </a:ext>
              </a:extLst>
            </p:cNvPr>
            <p:cNvSpPr txBox="1"/>
            <p:nvPr/>
          </p:nvSpPr>
          <p:spPr>
            <a:xfrm>
              <a:off x="7773433" y="2503858"/>
              <a:ext cx="100361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4B2E83"/>
                  </a:solidFill>
                  <a:effectLst/>
                  <a:uLnTx/>
                  <a:uFillTx/>
                  <a:latin typeface="Calibri"/>
                  <a:ea typeface="+mn-ea"/>
                  <a:cs typeface="+mn-cs"/>
                </a:rPr>
                <a:t>INT002</a:t>
              </a:r>
            </a:p>
          </p:txBody>
        </p:sp>
        <p:sp>
          <p:nvSpPr>
            <p:cNvPr id="35" name="Rectangle 34">
              <a:extLst>
                <a:ext uri="{FF2B5EF4-FFF2-40B4-BE49-F238E27FC236}">
                  <a16:creationId xmlns:a16="http://schemas.microsoft.com/office/drawing/2014/main" id="{5CC85B91-F1D5-4FB6-802B-8C483216DAD8}"/>
                </a:ext>
              </a:extLst>
            </p:cNvPr>
            <p:cNvSpPr/>
            <p:nvPr/>
          </p:nvSpPr>
          <p:spPr>
            <a:xfrm>
              <a:off x="7096361" y="4420130"/>
              <a:ext cx="1680686" cy="117191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B2E83"/>
                  </a:solidFill>
                  <a:effectLst/>
                  <a:uLnTx/>
                  <a:uFillTx/>
                  <a:latin typeface="Calibri"/>
                  <a:ea typeface="+mn-ea"/>
                  <a:cs typeface="+mn-cs"/>
                </a:rPr>
                <a:t>Perform payment auto-application to invoices</a:t>
              </a:r>
            </a:p>
          </p:txBody>
        </p:sp>
        <p:cxnSp>
          <p:nvCxnSpPr>
            <p:cNvPr id="36" name="Straight Arrow Connector 35">
              <a:extLst>
                <a:ext uri="{FF2B5EF4-FFF2-40B4-BE49-F238E27FC236}">
                  <a16:creationId xmlns:a16="http://schemas.microsoft.com/office/drawing/2014/main" id="{2356CE71-3CBA-412E-9B2E-DCFA42062E69}"/>
                </a:ext>
              </a:extLst>
            </p:cNvPr>
            <p:cNvCxnSpPr>
              <a:cxnSpLocks/>
              <a:stCxn id="26" idx="2"/>
              <a:endCxn id="35" idx="0"/>
            </p:cNvCxnSpPr>
            <p:nvPr/>
          </p:nvCxnSpPr>
          <p:spPr>
            <a:xfrm flipH="1">
              <a:off x="7936704" y="4018785"/>
              <a:ext cx="1" cy="401345"/>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 name="Straight Arrow Connector 39">
              <a:extLst>
                <a:ext uri="{FF2B5EF4-FFF2-40B4-BE49-F238E27FC236}">
                  <a16:creationId xmlns:a16="http://schemas.microsoft.com/office/drawing/2014/main" id="{5B131F50-94E1-4524-B451-1BB49CBBC8E1}"/>
                </a:ext>
              </a:extLst>
            </p:cNvPr>
            <p:cNvCxnSpPr>
              <a:cxnSpLocks/>
              <a:stCxn id="35" idx="3"/>
            </p:cNvCxnSpPr>
            <p:nvPr/>
          </p:nvCxnSpPr>
          <p:spPr>
            <a:xfrm flipV="1">
              <a:off x="8777047" y="5006085"/>
              <a:ext cx="674961" cy="1"/>
            </a:xfrm>
            <a:prstGeom prst="straightConnector1">
              <a:avLst/>
            </a:prstGeom>
            <a:ln w="9525" cap="flat" cmpd="sng" algn="ctr">
              <a:solidFill>
                <a:schemeClr val="accent1"/>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3" name="Rectangle 42">
              <a:extLst>
                <a:ext uri="{FF2B5EF4-FFF2-40B4-BE49-F238E27FC236}">
                  <a16:creationId xmlns:a16="http://schemas.microsoft.com/office/drawing/2014/main" id="{5F66096C-93DD-470B-A321-DAE2E09FA95B}"/>
                </a:ext>
              </a:extLst>
            </p:cNvPr>
            <p:cNvSpPr/>
            <p:nvPr/>
          </p:nvSpPr>
          <p:spPr>
            <a:xfrm>
              <a:off x="9452008" y="4589217"/>
              <a:ext cx="1192367" cy="80426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B2E83"/>
                  </a:solidFill>
                  <a:effectLst/>
                  <a:uLnTx/>
                  <a:uFillTx/>
                  <a:latin typeface="Calibri"/>
                  <a:ea typeface="+mn-ea"/>
                  <a:cs typeface="+mn-cs"/>
                </a:rPr>
                <a:t>Manage Exceptions</a:t>
              </a:r>
            </a:p>
          </p:txBody>
        </p:sp>
        <p:sp>
          <p:nvSpPr>
            <p:cNvPr id="45" name="Oval 44">
              <a:extLst>
                <a:ext uri="{FF2B5EF4-FFF2-40B4-BE49-F238E27FC236}">
                  <a16:creationId xmlns:a16="http://schemas.microsoft.com/office/drawing/2014/main" id="{50C81492-3126-495D-BE92-78C82485432D}"/>
                </a:ext>
              </a:extLst>
            </p:cNvPr>
            <p:cNvSpPr/>
            <p:nvPr/>
          </p:nvSpPr>
          <p:spPr>
            <a:xfrm>
              <a:off x="7244281" y="5970007"/>
              <a:ext cx="1384845" cy="453938"/>
            </a:xfrm>
            <a:prstGeom prst="ellipse">
              <a:avLst/>
            </a:prstGeom>
            <a:noFill/>
            <a:ln>
              <a:solidFill>
                <a:srgbClr val="002060"/>
              </a:solidFill>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B2E83"/>
                  </a:solidFill>
                  <a:effectLst/>
                  <a:uLnTx/>
                  <a:uFillTx/>
                  <a:latin typeface="Calibri"/>
                  <a:ea typeface="+mn-ea"/>
                  <a:cs typeface="+mn-cs"/>
                </a:rPr>
                <a:t>END</a:t>
              </a:r>
            </a:p>
          </p:txBody>
        </p:sp>
        <p:cxnSp>
          <p:nvCxnSpPr>
            <p:cNvPr id="46" name="Straight Arrow Connector 45">
              <a:extLst>
                <a:ext uri="{FF2B5EF4-FFF2-40B4-BE49-F238E27FC236}">
                  <a16:creationId xmlns:a16="http://schemas.microsoft.com/office/drawing/2014/main" id="{AEBC4B34-6781-43A4-BFE9-680BD9402529}"/>
                </a:ext>
              </a:extLst>
            </p:cNvPr>
            <p:cNvCxnSpPr>
              <a:cxnSpLocks/>
              <a:stCxn id="35" idx="2"/>
            </p:cNvCxnSpPr>
            <p:nvPr/>
          </p:nvCxnSpPr>
          <p:spPr>
            <a:xfrm>
              <a:off x="7936704" y="5592041"/>
              <a:ext cx="0" cy="372540"/>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pic>
        <p:nvPicPr>
          <p:cNvPr id="27" name="Picture 26">
            <a:extLst>
              <a:ext uri="{FF2B5EF4-FFF2-40B4-BE49-F238E27FC236}">
                <a16:creationId xmlns:a16="http://schemas.microsoft.com/office/drawing/2014/main" id="{296230CA-E3F1-4BF9-9EE2-4D7FBEE2BDDB}"/>
              </a:ext>
            </a:extLst>
          </p:cNvPr>
          <p:cNvPicPr>
            <a:picLocks noChangeAspect="1"/>
          </p:cNvPicPr>
          <p:nvPr/>
        </p:nvPicPr>
        <p:blipFill>
          <a:blip r:embed="rId3"/>
          <a:stretch>
            <a:fillRect/>
          </a:stretch>
        </p:blipFill>
        <p:spPr>
          <a:xfrm>
            <a:off x="8561412" y="4690168"/>
            <a:ext cx="508000" cy="317500"/>
          </a:xfrm>
          <a:prstGeom prst="rect">
            <a:avLst/>
          </a:prstGeom>
        </p:spPr>
      </p:pic>
      <p:sp>
        <p:nvSpPr>
          <p:cNvPr id="32" name="TextBox 31">
            <a:extLst>
              <a:ext uri="{FF2B5EF4-FFF2-40B4-BE49-F238E27FC236}">
                <a16:creationId xmlns:a16="http://schemas.microsoft.com/office/drawing/2014/main" id="{A0133A50-D27C-45A3-B6E4-1ABF1DA99EA4}"/>
              </a:ext>
            </a:extLst>
          </p:cNvPr>
          <p:cNvSpPr txBox="1"/>
          <p:nvPr/>
        </p:nvSpPr>
        <p:spPr>
          <a:xfrm>
            <a:off x="590473" y="1152119"/>
            <a:ext cx="11131202" cy="369332"/>
          </a:xfrm>
          <a:prstGeom prst="rect">
            <a:avLst/>
          </a:prstGeom>
          <a:noFill/>
        </p:spPr>
        <p:txBody>
          <a:bodyPr wrap="square">
            <a:spAutoFit/>
          </a:bodyPr>
          <a:lstStyle/>
          <a:p>
            <a:r>
              <a:rPr kumimoji="0" lang="en-US" sz="1800" b="1" i="0" strike="noStrike" kern="1200" cap="none" spc="0" normalizeH="0" baseline="0" noProof="0">
                <a:ln>
                  <a:noFill/>
                </a:ln>
                <a:solidFill>
                  <a:srgbClr val="4B2E83"/>
                </a:solidFill>
                <a:effectLst/>
                <a:uLnTx/>
                <a:uFillTx/>
                <a:latin typeface="Calibri"/>
                <a:ea typeface="+mn-ea"/>
                <a:cs typeface="+mn-cs"/>
              </a:rPr>
              <a:t>Goal: </a:t>
            </a:r>
            <a:r>
              <a:rPr kumimoji="0" lang="en-US" sz="1800" i="0" strike="noStrike" kern="1200" cap="none" spc="0" normalizeH="0" baseline="0" noProof="0">
                <a:ln>
                  <a:noFill/>
                </a:ln>
                <a:solidFill>
                  <a:srgbClr val="4B2E83"/>
                </a:solidFill>
                <a:effectLst/>
                <a:uLnTx/>
                <a:uFillTx/>
                <a:latin typeface="Calibri"/>
                <a:ea typeface="+mn-ea"/>
                <a:cs typeface="+mn-cs"/>
              </a:rPr>
              <a:t>Automate as much of the cash application process to save time, promote consistency, and limit manual errors</a:t>
            </a:r>
            <a:endParaRPr lang="en-US"/>
          </a:p>
        </p:txBody>
      </p:sp>
    </p:spTree>
    <p:extLst>
      <p:ext uri="{BB962C8B-B14F-4D97-AF65-F5344CB8AC3E}">
        <p14:creationId xmlns:p14="http://schemas.microsoft.com/office/powerpoint/2010/main" val="1219764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AD19099-E58D-4B55-8614-DA2382299C49}"/>
              </a:ext>
            </a:extLst>
          </p:cNvPr>
          <p:cNvSpPr>
            <a:spLocks noGrp="1"/>
          </p:cNvSpPr>
          <p:nvPr>
            <p:ph type="title"/>
          </p:nvPr>
        </p:nvSpPr>
        <p:spPr/>
        <p:txBody>
          <a:bodyPr/>
          <a:lstStyle/>
          <a:p>
            <a:pPr algn="l"/>
            <a:r>
              <a:rPr lang="en-US" sz="3200"/>
              <a:t>Cash Application demo – Automation Proof of concept</a:t>
            </a:r>
          </a:p>
        </p:txBody>
      </p:sp>
      <p:sp>
        <p:nvSpPr>
          <p:cNvPr id="4" name="Text Placeholder 2">
            <a:extLst>
              <a:ext uri="{FF2B5EF4-FFF2-40B4-BE49-F238E27FC236}">
                <a16:creationId xmlns:a16="http://schemas.microsoft.com/office/drawing/2014/main" id="{652E63D4-9242-4414-B4EA-AB9359D2879C}"/>
              </a:ext>
            </a:extLst>
          </p:cNvPr>
          <p:cNvSpPr txBox="1">
            <a:spLocks/>
          </p:cNvSpPr>
          <p:nvPr/>
        </p:nvSpPr>
        <p:spPr>
          <a:xfrm>
            <a:off x="590473" y="13121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457189" marR="0" lvl="0" indent="-457189" algn="l" defTabSz="609585" rtl="0" eaLnBrk="1" fontAlgn="auto" latinLnBrk="0" hangingPunct="1">
              <a:lnSpc>
                <a:spcPct val="100000"/>
              </a:lnSpc>
              <a:spcBef>
                <a:spcPct val="20000"/>
              </a:spcBef>
              <a:spcAft>
                <a:spcPts val="0"/>
              </a:spcAft>
              <a:buClrTx/>
              <a:buSzTx/>
              <a:buFont typeface="Arial"/>
              <a:buChar char="•"/>
              <a:tabLst/>
              <a:defRPr/>
            </a:pPr>
            <a:r>
              <a:rPr kumimoji="0" lang="en-US" sz="2800" b="1" i="0" u="none" strike="noStrike" kern="1200" cap="none" spc="0" normalizeH="0" baseline="0" noProof="0">
                <a:ln>
                  <a:noFill/>
                </a:ln>
                <a:solidFill>
                  <a:srgbClr val="4B2E83"/>
                </a:solidFill>
                <a:effectLst/>
                <a:uLnTx/>
                <a:uFillTx/>
                <a:latin typeface="Calibri"/>
                <a:ea typeface="+mn-ea"/>
                <a:cs typeface="+mn-cs"/>
              </a:rPr>
              <a:t>Open/Unpaid Customer Invoice created in Workday</a:t>
            </a:r>
          </a:p>
          <a:p>
            <a:pPr marL="457189" marR="0" lvl="0" indent="-457189" algn="l" defTabSz="609585" rtl="0" eaLnBrk="1" fontAlgn="auto" latinLnBrk="0" hangingPunct="1">
              <a:lnSpc>
                <a:spcPct val="100000"/>
              </a:lnSpc>
              <a:spcBef>
                <a:spcPct val="20000"/>
              </a:spcBef>
              <a:spcAft>
                <a:spcPts val="0"/>
              </a:spcAft>
              <a:buClrTx/>
              <a:buSzTx/>
              <a:buFont typeface="Arial"/>
              <a:buChar char="•"/>
              <a:tabLst/>
              <a:defRPr/>
            </a:pPr>
            <a:r>
              <a:rPr kumimoji="0" lang="en-US" sz="2800" b="1" i="0" u="none" strike="noStrike" kern="1200" cap="none" spc="0" normalizeH="0" baseline="0" noProof="0">
                <a:ln>
                  <a:noFill/>
                </a:ln>
                <a:solidFill>
                  <a:srgbClr val="4B2E83"/>
                </a:solidFill>
                <a:effectLst/>
                <a:uLnTx/>
                <a:uFillTx/>
                <a:latin typeface="Calibri"/>
                <a:ea typeface="+mn-ea"/>
                <a:cs typeface="+mn-cs"/>
              </a:rPr>
              <a:t>Bank Report (EDI822) File Receipt, Formatted for the integration</a:t>
            </a:r>
          </a:p>
          <a:p>
            <a:pPr marL="457189" marR="0" lvl="0" indent="-457189" algn="l" defTabSz="609585" rtl="0" eaLnBrk="1" fontAlgn="auto" latinLnBrk="0" hangingPunct="1">
              <a:lnSpc>
                <a:spcPct val="100000"/>
              </a:lnSpc>
              <a:spcBef>
                <a:spcPct val="20000"/>
              </a:spcBef>
              <a:spcAft>
                <a:spcPts val="0"/>
              </a:spcAft>
              <a:buClrTx/>
              <a:buSzTx/>
              <a:buFont typeface="Arial"/>
              <a:buChar char="•"/>
              <a:tabLst/>
              <a:defRPr/>
            </a:pPr>
            <a:r>
              <a:rPr kumimoji="0" lang="en-US" sz="2800" b="1" i="0" u="none" strike="noStrike" kern="1200" cap="none" spc="0" normalizeH="0" baseline="0" noProof="0">
                <a:ln>
                  <a:noFill/>
                </a:ln>
                <a:solidFill>
                  <a:srgbClr val="4B2E83"/>
                </a:solidFill>
                <a:effectLst/>
                <a:uLnTx/>
                <a:uFillTx/>
                <a:latin typeface="Calibri"/>
                <a:ea typeface="+mn-ea"/>
                <a:cs typeface="+mn-cs"/>
              </a:rPr>
              <a:t>Record Customer Payment Integration</a:t>
            </a:r>
          </a:p>
          <a:p>
            <a:pPr marL="457189" marR="0" lvl="0" indent="-457189" algn="l" defTabSz="609585" rtl="0" eaLnBrk="1" fontAlgn="auto" latinLnBrk="0" hangingPunct="1">
              <a:lnSpc>
                <a:spcPct val="100000"/>
              </a:lnSpc>
              <a:spcBef>
                <a:spcPct val="20000"/>
              </a:spcBef>
              <a:spcAft>
                <a:spcPts val="0"/>
              </a:spcAft>
              <a:buClrTx/>
              <a:buSzTx/>
              <a:buFont typeface="Arial"/>
              <a:buChar char="•"/>
              <a:tabLst/>
              <a:defRPr/>
            </a:pPr>
            <a:r>
              <a:rPr lang="en-US" sz="2800" b="1">
                <a:solidFill>
                  <a:srgbClr val="4B2E83"/>
                </a:solidFill>
                <a:latin typeface="Calibri"/>
              </a:rPr>
              <a:t>Show eligibility for creation of customer deposit and cash application</a:t>
            </a: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sp>
        <p:nvSpPr>
          <p:cNvPr id="5" name="Text Placeholder 2">
            <a:extLst>
              <a:ext uri="{FF2B5EF4-FFF2-40B4-BE49-F238E27FC236}">
                <a16:creationId xmlns:a16="http://schemas.microsoft.com/office/drawing/2014/main" id="{3861E9C6-0A97-4749-895C-674E245C2228}"/>
              </a:ext>
            </a:extLst>
          </p:cNvPr>
          <p:cNvSpPr txBox="1">
            <a:spLocks/>
          </p:cNvSpPr>
          <p:nvPr/>
        </p:nvSpPr>
        <p:spPr>
          <a:xfrm>
            <a:off x="742873" y="14645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spTree>
    <p:extLst>
      <p:ext uri="{BB962C8B-B14F-4D97-AF65-F5344CB8AC3E}">
        <p14:creationId xmlns:p14="http://schemas.microsoft.com/office/powerpoint/2010/main" val="63564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AD19099-E58D-4B55-8614-DA2382299C49}"/>
              </a:ext>
            </a:extLst>
          </p:cNvPr>
          <p:cNvSpPr>
            <a:spLocks noGrp="1"/>
          </p:cNvSpPr>
          <p:nvPr>
            <p:ph type="title"/>
          </p:nvPr>
        </p:nvSpPr>
        <p:spPr/>
        <p:txBody>
          <a:bodyPr/>
          <a:lstStyle/>
          <a:p>
            <a:pPr algn="l"/>
            <a:r>
              <a:rPr lang="en-US" sz="3200"/>
              <a:t>Cash Application demo – Automation Proof of concept</a:t>
            </a:r>
          </a:p>
        </p:txBody>
      </p:sp>
      <p:sp>
        <p:nvSpPr>
          <p:cNvPr id="4" name="Text Placeholder 2">
            <a:extLst>
              <a:ext uri="{FF2B5EF4-FFF2-40B4-BE49-F238E27FC236}">
                <a16:creationId xmlns:a16="http://schemas.microsoft.com/office/drawing/2014/main" id="{652E63D4-9242-4414-B4EA-AB9359D2879C}"/>
              </a:ext>
            </a:extLst>
          </p:cNvPr>
          <p:cNvSpPr txBox="1">
            <a:spLocks/>
          </p:cNvSpPr>
          <p:nvPr/>
        </p:nvSpPr>
        <p:spPr>
          <a:xfrm>
            <a:off x="426086" y="1312119"/>
            <a:ext cx="320273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kumimoji="0" lang="en-US" sz="2800" b="1" i="0" u="none" strike="noStrike" kern="1200" cap="none" spc="0" normalizeH="0" baseline="0" noProof="0">
                <a:ln>
                  <a:noFill/>
                </a:ln>
                <a:solidFill>
                  <a:srgbClr val="4B2E83"/>
                </a:solidFill>
                <a:effectLst/>
                <a:uLnTx/>
                <a:uFillTx/>
                <a:latin typeface="Calibri"/>
                <a:ea typeface="+mn-ea"/>
                <a:cs typeface="+mn-cs"/>
              </a:rPr>
              <a:t>1.  Customer Invoice</a:t>
            </a:r>
          </a:p>
          <a:p>
            <a:pPr marL="0" marR="0" lvl="0" indent="0" algn="l" defTabSz="609585" rtl="0" eaLnBrk="1" fontAlgn="auto" latinLnBrk="0" hangingPunct="1">
              <a:lnSpc>
                <a:spcPct val="100000"/>
              </a:lnSpc>
              <a:spcBef>
                <a:spcPct val="20000"/>
              </a:spcBef>
              <a:spcAft>
                <a:spcPts val="0"/>
              </a:spcAft>
              <a:buClrTx/>
              <a:buSzTx/>
              <a:buFont typeface="Arial"/>
              <a:buNone/>
              <a:tabLst/>
              <a:defRPr/>
            </a:pPr>
            <a:r>
              <a:rPr kumimoji="0" lang="en-US" sz="2800" b="1" i="0" u="none" strike="noStrike" kern="1200" cap="none" spc="0" normalizeH="0" baseline="0" noProof="0">
                <a:ln>
                  <a:noFill/>
                </a:ln>
                <a:solidFill>
                  <a:srgbClr val="4B2E83"/>
                </a:solidFill>
                <a:effectLst/>
                <a:uLnTx/>
                <a:uFillTx/>
                <a:latin typeface="Calibri"/>
                <a:ea typeface="+mn-ea"/>
                <a:cs typeface="+mn-cs"/>
              </a:rPr>
              <a:t>created in Workday</a:t>
            </a:r>
          </a:p>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a:p>
            <a:pPr marL="0" marR="0" lvl="0" indent="0" algn="l" defTabSz="609585" rtl="0" eaLnBrk="1" fontAlgn="auto" latinLnBrk="0" hangingPunct="1">
              <a:lnSpc>
                <a:spcPct val="100000"/>
              </a:lnSpc>
              <a:spcBef>
                <a:spcPct val="20000"/>
              </a:spcBef>
              <a:spcAft>
                <a:spcPts val="0"/>
              </a:spcAft>
              <a:buClrTx/>
              <a:buSzTx/>
              <a:buFont typeface="Arial"/>
              <a:buNone/>
              <a:tabLst/>
              <a:defRPr/>
            </a:pPr>
            <a:r>
              <a:rPr kumimoji="0" lang="en-US" sz="2400" b="0" i="1" u="none" strike="noStrike" kern="1200" cap="none" spc="0" normalizeH="0" baseline="0" noProof="0">
                <a:ln>
                  <a:noFill/>
                </a:ln>
                <a:solidFill>
                  <a:srgbClr val="4B2E83"/>
                </a:solidFill>
                <a:effectLst/>
                <a:uLnTx/>
                <a:uFillTx/>
                <a:latin typeface="Calibri"/>
                <a:ea typeface="+mn-ea"/>
                <a:cs typeface="+mn-cs"/>
              </a:rPr>
              <a:t>DR: AR</a:t>
            </a:r>
          </a:p>
          <a:p>
            <a:pPr marL="0" marR="0" lvl="0" indent="0" algn="l" defTabSz="609585" rtl="0" eaLnBrk="1" fontAlgn="auto" latinLnBrk="0" hangingPunct="1">
              <a:lnSpc>
                <a:spcPct val="100000"/>
              </a:lnSpc>
              <a:spcBef>
                <a:spcPct val="20000"/>
              </a:spcBef>
              <a:spcAft>
                <a:spcPts val="0"/>
              </a:spcAft>
              <a:buClrTx/>
              <a:buSzTx/>
              <a:buFont typeface="Arial"/>
              <a:buNone/>
              <a:tabLst/>
              <a:defRPr/>
            </a:pPr>
            <a:r>
              <a:rPr kumimoji="0" lang="en-US" sz="2400" b="0" i="1" u="none" strike="noStrike" kern="1200" cap="none" spc="0" normalizeH="0" baseline="0" noProof="0">
                <a:ln>
                  <a:noFill/>
                </a:ln>
                <a:solidFill>
                  <a:srgbClr val="4B2E83"/>
                </a:solidFill>
                <a:effectLst/>
                <a:uLnTx/>
                <a:uFillTx/>
                <a:latin typeface="Calibri"/>
                <a:ea typeface="+mn-ea"/>
                <a:cs typeface="+mn-cs"/>
              </a:rPr>
              <a:t>CR: Revenue</a:t>
            </a:r>
          </a:p>
        </p:txBody>
      </p:sp>
      <p:sp>
        <p:nvSpPr>
          <p:cNvPr id="5" name="Text Placeholder 2">
            <a:extLst>
              <a:ext uri="{FF2B5EF4-FFF2-40B4-BE49-F238E27FC236}">
                <a16:creationId xmlns:a16="http://schemas.microsoft.com/office/drawing/2014/main" id="{3861E9C6-0A97-4749-895C-674E245C2228}"/>
              </a:ext>
            </a:extLst>
          </p:cNvPr>
          <p:cNvSpPr txBox="1">
            <a:spLocks/>
          </p:cNvSpPr>
          <p:nvPr/>
        </p:nvSpPr>
        <p:spPr>
          <a:xfrm>
            <a:off x="742873" y="14645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847271FD-3712-4723-8EFD-E9CF52CD6453}"/>
              </a:ext>
            </a:extLst>
          </p:cNvPr>
          <p:cNvPicPr>
            <a:picLocks noChangeAspect="1"/>
          </p:cNvPicPr>
          <p:nvPr/>
        </p:nvPicPr>
        <p:blipFill>
          <a:blip r:embed="rId3"/>
          <a:stretch>
            <a:fillRect/>
          </a:stretch>
        </p:blipFill>
        <p:spPr>
          <a:xfrm>
            <a:off x="3628819" y="1191172"/>
            <a:ext cx="8343724" cy="5536549"/>
          </a:xfrm>
          <a:prstGeom prst="rect">
            <a:avLst/>
          </a:prstGeom>
        </p:spPr>
      </p:pic>
    </p:spTree>
    <p:extLst>
      <p:ext uri="{BB962C8B-B14F-4D97-AF65-F5344CB8AC3E}">
        <p14:creationId xmlns:p14="http://schemas.microsoft.com/office/powerpoint/2010/main" val="4099252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AD19099-E58D-4B55-8614-DA2382299C49}"/>
              </a:ext>
            </a:extLst>
          </p:cNvPr>
          <p:cNvSpPr>
            <a:spLocks noGrp="1"/>
          </p:cNvSpPr>
          <p:nvPr>
            <p:ph type="title"/>
          </p:nvPr>
        </p:nvSpPr>
        <p:spPr/>
        <p:txBody>
          <a:bodyPr/>
          <a:lstStyle/>
          <a:p>
            <a:pPr algn="l"/>
            <a:r>
              <a:rPr lang="en-US" sz="3200"/>
              <a:t>Cash Application demo – Automation Proof of concept</a:t>
            </a:r>
          </a:p>
        </p:txBody>
      </p:sp>
      <p:sp>
        <p:nvSpPr>
          <p:cNvPr id="4" name="Text Placeholder 2">
            <a:extLst>
              <a:ext uri="{FF2B5EF4-FFF2-40B4-BE49-F238E27FC236}">
                <a16:creationId xmlns:a16="http://schemas.microsoft.com/office/drawing/2014/main" id="{652E63D4-9242-4414-B4EA-AB9359D2879C}"/>
              </a:ext>
            </a:extLst>
          </p:cNvPr>
          <p:cNvSpPr txBox="1">
            <a:spLocks/>
          </p:cNvSpPr>
          <p:nvPr/>
        </p:nvSpPr>
        <p:spPr>
          <a:xfrm>
            <a:off x="590474" y="1312119"/>
            <a:ext cx="4197284"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kumimoji="0" lang="en-US" sz="2800" b="1" i="0" u="none" strike="noStrike" kern="1200" cap="none" spc="0" normalizeH="0" baseline="0" noProof="0">
                <a:ln>
                  <a:noFill/>
                </a:ln>
                <a:solidFill>
                  <a:srgbClr val="4B2E83"/>
                </a:solidFill>
                <a:effectLst/>
                <a:uLnTx/>
                <a:uFillTx/>
                <a:latin typeface="Calibri"/>
                <a:ea typeface="+mn-ea"/>
                <a:cs typeface="+mn-cs"/>
              </a:rPr>
              <a:t>2. EDI822 Report (source) from the bank; with Remittance information</a:t>
            </a:r>
          </a:p>
        </p:txBody>
      </p:sp>
      <p:sp>
        <p:nvSpPr>
          <p:cNvPr id="5" name="Text Placeholder 2">
            <a:extLst>
              <a:ext uri="{FF2B5EF4-FFF2-40B4-BE49-F238E27FC236}">
                <a16:creationId xmlns:a16="http://schemas.microsoft.com/office/drawing/2014/main" id="{3861E9C6-0A97-4749-895C-674E245C2228}"/>
              </a:ext>
            </a:extLst>
          </p:cNvPr>
          <p:cNvSpPr txBox="1">
            <a:spLocks/>
          </p:cNvSpPr>
          <p:nvPr/>
        </p:nvSpPr>
        <p:spPr>
          <a:xfrm>
            <a:off x="742873" y="14645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3A86FE9D-0E00-469D-BF2F-0A1E361AE52D}"/>
              </a:ext>
            </a:extLst>
          </p:cNvPr>
          <p:cNvPicPr>
            <a:picLocks noChangeAspect="1"/>
          </p:cNvPicPr>
          <p:nvPr/>
        </p:nvPicPr>
        <p:blipFill>
          <a:blip r:embed="rId3"/>
          <a:stretch>
            <a:fillRect/>
          </a:stretch>
        </p:blipFill>
        <p:spPr>
          <a:xfrm>
            <a:off x="4495020" y="1242430"/>
            <a:ext cx="7263475" cy="5516745"/>
          </a:xfrm>
          <a:prstGeom prst="rect">
            <a:avLst/>
          </a:prstGeom>
        </p:spPr>
      </p:pic>
    </p:spTree>
    <p:extLst>
      <p:ext uri="{BB962C8B-B14F-4D97-AF65-F5344CB8AC3E}">
        <p14:creationId xmlns:p14="http://schemas.microsoft.com/office/powerpoint/2010/main" val="768947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AD19099-E58D-4B55-8614-DA2382299C49}"/>
              </a:ext>
            </a:extLst>
          </p:cNvPr>
          <p:cNvSpPr>
            <a:spLocks noGrp="1"/>
          </p:cNvSpPr>
          <p:nvPr>
            <p:ph type="title"/>
          </p:nvPr>
        </p:nvSpPr>
        <p:spPr/>
        <p:txBody>
          <a:bodyPr/>
          <a:lstStyle/>
          <a:p>
            <a:pPr algn="l"/>
            <a:r>
              <a:rPr lang="en-US" sz="3200"/>
              <a:t>Cash Application demo – Automation Proof of concept</a:t>
            </a:r>
          </a:p>
        </p:txBody>
      </p:sp>
      <p:sp>
        <p:nvSpPr>
          <p:cNvPr id="4" name="Text Placeholder 2">
            <a:extLst>
              <a:ext uri="{FF2B5EF4-FFF2-40B4-BE49-F238E27FC236}">
                <a16:creationId xmlns:a16="http://schemas.microsoft.com/office/drawing/2014/main" id="{652E63D4-9242-4414-B4EA-AB9359D2879C}"/>
              </a:ext>
            </a:extLst>
          </p:cNvPr>
          <p:cNvSpPr txBox="1">
            <a:spLocks/>
          </p:cNvSpPr>
          <p:nvPr/>
        </p:nvSpPr>
        <p:spPr>
          <a:xfrm>
            <a:off x="590474" y="1312119"/>
            <a:ext cx="11065282"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kumimoji="0" lang="en-US" sz="2800" b="1" i="0" u="none" strike="noStrike" kern="1200" cap="none" spc="0" normalizeH="0" baseline="0" noProof="0">
                <a:ln>
                  <a:noFill/>
                </a:ln>
                <a:solidFill>
                  <a:srgbClr val="4B2E83"/>
                </a:solidFill>
                <a:effectLst/>
                <a:uLnTx/>
                <a:uFillTx/>
                <a:latin typeface="Calibri"/>
                <a:ea typeface="+mn-ea"/>
                <a:cs typeface="+mn-cs"/>
              </a:rPr>
              <a:t>3. Run an integration to record customer payment from the payment file</a:t>
            </a:r>
          </a:p>
        </p:txBody>
      </p:sp>
      <p:sp>
        <p:nvSpPr>
          <p:cNvPr id="5" name="Text Placeholder 2">
            <a:extLst>
              <a:ext uri="{FF2B5EF4-FFF2-40B4-BE49-F238E27FC236}">
                <a16:creationId xmlns:a16="http://schemas.microsoft.com/office/drawing/2014/main" id="{3861E9C6-0A97-4749-895C-674E245C2228}"/>
              </a:ext>
            </a:extLst>
          </p:cNvPr>
          <p:cNvSpPr txBox="1">
            <a:spLocks/>
          </p:cNvSpPr>
          <p:nvPr/>
        </p:nvSpPr>
        <p:spPr>
          <a:xfrm>
            <a:off x="742873" y="14645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pic>
        <p:nvPicPr>
          <p:cNvPr id="9" name="Picture 8">
            <a:extLst>
              <a:ext uri="{FF2B5EF4-FFF2-40B4-BE49-F238E27FC236}">
                <a16:creationId xmlns:a16="http://schemas.microsoft.com/office/drawing/2014/main" id="{FF214F93-0647-46E0-85E7-C49419362E54}"/>
              </a:ext>
            </a:extLst>
          </p:cNvPr>
          <p:cNvPicPr>
            <a:picLocks noChangeAspect="1"/>
          </p:cNvPicPr>
          <p:nvPr/>
        </p:nvPicPr>
        <p:blipFill>
          <a:blip r:embed="rId3"/>
          <a:stretch>
            <a:fillRect/>
          </a:stretch>
        </p:blipFill>
        <p:spPr>
          <a:xfrm>
            <a:off x="568381" y="2085367"/>
            <a:ext cx="11055238" cy="3308114"/>
          </a:xfrm>
          <a:prstGeom prst="rect">
            <a:avLst/>
          </a:prstGeom>
        </p:spPr>
      </p:pic>
    </p:spTree>
    <p:extLst>
      <p:ext uri="{BB962C8B-B14F-4D97-AF65-F5344CB8AC3E}">
        <p14:creationId xmlns:p14="http://schemas.microsoft.com/office/powerpoint/2010/main" val="648905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AD19099-E58D-4B55-8614-DA2382299C49}"/>
              </a:ext>
            </a:extLst>
          </p:cNvPr>
          <p:cNvSpPr>
            <a:spLocks noGrp="1"/>
          </p:cNvSpPr>
          <p:nvPr>
            <p:ph type="title"/>
          </p:nvPr>
        </p:nvSpPr>
        <p:spPr/>
        <p:txBody>
          <a:bodyPr/>
          <a:lstStyle/>
          <a:p>
            <a:pPr algn="l"/>
            <a:r>
              <a:rPr lang="en-US" sz="3200"/>
              <a:t>Cash Application demo – Automation Proof of concept</a:t>
            </a:r>
          </a:p>
        </p:txBody>
      </p:sp>
      <p:sp>
        <p:nvSpPr>
          <p:cNvPr id="4" name="Text Placeholder 2">
            <a:extLst>
              <a:ext uri="{FF2B5EF4-FFF2-40B4-BE49-F238E27FC236}">
                <a16:creationId xmlns:a16="http://schemas.microsoft.com/office/drawing/2014/main" id="{652E63D4-9242-4414-B4EA-AB9359D2879C}"/>
              </a:ext>
            </a:extLst>
          </p:cNvPr>
          <p:cNvSpPr txBox="1">
            <a:spLocks/>
          </p:cNvSpPr>
          <p:nvPr/>
        </p:nvSpPr>
        <p:spPr>
          <a:xfrm>
            <a:off x="590474" y="1312119"/>
            <a:ext cx="11065282"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kumimoji="0" lang="en-US" sz="2800" b="1" i="0" u="none" strike="noStrike" kern="1200" cap="none" spc="0" normalizeH="0" baseline="0" noProof="0">
                <a:ln>
                  <a:noFill/>
                </a:ln>
                <a:solidFill>
                  <a:srgbClr val="4B2E83"/>
                </a:solidFill>
                <a:effectLst/>
                <a:uLnTx/>
                <a:uFillTx/>
                <a:latin typeface="Calibri"/>
                <a:ea typeface="+mn-ea"/>
                <a:cs typeface="+mn-cs"/>
              </a:rPr>
              <a:t>4. Payment is posted and eligible for Auto-Application</a:t>
            </a:r>
          </a:p>
        </p:txBody>
      </p:sp>
      <p:sp>
        <p:nvSpPr>
          <p:cNvPr id="5" name="Text Placeholder 2">
            <a:extLst>
              <a:ext uri="{FF2B5EF4-FFF2-40B4-BE49-F238E27FC236}">
                <a16:creationId xmlns:a16="http://schemas.microsoft.com/office/drawing/2014/main" id="{3861E9C6-0A97-4749-895C-674E245C2228}"/>
              </a:ext>
            </a:extLst>
          </p:cNvPr>
          <p:cNvSpPr txBox="1">
            <a:spLocks/>
          </p:cNvSpPr>
          <p:nvPr/>
        </p:nvSpPr>
        <p:spPr>
          <a:xfrm>
            <a:off x="742873" y="14645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01665B42-8250-47C0-9A4C-B6D567164BA1}"/>
              </a:ext>
            </a:extLst>
          </p:cNvPr>
          <p:cNvPicPr>
            <a:picLocks noChangeAspect="1"/>
          </p:cNvPicPr>
          <p:nvPr/>
        </p:nvPicPr>
        <p:blipFill>
          <a:blip r:embed="rId3"/>
          <a:stretch>
            <a:fillRect/>
          </a:stretch>
        </p:blipFill>
        <p:spPr>
          <a:xfrm>
            <a:off x="483595" y="2079229"/>
            <a:ext cx="11224809" cy="3760436"/>
          </a:xfrm>
          <a:prstGeom prst="rect">
            <a:avLst/>
          </a:prstGeom>
        </p:spPr>
      </p:pic>
    </p:spTree>
    <p:extLst>
      <p:ext uri="{BB962C8B-B14F-4D97-AF65-F5344CB8AC3E}">
        <p14:creationId xmlns:p14="http://schemas.microsoft.com/office/powerpoint/2010/main" val="3433007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06D91-7A4F-46A6-902C-963BE1FA8D71}"/>
              </a:ext>
            </a:extLst>
          </p:cNvPr>
          <p:cNvSpPr>
            <a:spLocks noGrp="1"/>
          </p:cNvSpPr>
          <p:nvPr>
            <p:ph type="title"/>
          </p:nvPr>
        </p:nvSpPr>
        <p:spPr>
          <a:xfrm>
            <a:off x="613833" y="859991"/>
            <a:ext cx="10558992" cy="3522341"/>
          </a:xfrm>
        </p:spPr>
        <p:txBody>
          <a:bodyPr/>
          <a:lstStyle/>
          <a:p>
            <a:r>
              <a:rPr lang="en-US"/>
              <a:t>Exception management: Invoiced (No remittance)</a:t>
            </a:r>
          </a:p>
        </p:txBody>
      </p:sp>
    </p:spTree>
    <p:extLst>
      <p:ext uri="{BB962C8B-B14F-4D97-AF65-F5344CB8AC3E}">
        <p14:creationId xmlns:p14="http://schemas.microsoft.com/office/powerpoint/2010/main" val="28536108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AD19099-E58D-4B55-8614-DA2382299C49}"/>
              </a:ext>
            </a:extLst>
          </p:cNvPr>
          <p:cNvSpPr>
            <a:spLocks noGrp="1"/>
          </p:cNvSpPr>
          <p:nvPr>
            <p:ph type="title"/>
          </p:nvPr>
        </p:nvSpPr>
        <p:spPr/>
        <p:txBody>
          <a:bodyPr/>
          <a:lstStyle/>
          <a:p>
            <a:pPr algn="l"/>
            <a:r>
              <a:rPr lang="en-US" sz="3200"/>
              <a:t>Cash app environment – Electronic payments</a:t>
            </a:r>
          </a:p>
        </p:txBody>
      </p:sp>
      <p:sp>
        <p:nvSpPr>
          <p:cNvPr id="5" name="Text Placeholder 2">
            <a:extLst>
              <a:ext uri="{FF2B5EF4-FFF2-40B4-BE49-F238E27FC236}">
                <a16:creationId xmlns:a16="http://schemas.microsoft.com/office/drawing/2014/main" id="{3861E9C6-0A97-4749-895C-674E245C2228}"/>
              </a:ext>
            </a:extLst>
          </p:cNvPr>
          <p:cNvSpPr txBox="1">
            <a:spLocks/>
          </p:cNvSpPr>
          <p:nvPr/>
        </p:nvSpPr>
        <p:spPr>
          <a:xfrm>
            <a:off x="590473" y="1043323"/>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graphicFrame>
        <p:nvGraphicFramePr>
          <p:cNvPr id="12" name="Chart 11">
            <a:extLst>
              <a:ext uri="{FF2B5EF4-FFF2-40B4-BE49-F238E27FC236}">
                <a16:creationId xmlns:a16="http://schemas.microsoft.com/office/drawing/2014/main" id="{981A60D8-919C-47F9-BC49-22CA2E1495D9}"/>
              </a:ext>
            </a:extLst>
          </p:cNvPr>
          <p:cNvGraphicFramePr/>
          <p:nvPr/>
        </p:nvGraphicFramePr>
        <p:xfrm>
          <a:off x="2032000" y="919312"/>
          <a:ext cx="8128000" cy="5418667"/>
        </p:xfrm>
        <a:graphic>
          <a:graphicData uri="http://schemas.openxmlformats.org/drawingml/2006/chart">
            <c:chart xmlns:c="http://schemas.openxmlformats.org/drawingml/2006/chart" xmlns:r="http://schemas.openxmlformats.org/officeDocument/2006/relationships" r:id="rId3"/>
          </a:graphicData>
        </a:graphic>
      </p:graphicFrame>
      <p:cxnSp>
        <p:nvCxnSpPr>
          <p:cNvPr id="23" name="Straight Connector 22">
            <a:extLst>
              <a:ext uri="{FF2B5EF4-FFF2-40B4-BE49-F238E27FC236}">
                <a16:creationId xmlns:a16="http://schemas.microsoft.com/office/drawing/2014/main" id="{D5EBAF09-A22F-4E14-8B03-FF9086E25723}"/>
              </a:ext>
            </a:extLst>
          </p:cNvPr>
          <p:cNvCxnSpPr>
            <a:cxnSpLocks/>
          </p:cNvCxnSpPr>
          <p:nvPr/>
        </p:nvCxnSpPr>
        <p:spPr>
          <a:xfrm flipV="1">
            <a:off x="7825339" y="4433179"/>
            <a:ext cx="1125366" cy="665927"/>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5" name="Rectangle 34">
            <a:extLst>
              <a:ext uri="{FF2B5EF4-FFF2-40B4-BE49-F238E27FC236}">
                <a16:creationId xmlns:a16="http://schemas.microsoft.com/office/drawing/2014/main" id="{9422928E-B9A8-4140-9D08-B2858A916C3F}"/>
              </a:ext>
            </a:extLst>
          </p:cNvPr>
          <p:cNvSpPr/>
          <p:nvPr/>
        </p:nvSpPr>
        <p:spPr>
          <a:xfrm>
            <a:off x="8950705" y="3844374"/>
            <a:ext cx="2897204" cy="1177609"/>
          </a:xfrm>
          <a:prstGeom prst="rect">
            <a:avLst/>
          </a:prstGeom>
          <a:solidFill>
            <a:schemeClr val="bg2"/>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285750" indent="-285750" algn="ctr">
              <a:buFont typeface="Arial" panose="020B0604020202020204" pitchFamily="34" charset="0"/>
              <a:buChar char="•"/>
            </a:pPr>
            <a:r>
              <a:rPr lang="en-US" sz="1400"/>
              <a:t>Customer Payment/Deposit Integration from EDI 822 File from Bank of America</a:t>
            </a:r>
          </a:p>
        </p:txBody>
      </p:sp>
      <p:graphicFrame>
        <p:nvGraphicFramePr>
          <p:cNvPr id="7" name="Chart 6">
            <a:extLst>
              <a:ext uri="{FF2B5EF4-FFF2-40B4-BE49-F238E27FC236}">
                <a16:creationId xmlns:a16="http://schemas.microsoft.com/office/drawing/2014/main" id="{E7D22BAC-3477-4B4A-83D4-F0AC5F1933BF}"/>
              </a:ext>
            </a:extLst>
          </p:cNvPr>
          <p:cNvGraphicFramePr/>
          <p:nvPr>
            <p:extLst>
              <p:ext uri="{D42A27DB-BD31-4B8C-83A1-F6EECF244321}">
                <p14:modId xmlns:p14="http://schemas.microsoft.com/office/powerpoint/2010/main" val="3006294302"/>
              </p:ext>
            </p:extLst>
          </p:nvPr>
        </p:nvGraphicFramePr>
        <p:xfrm>
          <a:off x="1410235" y="943275"/>
          <a:ext cx="9317254" cy="552490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973989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AD19099-E58D-4B55-8614-DA2382299C49}"/>
              </a:ext>
            </a:extLst>
          </p:cNvPr>
          <p:cNvSpPr>
            <a:spLocks noGrp="1"/>
          </p:cNvSpPr>
          <p:nvPr>
            <p:ph type="title"/>
          </p:nvPr>
        </p:nvSpPr>
        <p:spPr/>
        <p:txBody>
          <a:bodyPr/>
          <a:lstStyle/>
          <a:p>
            <a:pPr algn="l"/>
            <a:r>
              <a:rPr lang="en-US"/>
              <a:t>Cash Application - Overview</a:t>
            </a:r>
          </a:p>
        </p:txBody>
      </p:sp>
      <p:sp>
        <p:nvSpPr>
          <p:cNvPr id="4" name="Text Placeholder 2">
            <a:extLst>
              <a:ext uri="{FF2B5EF4-FFF2-40B4-BE49-F238E27FC236}">
                <a16:creationId xmlns:a16="http://schemas.microsoft.com/office/drawing/2014/main" id="{652E63D4-9242-4414-B4EA-AB9359D2879C}"/>
              </a:ext>
            </a:extLst>
          </p:cNvPr>
          <p:cNvSpPr txBox="1">
            <a:spLocks/>
          </p:cNvSpPr>
          <p:nvPr/>
        </p:nvSpPr>
        <p:spPr>
          <a:xfrm>
            <a:off x="590473" y="13121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kumimoji="0" lang="en-US" sz="2800" b="1" i="0" u="none" strike="noStrike" kern="1200" cap="none" spc="0" normalizeH="0" baseline="0" noProof="0">
                <a:ln>
                  <a:noFill/>
                </a:ln>
                <a:solidFill>
                  <a:srgbClr val="4B2E83"/>
                </a:solidFill>
                <a:effectLst/>
                <a:uLnTx/>
                <a:uFillTx/>
                <a:latin typeface="Calibri"/>
                <a:ea typeface="+mn-ea"/>
                <a:cs typeface="+mn-cs"/>
              </a:rPr>
              <a:t>What is Cash Application in Workday:</a:t>
            </a:r>
          </a:p>
          <a:p>
            <a:pPr marL="457189" marR="0" lvl="0" indent="-457189" algn="l" defTabSz="609585" rtl="0" eaLnBrk="1" fontAlgn="auto" latinLnBrk="0" hangingPunct="1">
              <a:lnSpc>
                <a:spcPct val="100000"/>
              </a:lnSpc>
              <a:spcBef>
                <a:spcPct val="20000"/>
              </a:spcBef>
              <a:spcAft>
                <a:spcPts val="0"/>
              </a:spcAft>
              <a:buClrTx/>
              <a:buSzTx/>
              <a:buFontTx/>
              <a:buChar char="-"/>
              <a:tabLst/>
              <a:defRPr/>
            </a:pPr>
            <a:r>
              <a:rPr kumimoji="0" lang="en-US" sz="2400" b="0" i="0" u="none" strike="noStrike" kern="1200" cap="none" spc="0" normalizeH="0" baseline="0" noProof="0">
                <a:ln>
                  <a:noFill/>
                </a:ln>
                <a:solidFill>
                  <a:srgbClr val="4B2E83"/>
                </a:solidFill>
                <a:effectLst/>
                <a:uLnTx/>
                <a:uFillTx/>
                <a:latin typeface="Calibri"/>
                <a:ea typeface="+mn-ea"/>
                <a:cs typeface="+mn-cs"/>
              </a:rPr>
              <a:t>Cash Application is the process of recording the receipt of a customer/sponsor payment and applying the received payments to our open customer and sponsor invoices.</a:t>
            </a:r>
          </a:p>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400" b="1" i="0" u="none" strike="noStrike" kern="1200" cap="none" spc="0" normalizeH="0" baseline="0" noProof="0">
              <a:ln>
                <a:noFill/>
              </a:ln>
              <a:solidFill>
                <a:srgbClr val="4B2E83"/>
              </a:solidFill>
              <a:effectLst/>
              <a:uLnTx/>
              <a:uFillTx/>
              <a:latin typeface="Calibri"/>
              <a:ea typeface="+mn-ea"/>
              <a:cs typeface="+mn-cs"/>
            </a:endParaRPr>
          </a:p>
          <a:p>
            <a:pPr marL="0" marR="0" lvl="0" indent="0" algn="l" defTabSz="609585" rtl="0" eaLnBrk="1" fontAlgn="auto" latinLnBrk="0" hangingPunct="1">
              <a:lnSpc>
                <a:spcPct val="100000"/>
              </a:lnSpc>
              <a:spcBef>
                <a:spcPct val="20000"/>
              </a:spcBef>
              <a:spcAft>
                <a:spcPts val="0"/>
              </a:spcAft>
              <a:buClrTx/>
              <a:buSzTx/>
              <a:buFont typeface="Arial"/>
              <a:buNone/>
              <a:tabLst/>
              <a:defRPr/>
            </a:pPr>
            <a:r>
              <a:rPr kumimoji="0" lang="en-US" sz="2800" b="1" i="0" u="none" strike="noStrike" kern="1200" cap="none" spc="0" normalizeH="0" baseline="0" noProof="0">
                <a:ln>
                  <a:noFill/>
                </a:ln>
                <a:solidFill>
                  <a:srgbClr val="4B2E83"/>
                </a:solidFill>
                <a:effectLst/>
                <a:uLnTx/>
                <a:uFillTx/>
                <a:latin typeface="Calibri"/>
                <a:ea typeface="+mn-ea"/>
                <a:cs typeface="+mn-cs"/>
              </a:rPr>
              <a:t>UW Change Impact Updates:</a:t>
            </a:r>
          </a:p>
          <a:p>
            <a:pPr marL="457189" marR="0" lvl="0" indent="-457189" algn="l" defTabSz="609585" rtl="0" eaLnBrk="1" fontAlgn="auto" latinLnBrk="0" hangingPunct="1">
              <a:lnSpc>
                <a:spcPct val="100000"/>
              </a:lnSpc>
              <a:spcBef>
                <a:spcPct val="20000"/>
              </a:spcBef>
              <a:spcAft>
                <a:spcPts val="0"/>
              </a:spcAft>
              <a:buClrTx/>
              <a:buSzTx/>
              <a:buFontTx/>
              <a:buChar char="-"/>
              <a:tabLst/>
              <a:defRPr/>
            </a:pPr>
            <a:r>
              <a:rPr kumimoji="0" lang="en-US" sz="2400" b="0" i="1" u="none" strike="noStrike" kern="1200" cap="none" spc="0" normalizeH="0" baseline="0" noProof="0">
                <a:ln>
                  <a:noFill/>
                </a:ln>
                <a:solidFill>
                  <a:srgbClr val="4B2E83"/>
                </a:solidFill>
                <a:effectLst/>
                <a:uLnTx/>
                <a:uFillTx/>
                <a:latin typeface="Calibri"/>
                <a:ea typeface="+mn-ea"/>
                <a:cs typeface="+mn-cs"/>
              </a:rPr>
              <a:t>Current State:</a:t>
            </a:r>
            <a:r>
              <a:rPr kumimoji="0" lang="en-US" sz="2400" b="0" i="0" u="none" strike="noStrike" kern="1200" cap="none" spc="0" normalizeH="0" baseline="0" noProof="0">
                <a:ln>
                  <a:noFill/>
                </a:ln>
                <a:solidFill>
                  <a:srgbClr val="4B2E83"/>
                </a:solidFill>
                <a:effectLst/>
                <a:uLnTx/>
                <a:uFillTx/>
                <a:latin typeface="Calibri"/>
                <a:ea typeface="+mn-ea"/>
                <a:cs typeface="+mn-cs"/>
              </a:rPr>
              <a:t> Units manage their own cash application to invoices in a disparate manner (exceptions such as GCA or SFS)</a:t>
            </a:r>
          </a:p>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400" b="0" i="0" u="none" strike="noStrike" kern="1200" cap="none" spc="0" normalizeH="0" baseline="0" noProof="0">
              <a:ln>
                <a:noFill/>
              </a:ln>
              <a:solidFill>
                <a:srgbClr val="4B2E83"/>
              </a:solidFill>
              <a:effectLst/>
              <a:uLnTx/>
              <a:uFillTx/>
              <a:latin typeface="Calibri"/>
              <a:ea typeface="+mn-ea"/>
              <a:cs typeface="+mn-cs"/>
            </a:endParaRPr>
          </a:p>
          <a:p>
            <a:pPr marL="457189" marR="0" lvl="0" indent="-457189" algn="l" defTabSz="609585" rtl="0" eaLnBrk="1" fontAlgn="auto" latinLnBrk="0" hangingPunct="1">
              <a:lnSpc>
                <a:spcPct val="100000"/>
              </a:lnSpc>
              <a:spcBef>
                <a:spcPct val="20000"/>
              </a:spcBef>
              <a:spcAft>
                <a:spcPts val="0"/>
              </a:spcAft>
              <a:buClrTx/>
              <a:buSzTx/>
              <a:buFontTx/>
              <a:buChar char="-"/>
              <a:tabLst/>
              <a:defRPr/>
            </a:pPr>
            <a:r>
              <a:rPr kumimoji="0" lang="en-US" sz="2400" b="0" i="1" u="none" strike="noStrike" kern="1200" cap="none" spc="0" normalizeH="0" baseline="0" noProof="0">
                <a:ln>
                  <a:noFill/>
                </a:ln>
                <a:solidFill>
                  <a:srgbClr val="4B2E83"/>
                </a:solidFill>
                <a:effectLst/>
                <a:uLnTx/>
                <a:uFillTx/>
                <a:latin typeface="Calibri"/>
                <a:ea typeface="+mn-ea"/>
                <a:cs typeface="+mn-cs"/>
              </a:rPr>
              <a:t>Future State: </a:t>
            </a:r>
            <a:r>
              <a:rPr kumimoji="0" lang="en-US" sz="2400" b="0" i="0" u="none" strike="noStrike" kern="1200" cap="none" spc="0" normalizeH="0" baseline="0" noProof="0">
                <a:ln>
                  <a:noFill/>
                </a:ln>
                <a:solidFill>
                  <a:srgbClr val="4B2E83"/>
                </a:solidFill>
                <a:effectLst/>
                <a:uLnTx/>
                <a:uFillTx/>
                <a:latin typeface="Calibri"/>
                <a:ea typeface="+mn-ea"/>
                <a:cs typeface="+mn-cs"/>
              </a:rPr>
              <a:t>Cash Application is slated to occur at a more centralized Org-Wide level to promote the University’s transformation goals (referred to as Cash Application Centers)</a:t>
            </a:r>
          </a:p>
          <a:p>
            <a:pPr lvl="1" indent="-457189">
              <a:buFontTx/>
              <a:buChar char="-"/>
            </a:pPr>
            <a:r>
              <a:rPr kumimoji="0" lang="en-US" sz="1866" b="0" i="0" u="none" strike="noStrike" kern="1200" cap="none" spc="0" normalizeH="0" baseline="0" noProof="0">
                <a:ln>
                  <a:noFill/>
                </a:ln>
                <a:solidFill>
                  <a:srgbClr val="4B2E83"/>
                </a:solidFill>
                <a:effectLst/>
                <a:uLnTx/>
                <a:uFillTx/>
                <a:latin typeface="Calibri"/>
                <a:ea typeface="+mn-ea"/>
                <a:cs typeface="+mn-cs"/>
              </a:rPr>
              <a:t>Decision from October 2020, confirmed again in January 2022</a:t>
            </a:r>
          </a:p>
        </p:txBody>
      </p:sp>
    </p:spTree>
    <p:extLst>
      <p:ext uri="{BB962C8B-B14F-4D97-AF65-F5344CB8AC3E}">
        <p14:creationId xmlns:p14="http://schemas.microsoft.com/office/powerpoint/2010/main" val="503200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AD19099-E58D-4B55-8614-DA2382299C49}"/>
              </a:ext>
            </a:extLst>
          </p:cNvPr>
          <p:cNvSpPr>
            <a:spLocks noGrp="1"/>
          </p:cNvSpPr>
          <p:nvPr>
            <p:ph type="title"/>
          </p:nvPr>
        </p:nvSpPr>
        <p:spPr/>
        <p:txBody>
          <a:bodyPr/>
          <a:lstStyle/>
          <a:p>
            <a:pPr algn="l"/>
            <a:r>
              <a:rPr lang="en-US" sz="3200"/>
              <a:t>Invoiced (Non-Remittance)</a:t>
            </a:r>
          </a:p>
        </p:txBody>
      </p:sp>
      <p:sp>
        <p:nvSpPr>
          <p:cNvPr id="5" name="Text Placeholder 2">
            <a:extLst>
              <a:ext uri="{FF2B5EF4-FFF2-40B4-BE49-F238E27FC236}">
                <a16:creationId xmlns:a16="http://schemas.microsoft.com/office/drawing/2014/main" id="{3861E9C6-0A97-4749-895C-674E245C2228}"/>
              </a:ext>
            </a:extLst>
          </p:cNvPr>
          <p:cNvSpPr txBox="1">
            <a:spLocks/>
          </p:cNvSpPr>
          <p:nvPr/>
        </p:nvSpPr>
        <p:spPr>
          <a:xfrm>
            <a:off x="590473" y="1043323"/>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sp>
        <p:nvSpPr>
          <p:cNvPr id="6" name="Text Placeholder 2">
            <a:extLst>
              <a:ext uri="{FF2B5EF4-FFF2-40B4-BE49-F238E27FC236}">
                <a16:creationId xmlns:a16="http://schemas.microsoft.com/office/drawing/2014/main" id="{69BB7DE0-E67D-44EF-A5DD-2777BD1E0540}"/>
              </a:ext>
            </a:extLst>
          </p:cNvPr>
          <p:cNvSpPr txBox="1">
            <a:spLocks/>
          </p:cNvSpPr>
          <p:nvPr/>
        </p:nvSpPr>
        <p:spPr>
          <a:xfrm>
            <a:off x="590473" y="1219653"/>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sp>
        <p:nvSpPr>
          <p:cNvPr id="7" name="Text Placeholder 2">
            <a:extLst>
              <a:ext uri="{FF2B5EF4-FFF2-40B4-BE49-F238E27FC236}">
                <a16:creationId xmlns:a16="http://schemas.microsoft.com/office/drawing/2014/main" id="{C61CE704-2D66-440A-BF6A-7341A29D5FEB}"/>
              </a:ext>
            </a:extLst>
          </p:cNvPr>
          <p:cNvSpPr txBox="1">
            <a:spLocks/>
          </p:cNvSpPr>
          <p:nvPr/>
        </p:nvSpPr>
        <p:spPr>
          <a:xfrm>
            <a:off x="742873" y="1372053"/>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4FD2DDEB-288C-4A19-B447-36CCA68CC54E}"/>
              </a:ext>
            </a:extLst>
          </p:cNvPr>
          <p:cNvSpPr/>
          <p:nvPr/>
        </p:nvSpPr>
        <p:spPr>
          <a:xfrm>
            <a:off x="9215919" y="6195317"/>
            <a:ext cx="2592237" cy="563858"/>
          </a:xfrm>
          <a:prstGeom prst="rect">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2E83"/>
              </a:solidFill>
              <a:effectLst/>
              <a:uLnTx/>
              <a:uFillTx/>
              <a:latin typeface="Calibri"/>
              <a:ea typeface="+mn-ea"/>
              <a:cs typeface="+mn-cs"/>
            </a:endParaRPr>
          </a:p>
        </p:txBody>
      </p:sp>
      <p:sp>
        <p:nvSpPr>
          <p:cNvPr id="9" name="Text Placeholder 2">
            <a:extLst>
              <a:ext uri="{FF2B5EF4-FFF2-40B4-BE49-F238E27FC236}">
                <a16:creationId xmlns:a16="http://schemas.microsoft.com/office/drawing/2014/main" id="{F5577903-F0F2-4AA8-A21C-E4F8722519BB}"/>
              </a:ext>
            </a:extLst>
          </p:cNvPr>
          <p:cNvSpPr txBox="1">
            <a:spLocks/>
          </p:cNvSpPr>
          <p:nvPr/>
        </p:nvSpPr>
        <p:spPr>
          <a:xfrm>
            <a:off x="895273" y="16169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id="{34EB10B6-3EEE-4F11-A32C-39496078462F}"/>
              </a:ext>
            </a:extLst>
          </p:cNvPr>
          <p:cNvSpPr/>
          <p:nvPr/>
        </p:nvSpPr>
        <p:spPr>
          <a:xfrm>
            <a:off x="590473" y="1263194"/>
            <a:ext cx="11065282" cy="1551927"/>
          </a:xfrm>
          <a:prstGeom prst="rect">
            <a:avLst/>
          </a:prstGeom>
          <a:no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4B2E83"/>
                </a:solidFill>
                <a:effectLst/>
                <a:uLnTx/>
                <a:uFillTx/>
                <a:latin typeface="Calibri"/>
                <a:ea typeface="+mn-ea"/>
                <a:cs typeface="+mn-cs"/>
              </a:rPr>
              <a:t>Problem Statement: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4B2E83"/>
                </a:solidFill>
                <a:effectLst/>
                <a:uLnTx/>
                <a:uFillTx/>
                <a:latin typeface="Calibri"/>
                <a:ea typeface="+mn-ea"/>
                <a:cs typeface="+mn-cs"/>
              </a:rPr>
              <a:t>Customers/Sponsors will not always provide enough information to assist in application. UW needs a consistent process to troubleshoot and manage these exceptions</a:t>
            </a:r>
          </a:p>
        </p:txBody>
      </p:sp>
      <p:sp>
        <p:nvSpPr>
          <p:cNvPr id="13" name="Rectangle 12">
            <a:extLst>
              <a:ext uri="{FF2B5EF4-FFF2-40B4-BE49-F238E27FC236}">
                <a16:creationId xmlns:a16="http://schemas.microsoft.com/office/drawing/2014/main" id="{F07C69FD-C967-48A9-BC6B-C2D4A2BA1C8E}"/>
              </a:ext>
            </a:extLst>
          </p:cNvPr>
          <p:cNvSpPr/>
          <p:nvPr/>
        </p:nvSpPr>
        <p:spPr>
          <a:xfrm>
            <a:off x="590473" y="2967521"/>
            <a:ext cx="11065282" cy="1306324"/>
          </a:xfrm>
          <a:prstGeom prst="rect">
            <a:avLst/>
          </a:prstGeom>
          <a:no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4B2E83"/>
                </a:solidFill>
                <a:effectLst/>
                <a:uLnTx/>
                <a:uFillTx/>
                <a:latin typeface="Calibri"/>
                <a:ea typeface="+mn-ea"/>
                <a:cs typeface="+mn-cs"/>
              </a:rPr>
              <a:t>Proposed Solution: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4B2E83"/>
                </a:solidFill>
                <a:effectLst/>
                <a:uLnTx/>
                <a:uFillTx/>
                <a:latin typeface="Calibri"/>
                <a:ea typeface="+mn-ea"/>
                <a:cs typeface="+mn-cs"/>
              </a:rPr>
              <a:t>Continue to utilize integrations to post these payments consistently, then make manual corrections to improve application/reporting.</a:t>
            </a:r>
          </a:p>
        </p:txBody>
      </p:sp>
      <p:sp>
        <p:nvSpPr>
          <p:cNvPr id="14" name="Rectangle 13">
            <a:extLst>
              <a:ext uri="{FF2B5EF4-FFF2-40B4-BE49-F238E27FC236}">
                <a16:creationId xmlns:a16="http://schemas.microsoft.com/office/drawing/2014/main" id="{506E40B8-701E-43E1-A97C-BB848EFD20D1}"/>
              </a:ext>
            </a:extLst>
          </p:cNvPr>
          <p:cNvSpPr/>
          <p:nvPr/>
        </p:nvSpPr>
        <p:spPr>
          <a:xfrm>
            <a:off x="590472" y="4426245"/>
            <a:ext cx="11065283" cy="2240464"/>
          </a:xfrm>
          <a:prstGeom prst="rect">
            <a:avLst/>
          </a:prstGeom>
          <a:no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4B2E83"/>
                </a:solidFill>
                <a:effectLst/>
                <a:uLnTx/>
                <a:uFillTx/>
                <a:latin typeface="Calibri"/>
                <a:ea typeface="+mn-ea"/>
                <a:cs typeface="+mn-cs"/>
              </a:rPr>
              <a:t>Recommended Steps:</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400" b="0" i="0" u="none" strike="noStrike" kern="1200" cap="none" spc="0" normalizeH="0" baseline="0" noProof="0">
                <a:ln>
                  <a:noFill/>
                </a:ln>
                <a:solidFill>
                  <a:srgbClr val="4B2E83"/>
                </a:solidFill>
                <a:effectLst/>
                <a:uLnTx/>
                <a:uFillTx/>
                <a:latin typeface="Calibri"/>
                <a:ea typeface="+mn-ea"/>
                <a:cs typeface="+mn-cs"/>
              </a:rPr>
              <a:t>Post Customer Payment consistently with as much detail as available (i.e. – Default company = UW1861, Remit-From Customer = “Blank”, etc.)</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400" b="0" i="0" u="none" strike="noStrike" kern="1200" cap="none" spc="0" normalizeH="0" baseline="0" noProof="0">
                <a:ln>
                  <a:noFill/>
                </a:ln>
                <a:solidFill>
                  <a:srgbClr val="4B2E83"/>
                </a:solidFill>
                <a:effectLst/>
                <a:uLnTx/>
                <a:uFillTx/>
                <a:latin typeface="Calibri"/>
                <a:ea typeface="+mn-ea"/>
                <a:cs typeface="+mn-cs"/>
              </a:rPr>
              <a:t>Continue to Create Customer Deposit via integration with bank account </a:t>
            </a:r>
            <a:r>
              <a:rPr kumimoji="0" lang="en-US" sz="2400" b="0" i="0" u="none" strike="noStrike" kern="1200" cap="none" spc="0" normalizeH="0" baseline="0" noProof="0" err="1">
                <a:ln>
                  <a:noFill/>
                </a:ln>
                <a:solidFill>
                  <a:srgbClr val="4B2E83"/>
                </a:solidFill>
                <a:effectLst/>
                <a:uLnTx/>
                <a:uFillTx/>
                <a:latin typeface="Calibri"/>
                <a:ea typeface="+mn-ea"/>
                <a:cs typeface="+mn-cs"/>
              </a:rPr>
              <a:t>worktag</a:t>
            </a:r>
            <a:endParaRPr kumimoji="0" lang="en-US" sz="2400" b="0" i="0" u="none" strike="noStrike" kern="1200" cap="none" spc="0" normalizeH="0" baseline="0" noProof="0">
              <a:ln>
                <a:noFill/>
              </a:ln>
              <a:solidFill>
                <a:srgbClr val="4B2E83"/>
              </a:solidFill>
              <a:effectLst/>
              <a:uLnTx/>
              <a:uFillTx/>
              <a:latin typeface="Calibri"/>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400" b="0" i="0" u="none" strike="noStrike" kern="1200" cap="none" spc="0" normalizeH="0" baseline="0" noProof="0">
                <a:ln>
                  <a:noFill/>
                </a:ln>
                <a:solidFill>
                  <a:srgbClr val="4B2E83"/>
                </a:solidFill>
                <a:effectLst/>
                <a:uLnTx/>
                <a:uFillTx/>
                <a:latin typeface="Calibri"/>
                <a:ea typeface="+mn-ea"/>
                <a:cs typeface="+mn-cs"/>
              </a:rPr>
              <a:t>Due to behavior above, payment will be ineligible for application. Payment specialist will manually edit the payment to provide customer name and auto- apply</a:t>
            </a:r>
          </a:p>
        </p:txBody>
      </p:sp>
    </p:spTree>
    <p:extLst>
      <p:ext uri="{BB962C8B-B14F-4D97-AF65-F5344CB8AC3E}">
        <p14:creationId xmlns:p14="http://schemas.microsoft.com/office/powerpoint/2010/main" val="6642508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AD19099-E58D-4B55-8614-DA2382299C49}"/>
              </a:ext>
            </a:extLst>
          </p:cNvPr>
          <p:cNvSpPr>
            <a:spLocks noGrp="1"/>
          </p:cNvSpPr>
          <p:nvPr>
            <p:ph type="title"/>
          </p:nvPr>
        </p:nvSpPr>
        <p:spPr/>
        <p:txBody>
          <a:bodyPr/>
          <a:lstStyle/>
          <a:p>
            <a:pPr algn="l"/>
            <a:r>
              <a:rPr lang="en-US" sz="3200"/>
              <a:t>Exception Management (manual)</a:t>
            </a:r>
          </a:p>
        </p:txBody>
      </p:sp>
      <p:sp>
        <p:nvSpPr>
          <p:cNvPr id="4" name="Text Placeholder 2">
            <a:extLst>
              <a:ext uri="{FF2B5EF4-FFF2-40B4-BE49-F238E27FC236}">
                <a16:creationId xmlns:a16="http://schemas.microsoft.com/office/drawing/2014/main" id="{652E63D4-9242-4414-B4EA-AB9359D2879C}"/>
              </a:ext>
            </a:extLst>
          </p:cNvPr>
          <p:cNvSpPr txBox="1">
            <a:spLocks/>
          </p:cNvSpPr>
          <p:nvPr/>
        </p:nvSpPr>
        <p:spPr>
          <a:xfrm>
            <a:off x="590473" y="13121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sp>
        <p:nvSpPr>
          <p:cNvPr id="5" name="Text Placeholder 2">
            <a:extLst>
              <a:ext uri="{FF2B5EF4-FFF2-40B4-BE49-F238E27FC236}">
                <a16:creationId xmlns:a16="http://schemas.microsoft.com/office/drawing/2014/main" id="{3861E9C6-0A97-4749-895C-674E245C2228}"/>
              </a:ext>
            </a:extLst>
          </p:cNvPr>
          <p:cNvSpPr txBox="1">
            <a:spLocks/>
          </p:cNvSpPr>
          <p:nvPr/>
        </p:nvSpPr>
        <p:spPr>
          <a:xfrm>
            <a:off x="742873" y="14645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sp>
        <p:nvSpPr>
          <p:cNvPr id="6" name="Text Placeholder 2">
            <a:extLst>
              <a:ext uri="{FF2B5EF4-FFF2-40B4-BE49-F238E27FC236}">
                <a16:creationId xmlns:a16="http://schemas.microsoft.com/office/drawing/2014/main" id="{41FF2362-553B-46DD-AED9-52C3F0EE74CF}"/>
              </a:ext>
            </a:extLst>
          </p:cNvPr>
          <p:cNvSpPr txBox="1">
            <a:spLocks/>
          </p:cNvSpPr>
          <p:nvPr/>
        </p:nvSpPr>
        <p:spPr>
          <a:xfrm>
            <a:off x="895273" y="16169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sp>
        <p:nvSpPr>
          <p:cNvPr id="7" name="Text Placeholder 2">
            <a:extLst>
              <a:ext uri="{FF2B5EF4-FFF2-40B4-BE49-F238E27FC236}">
                <a16:creationId xmlns:a16="http://schemas.microsoft.com/office/drawing/2014/main" id="{417E4497-5800-41C6-9211-2259C48C4D1A}"/>
              </a:ext>
            </a:extLst>
          </p:cNvPr>
          <p:cNvSpPr txBox="1">
            <a:spLocks/>
          </p:cNvSpPr>
          <p:nvPr/>
        </p:nvSpPr>
        <p:spPr>
          <a:xfrm>
            <a:off x="688644" y="11597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400" b="1" i="0" u="none" strike="noStrike" kern="1200" cap="none" spc="0" normalizeH="0" baseline="0" noProof="0">
              <a:ln>
                <a:noFill/>
              </a:ln>
              <a:solidFill>
                <a:srgbClr val="4B2E83"/>
              </a:solidFill>
              <a:effectLst/>
              <a:uLnTx/>
              <a:uFillTx/>
              <a:latin typeface="Calibri"/>
              <a:ea typeface="+mn-ea"/>
              <a:cs typeface="+mn-cs"/>
            </a:endParaRPr>
          </a:p>
        </p:txBody>
      </p:sp>
      <p:pic>
        <p:nvPicPr>
          <p:cNvPr id="9" name="Picture 8">
            <a:extLst>
              <a:ext uri="{FF2B5EF4-FFF2-40B4-BE49-F238E27FC236}">
                <a16:creationId xmlns:a16="http://schemas.microsoft.com/office/drawing/2014/main" id="{77B343C2-D64D-4E63-80B5-9278FEB093F3}"/>
              </a:ext>
            </a:extLst>
          </p:cNvPr>
          <p:cNvPicPr>
            <a:picLocks noChangeAspect="1"/>
          </p:cNvPicPr>
          <p:nvPr/>
        </p:nvPicPr>
        <p:blipFill>
          <a:blip r:embed="rId3"/>
          <a:stretch>
            <a:fillRect/>
          </a:stretch>
        </p:blipFill>
        <p:spPr>
          <a:xfrm>
            <a:off x="684942" y="251225"/>
            <a:ext cx="10867499" cy="2946294"/>
          </a:xfrm>
          <a:prstGeom prst="rect">
            <a:avLst/>
          </a:prstGeom>
          <a:ln>
            <a:solidFill>
              <a:schemeClr val="tx1"/>
            </a:solidFill>
          </a:ln>
        </p:spPr>
      </p:pic>
      <p:pic>
        <p:nvPicPr>
          <p:cNvPr id="12" name="Picture 11">
            <a:extLst>
              <a:ext uri="{FF2B5EF4-FFF2-40B4-BE49-F238E27FC236}">
                <a16:creationId xmlns:a16="http://schemas.microsoft.com/office/drawing/2014/main" id="{BA741618-A299-441D-8D9B-1D594B22A5DD}"/>
              </a:ext>
            </a:extLst>
          </p:cNvPr>
          <p:cNvPicPr>
            <a:picLocks noChangeAspect="1"/>
          </p:cNvPicPr>
          <p:nvPr/>
        </p:nvPicPr>
        <p:blipFill>
          <a:blip r:embed="rId4"/>
          <a:stretch>
            <a:fillRect/>
          </a:stretch>
        </p:blipFill>
        <p:spPr>
          <a:xfrm>
            <a:off x="683229" y="3224459"/>
            <a:ext cx="10869212" cy="3458516"/>
          </a:xfrm>
          <a:prstGeom prst="rect">
            <a:avLst/>
          </a:prstGeom>
          <a:ln>
            <a:solidFill>
              <a:schemeClr val="tx1"/>
            </a:solidFill>
          </a:ln>
        </p:spPr>
      </p:pic>
    </p:spTree>
    <p:extLst>
      <p:ext uri="{BB962C8B-B14F-4D97-AF65-F5344CB8AC3E}">
        <p14:creationId xmlns:p14="http://schemas.microsoft.com/office/powerpoint/2010/main" val="2942529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AD19099-E58D-4B55-8614-DA2382299C49}"/>
              </a:ext>
            </a:extLst>
          </p:cNvPr>
          <p:cNvSpPr>
            <a:spLocks noGrp="1"/>
          </p:cNvSpPr>
          <p:nvPr>
            <p:ph type="title"/>
          </p:nvPr>
        </p:nvSpPr>
        <p:spPr/>
        <p:txBody>
          <a:bodyPr/>
          <a:lstStyle/>
          <a:p>
            <a:pPr algn="l"/>
            <a:r>
              <a:rPr lang="en-US" sz="3200"/>
              <a:t>Exception Management (manual)</a:t>
            </a:r>
          </a:p>
        </p:txBody>
      </p:sp>
      <p:sp>
        <p:nvSpPr>
          <p:cNvPr id="4" name="Text Placeholder 2">
            <a:extLst>
              <a:ext uri="{FF2B5EF4-FFF2-40B4-BE49-F238E27FC236}">
                <a16:creationId xmlns:a16="http://schemas.microsoft.com/office/drawing/2014/main" id="{652E63D4-9242-4414-B4EA-AB9359D2879C}"/>
              </a:ext>
            </a:extLst>
          </p:cNvPr>
          <p:cNvSpPr txBox="1">
            <a:spLocks/>
          </p:cNvSpPr>
          <p:nvPr/>
        </p:nvSpPr>
        <p:spPr>
          <a:xfrm>
            <a:off x="590473" y="13121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sp>
        <p:nvSpPr>
          <p:cNvPr id="5" name="Text Placeholder 2">
            <a:extLst>
              <a:ext uri="{FF2B5EF4-FFF2-40B4-BE49-F238E27FC236}">
                <a16:creationId xmlns:a16="http://schemas.microsoft.com/office/drawing/2014/main" id="{3861E9C6-0A97-4749-895C-674E245C2228}"/>
              </a:ext>
            </a:extLst>
          </p:cNvPr>
          <p:cNvSpPr txBox="1">
            <a:spLocks/>
          </p:cNvSpPr>
          <p:nvPr/>
        </p:nvSpPr>
        <p:spPr>
          <a:xfrm>
            <a:off x="742873" y="14645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sp>
        <p:nvSpPr>
          <p:cNvPr id="6" name="Text Placeholder 2">
            <a:extLst>
              <a:ext uri="{FF2B5EF4-FFF2-40B4-BE49-F238E27FC236}">
                <a16:creationId xmlns:a16="http://schemas.microsoft.com/office/drawing/2014/main" id="{41FF2362-553B-46DD-AED9-52C3F0EE74CF}"/>
              </a:ext>
            </a:extLst>
          </p:cNvPr>
          <p:cNvSpPr txBox="1">
            <a:spLocks/>
          </p:cNvSpPr>
          <p:nvPr/>
        </p:nvSpPr>
        <p:spPr>
          <a:xfrm>
            <a:off x="895273" y="16169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sp>
        <p:nvSpPr>
          <p:cNvPr id="7" name="Text Placeholder 2">
            <a:extLst>
              <a:ext uri="{FF2B5EF4-FFF2-40B4-BE49-F238E27FC236}">
                <a16:creationId xmlns:a16="http://schemas.microsoft.com/office/drawing/2014/main" id="{417E4497-5800-41C6-9211-2259C48C4D1A}"/>
              </a:ext>
            </a:extLst>
          </p:cNvPr>
          <p:cNvSpPr txBox="1">
            <a:spLocks/>
          </p:cNvSpPr>
          <p:nvPr/>
        </p:nvSpPr>
        <p:spPr>
          <a:xfrm>
            <a:off x="688644" y="11597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400" b="1" i="0" u="none" strike="noStrike" kern="1200" cap="none" spc="0" normalizeH="0" baseline="0" noProof="0">
              <a:ln>
                <a:noFill/>
              </a:ln>
              <a:solidFill>
                <a:srgbClr val="4B2E83"/>
              </a:solidFill>
              <a:effectLst/>
              <a:uLnTx/>
              <a:uFillTx/>
              <a:latin typeface="Calibri"/>
              <a:ea typeface="+mn-ea"/>
              <a:cs typeface="+mn-cs"/>
            </a:endParaRPr>
          </a:p>
        </p:txBody>
      </p:sp>
      <p:pic>
        <p:nvPicPr>
          <p:cNvPr id="9" name="Picture 8">
            <a:extLst>
              <a:ext uri="{FF2B5EF4-FFF2-40B4-BE49-F238E27FC236}">
                <a16:creationId xmlns:a16="http://schemas.microsoft.com/office/drawing/2014/main" id="{E31A5726-6CC6-419E-A9D7-74855C5852DE}"/>
              </a:ext>
            </a:extLst>
          </p:cNvPr>
          <p:cNvPicPr>
            <a:picLocks noChangeAspect="1"/>
          </p:cNvPicPr>
          <p:nvPr/>
        </p:nvPicPr>
        <p:blipFill>
          <a:blip r:embed="rId3"/>
          <a:stretch>
            <a:fillRect/>
          </a:stretch>
        </p:blipFill>
        <p:spPr>
          <a:xfrm>
            <a:off x="688644" y="1312119"/>
            <a:ext cx="10553855" cy="2347831"/>
          </a:xfrm>
          <a:prstGeom prst="rect">
            <a:avLst/>
          </a:prstGeom>
        </p:spPr>
      </p:pic>
    </p:spTree>
    <p:extLst>
      <p:ext uri="{BB962C8B-B14F-4D97-AF65-F5344CB8AC3E}">
        <p14:creationId xmlns:p14="http://schemas.microsoft.com/office/powerpoint/2010/main" val="1529048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AD19099-E58D-4B55-8614-DA2382299C49}"/>
              </a:ext>
            </a:extLst>
          </p:cNvPr>
          <p:cNvSpPr>
            <a:spLocks noGrp="1"/>
          </p:cNvSpPr>
          <p:nvPr>
            <p:ph type="title"/>
          </p:nvPr>
        </p:nvSpPr>
        <p:spPr/>
        <p:txBody>
          <a:bodyPr/>
          <a:lstStyle/>
          <a:p>
            <a:pPr algn="l"/>
            <a:r>
              <a:rPr lang="en-US" sz="3200"/>
              <a:t>Exception Management (manual)</a:t>
            </a:r>
          </a:p>
        </p:txBody>
      </p:sp>
      <p:sp>
        <p:nvSpPr>
          <p:cNvPr id="4" name="Text Placeholder 2">
            <a:extLst>
              <a:ext uri="{FF2B5EF4-FFF2-40B4-BE49-F238E27FC236}">
                <a16:creationId xmlns:a16="http://schemas.microsoft.com/office/drawing/2014/main" id="{652E63D4-9242-4414-B4EA-AB9359D2879C}"/>
              </a:ext>
            </a:extLst>
          </p:cNvPr>
          <p:cNvSpPr txBox="1">
            <a:spLocks/>
          </p:cNvSpPr>
          <p:nvPr/>
        </p:nvSpPr>
        <p:spPr>
          <a:xfrm>
            <a:off x="590473" y="13121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sp>
        <p:nvSpPr>
          <p:cNvPr id="5" name="Text Placeholder 2">
            <a:extLst>
              <a:ext uri="{FF2B5EF4-FFF2-40B4-BE49-F238E27FC236}">
                <a16:creationId xmlns:a16="http://schemas.microsoft.com/office/drawing/2014/main" id="{3861E9C6-0A97-4749-895C-674E245C2228}"/>
              </a:ext>
            </a:extLst>
          </p:cNvPr>
          <p:cNvSpPr txBox="1">
            <a:spLocks/>
          </p:cNvSpPr>
          <p:nvPr/>
        </p:nvSpPr>
        <p:spPr>
          <a:xfrm>
            <a:off x="742873" y="14645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sp>
        <p:nvSpPr>
          <p:cNvPr id="6" name="Text Placeholder 2">
            <a:extLst>
              <a:ext uri="{FF2B5EF4-FFF2-40B4-BE49-F238E27FC236}">
                <a16:creationId xmlns:a16="http://schemas.microsoft.com/office/drawing/2014/main" id="{41FF2362-553B-46DD-AED9-52C3F0EE74CF}"/>
              </a:ext>
            </a:extLst>
          </p:cNvPr>
          <p:cNvSpPr txBox="1">
            <a:spLocks/>
          </p:cNvSpPr>
          <p:nvPr/>
        </p:nvSpPr>
        <p:spPr>
          <a:xfrm>
            <a:off x="895273" y="16169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sp>
        <p:nvSpPr>
          <p:cNvPr id="7" name="Text Placeholder 2">
            <a:extLst>
              <a:ext uri="{FF2B5EF4-FFF2-40B4-BE49-F238E27FC236}">
                <a16:creationId xmlns:a16="http://schemas.microsoft.com/office/drawing/2014/main" id="{417E4497-5800-41C6-9211-2259C48C4D1A}"/>
              </a:ext>
            </a:extLst>
          </p:cNvPr>
          <p:cNvSpPr txBox="1">
            <a:spLocks/>
          </p:cNvSpPr>
          <p:nvPr/>
        </p:nvSpPr>
        <p:spPr>
          <a:xfrm>
            <a:off x="688644" y="11597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400" b="1" i="0" u="none" strike="noStrike" kern="1200" cap="none" spc="0" normalizeH="0" baseline="0" noProof="0">
              <a:ln>
                <a:noFill/>
              </a:ln>
              <a:solidFill>
                <a:srgbClr val="4B2E83"/>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62D414E6-8AA8-4C3C-B9E6-10533A954E40}"/>
              </a:ext>
            </a:extLst>
          </p:cNvPr>
          <p:cNvPicPr>
            <a:picLocks noChangeAspect="1"/>
          </p:cNvPicPr>
          <p:nvPr/>
        </p:nvPicPr>
        <p:blipFill>
          <a:blip r:embed="rId3"/>
          <a:stretch>
            <a:fillRect/>
          </a:stretch>
        </p:blipFill>
        <p:spPr>
          <a:xfrm>
            <a:off x="590473" y="1159719"/>
            <a:ext cx="10912883" cy="1623409"/>
          </a:xfrm>
          <a:prstGeom prst="rect">
            <a:avLst/>
          </a:prstGeom>
        </p:spPr>
      </p:pic>
      <p:pic>
        <p:nvPicPr>
          <p:cNvPr id="11" name="Picture 10">
            <a:extLst>
              <a:ext uri="{FF2B5EF4-FFF2-40B4-BE49-F238E27FC236}">
                <a16:creationId xmlns:a16="http://schemas.microsoft.com/office/drawing/2014/main" id="{E874D60D-2334-4D07-A8C9-A54E789D3664}"/>
              </a:ext>
            </a:extLst>
          </p:cNvPr>
          <p:cNvPicPr>
            <a:picLocks noChangeAspect="1"/>
          </p:cNvPicPr>
          <p:nvPr/>
        </p:nvPicPr>
        <p:blipFill>
          <a:blip r:embed="rId4"/>
          <a:stretch>
            <a:fillRect/>
          </a:stretch>
        </p:blipFill>
        <p:spPr>
          <a:xfrm>
            <a:off x="590473" y="2947186"/>
            <a:ext cx="11065283" cy="3659589"/>
          </a:xfrm>
          <a:prstGeom prst="rect">
            <a:avLst/>
          </a:prstGeom>
        </p:spPr>
      </p:pic>
    </p:spTree>
    <p:extLst>
      <p:ext uri="{BB962C8B-B14F-4D97-AF65-F5344CB8AC3E}">
        <p14:creationId xmlns:p14="http://schemas.microsoft.com/office/powerpoint/2010/main" val="3010536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AD19099-E58D-4B55-8614-DA2382299C49}"/>
              </a:ext>
            </a:extLst>
          </p:cNvPr>
          <p:cNvSpPr>
            <a:spLocks noGrp="1"/>
          </p:cNvSpPr>
          <p:nvPr>
            <p:ph type="title"/>
          </p:nvPr>
        </p:nvSpPr>
        <p:spPr/>
        <p:txBody>
          <a:bodyPr/>
          <a:lstStyle/>
          <a:p>
            <a:pPr algn="l"/>
            <a:r>
              <a:rPr lang="en-US" sz="3200"/>
              <a:t>Exception Management (manual)</a:t>
            </a:r>
          </a:p>
        </p:txBody>
      </p:sp>
      <p:sp>
        <p:nvSpPr>
          <p:cNvPr id="4" name="Text Placeholder 2">
            <a:extLst>
              <a:ext uri="{FF2B5EF4-FFF2-40B4-BE49-F238E27FC236}">
                <a16:creationId xmlns:a16="http://schemas.microsoft.com/office/drawing/2014/main" id="{652E63D4-9242-4414-B4EA-AB9359D2879C}"/>
              </a:ext>
            </a:extLst>
          </p:cNvPr>
          <p:cNvSpPr txBox="1">
            <a:spLocks/>
          </p:cNvSpPr>
          <p:nvPr/>
        </p:nvSpPr>
        <p:spPr>
          <a:xfrm>
            <a:off x="590473" y="13121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sp>
        <p:nvSpPr>
          <p:cNvPr id="5" name="Text Placeholder 2">
            <a:extLst>
              <a:ext uri="{FF2B5EF4-FFF2-40B4-BE49-F238E27FC236}">
                <a16:creationId xmlns:a16="http://schemas.microsoft.com/office/drawing/2014/main" id="{3861E9C6-0A97-4749-895C-674E245C2228}"/>
              </a:ext>
            </a:extLst>
          </p:cNvPr>
          <p:cNvSpPr txBox="1">
            <a:spLocks/>
          </p:cNvSpPr>
          <p:nvPr/>
        </p:nvSpPr>
        <p:spPr>
          <a:xfrm>
            <a:off x="742873" y="14645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sp>
        <p:nvSpPr>
          <p:cNvPr id="6" name="Text Placeholder 2">
            <a:extLst>
              <a:ext uri="{FF2B5EF4-FFF2-40B4-BE49-F238E27FC236}">
                <a16:creationId xmlns:a16="http://schemas.microsoft.com/office/drawing/2014/main" id="{41FF2362-553B-46DD-AED9-52C3F0EE74CF}"/>
              </a:ext>
            </a:extLst>
          </p:cNvPr>
          <p:cNvSpPr txBox="1">
            <a:spLocks/>
          </p:cNvSpPr>
          <p:nvPr/>
        </p:nvSpPr>
        <p:spPr>
          <a:xfrm>
            <a:off x="895273" y="16169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sp>
        <p:nvSpPr>
          <p:cNvPr id="7" name="Text Placeholder 2">
            <a:extLst>
              <a:ext uri="{FF2B5EF4-FFF2-40B4-BE49-F238E27FC236}">
                <a16:creationId xmlns:a16="http://schemas.microsoft.com/office/drawing/2014/main" id="{417E4497-5800-41C6-9211-2259C48C4D1A}"/>
              </a:ext>
            </a:extLst>
          </p:cNvPr>
          <p:cNvSpPr txBox="1">
            <a:spLocks/>
          </p:cNvSpPr>
          <p:nvPr/>
        </p:nvSpPr>
        <p:spPr>
          <a:xfrm>
            <a:off x="688644" y="11597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400" b="1" i="0" u="none" strike="noStrike" kern="1200" cap="none" spc="0" normalizeH="0" baseline="0" noProof="0">
              <a:ln>
                <a:noFill/>
              </a:ln>
              <a:solidFill>
                <a:srgbClr val="4B2E83"/>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D6843265-BBC4-441A-B9A6-D49C21543B50}"/>
              </a:ext>
            </a:extLst>
          </p:cNvPr>
          <p:cNvPicPr>
            <a:picLocks noChangeAspect="1"/>
          </p:cNvPicPr>
          <p:nvPr/>
        </p:nvPicPr>
        <p:blipFill>
          <a:blip r:embed="rId3"/>
          <a:stretch>
            <a:fillRect/>
          </a:stretch>
        </p:blipFill>
        <p:spPr>
          <a:xfrm>
            <a:off x="688644" y="1191342"/>
            <a:ext cx="11049802" cy="5415433"/>
          </a:xfrm>
          <a:prstGeom prst="rect">
            <a:avLst/>
          </a:prstGeom>
        </p:spPr>
      </p:pic>
    </p:spTree>
    <p:extLst>
      <p:ext uri="{BB962C8B-B14F-4D97-AF65-F5344CB8AC3E}">
        <p14:creationId xmlns:p14="http://schemas.microsoft.com/office/powerpoint/2010/main" val="726483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AD19099-E58D-4B55-8614-DA2382299C49}"/>
              </a:ext>
            </a:extLst>
          </p:cNvPr>
          <p:cNvSpPr>
            <a:spLocks noGrp="1"/>
          </p:cNvSpPr>
          <p:nvPr>
            <p:ph type="title"/>
          </p:nvPr>
        </p:nvSpPr>
        <p:spPr/>
        <p:txBody>
          <a:bodyPr/>
          <a:lstStyle/>
          <a:p>
            <a:pPr algn="l"/>
            <a:r>
              <a:rPr lang="en-US" sz="3200"/>
              <a:t>Exception Management (manual)</a:t>
            </a:r>
          </a:p>
        </p:txBody>
      </p:sp>
      <p:sp>
        <p:nvSpPr>
          <p:cNvPr id="4" name="Text Placeholder 2">
            <a:extLst>
              <a:ext uri="{FF2B5EF4-FFF2-40B4-BE49-F238E27FC236}">
                <a16:creationId xmlns:a16="http://schemas.microsoft.com/office/drawing/2014/main" id="{652E63D4-9242-4414-B4EA-AB9359D2879C}"/>
              </a:ext>
            </a:extLst>
          </p:cNvPr>
          <p:cNvSpPr txBox="1">
            <a:spLocks/>
          </p:cNvSpPr>
          <p:nvPr/>
        </p:nvSpPr>
        <p:spPr>
          <a:xfrm>
            <a:off x="590473" y="13121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sp>
        <p:nvSpPr>
          <p:cNvPr id="5" name="Text Placeholder 2">
            <a:extLst>
              <a:ext uri="{FF2B5EF4-FFF2-40B4-BE49-F238E27FC236}">
                <a16:creationId xmlns:a16="http://schemas.microsoft.com/office/drawing/2014/main" id="{3861E9C6-0A97-4749-895C-674E245C2228}"/>
              </a:ext>
            </a:extLst>
          </p:cNvPr>
          <p:cNvSpPr txBox="1">
            <a:spLocks/>
          </p:cNvSpPr>
          <p:nvPr/>
        </p:nvSpPr>
        <p:spPr>
          <a:xfrm>
            <a:off x="742873" y="14645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sp>
        <p:nvSpPr>
          <p:cNvPr id="6" name="Text Placeholder 2">
            <a:extLst>
              <a:ext uri="{FF2B5EF4-FFF2-40B4-BE49-F238E27FC236}">
                <a16:creationId xmlns:a16="http://schemas.microsoft.com/office/drawing/2014/main" id="{41FF2362-553B-46DD-AED9-52C3F0EE74CF}"/>
              </a:ext>
            </a:extLst>
          </p:cNvPr>
          <p:cNvSpPr txBox="1">
            <a:spLocks/>
          </p:cNvSpPr>
          <p:nvPr/>
        </p:nvSpPr>
        <p:spPr>
          <a:xfrm>
            <a:off x="895273" y="16169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sp>
        <p:nvSpPr>
          <p:cNvPr id="7" name="Text Placeholder 2">
            <a:extLst>
              <a:ext uri="{FF2B5EF4-FFF2-40B4-BE49-F238E27FC236}">
                <a16:creationId xmlns:a16="http://schemas.microsoft.com/office/drawing/2014/main" id="{417E4497-5800-41C6-9211-2259C48C4D1A}"/>
              </a:ext>
            </a:extLst>
          </p:cNvPr>
          <p:cNvSpPr txBox="1">
            <a:spLocks/>
          </p:cNvSpPr>
          <p:nvPr/>
        </p:nvSpPr>
        <p:spPr>
          <a:xfrm>
            <a:off x="688644" y="11597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400" b="1" i="0" u="none" strike="noStrike" kern="1200" cap="none" spc="0" normalizeH="0" baseline="0" noProof="0">
              <a:ln>
                <a:noFill/>
              </a:ln>
              <a:solidFill>
                <a:srgbClr val="4B2E83"/>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EA3E8E81-20D3-4E11-AE1F-EC582F1C9679}"/>
              </a:ext>
            </a:extLst>
          </p:cNvPr>
          <p:cNvPicPr>
            <a:picLocks noChangeAspect="1"/>
          </p:cNvPicPr>
          <p:nvPr/>
        </p:nvPicPr>
        <p:blipFill>
          <a:blip r:embed="rId3"/>
          <a:stretch>
            <a:fillRect/>
          </a:stretch>
        </p:blipFill>
        <p:spPr>
          <a:xfrm>
            <a:off x="688644" y="1322000"/>
            <a:ext cx="10809171" cy="4576319"/>
          </a:xfrm>
          <a:prstGeom prst="rect">
            <a:avLst/>
          </a:prstGeom>
        </p:spPr>
      </p:pic>
    </p:spTree>
    <p:extLst>
      <p:ext uri="{BB962C8B-B14F-4D97-AF65-F5344CB8AC3E}">
        <p14:creationId xmlns:p14="http://schemas.microsoft.com/office/powerpoint/2010/main" val="39084807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AD19099-E58D-4B55-8614-DA2382299C49}"/>
              </a:ext>
            </a:extLst>
          </p:cNvPr>
          <p:cNvSpPr>
            <a:spLocks noGrp="1"/>
          </p:cNvSpPr>
          <p:nvPr>
            <p:ph type="title"/>
          </p:nvPr>
        </p:nvSpPr>
        <p:spPr/>
        <p:txBody>
          <a:bodyPr/>
          <a:lstStyle/>
          <a:p>
            <a:pPr algn="l"/>
            <a:r>
              <a:rPr lang="en-US" sz="3200"/>
              <a:t>Action Items/Next Steps</a:t>
            </a:r>
          </a:p>
        </p:txBody>
      </p:sp>
      <p:sp>
        <p:nvSpPr>
          <p:cNvPr id="5" name="Text Placeholder 2">
            <a:extLst>
              <a:ext uri="{FF2B5EF4-FFF2-40B4-BE49-F238E27FC236}">
                <a16:creationId xmlns:a16="http://schemas.microsoft.com/office/drawing/2014/main" id="{3861E9C6-0A97-4749-895C-674E245C2228}"/>
              </a:ext>
            </a:extLst>
          </p:cNvPr>
          <p:cNvSpPr txBox="1">
            <a:spLocks/>
          </p:cNvSpPr>
          <p:nvPr/>
        </p:nvSpPr>
        <p:spPr>
          <a:xfrm>
            <a:off x="742873" y="14645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sp>
        <p:nvSpPr>
          <p:cNvPr id="8" name="Text Placeholder 2">
            <a:extLst>
              <a:ext uri="{FF2B5EF4-FFF2-40B4-BE49-F238E27FC236}">
                <a16:creationId xmlns:a16="http://schemas.microsoft.com/office/drawing/2014/main" id="{E928C24A-596E-4E94-AF34-782A7BA952D1}"/>
              </a:ext>
            </a:extLst>
          </p:cNvPr>
          <p:cNvSpPr txBox="1">
            <a:spLocks/>
          </p:cNvSpPr>
          <p:nvPr/>
        </p:nvSpPr>
        <p:spPr>
          <a:xfrm>
            <a:off x="590473" y="13121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457189" marR="0" lvl="0" indent="-457189" algn="l" defTabSz="609585" rtl="0" eaLnBrk="1" fontAlgn="auto" latinLnBrk="0" hangingPunct="1">
              <a:lnSpc>
                <a:spcPct val="100000"/>
              </a:lnSpc>
              <a:spcBef>
                <a:spcPct val="20000"/>
              </a:spcBef>
              <a:spcAft>
                <a:spcPts val="0"/>
              </a:spcAft>
              <a:buClrTx/>
              <a:buSzTx/>
              <a:buFontTx/>
              <a:buChar char="-"/>
              <a:tabLst/>
              <a:defRPr/>
            </a:pPr>
            <a:r>
              <a:rPr kumimoji="0" lang="en-US" sz="2400" b="1" i="0" u="none" strike="noStrike" kern="1200" cap="none" spc="0" normalizeH="0" baseline="0" noProof="0">
                <a:ln>
                  <a:noFill/>
                </a:ln>
                <a:solidFill>
                  <a:srgbClr val="4B2E83"/>
                </a:solidFill>
                <a:effectLst/>
                <a:uLnTx/>
                <a:uFillTx/>
                <a:latin typeface="Calibri"/>
                <a:ea typeface="+mn-ea"/>
                <a:cs typeface="+mn-cs"/>
              </a:rPr>
              <a:t>Kamesh Naidoo and Jessica Green will collaborate to PM and schedule the remaining body of work.</a:t>
            </a:r>
          </a:p>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400" b="1" i="0" u="none" strike="noStrike" kern="1200" cap="none" spc="0" normalizeH="0" baseline="0" noProof="0">
              <a:ln>
                <a:noFill/>
              </a:ln>
              <a:solidFill>
                <a:srgbClr val="4B2E83"/>
              </a:solidFill>
              <a:effectLst/>
              <a:uLnTx/>
              <a:uFillTx/>
              <a:latin typeface="Calibri"/>
              <a:ea typeface="+mn-ea"/>
              <a:cs typeface="+mn-cs"/>
            </a:endParaRPr>
          </a:p>
          <a:p>
            <a:pPr marL="0" marR="0" lvl="0" indent="0" algn="l" defTabSz="609585" rtl="0" eaLnBrk="1" fontAlgn="auto" latinLnBrk="0" hangingPunct="1">
              <a:lnSpc>
                <a:spcPct val="100000"/>
              </a:lnSpc>
              <a:spcBef>
                <a:spcPct val="20000"/>
              </a:spcBef>
              <a:spcAft>
                <a:spcPts val="0"/>
              </a:spcAft>
              <a:buClrTx/>
              <a:buSzTx/>
              <a:buFont typeface="Arial"/>
              <a:buNone/>
              <a:tabLst/>
              <a:defRPr/>
            </a:pPr>
            <a:r>
              <a:rPr kumimoji="0" lang="en-US" sz="2400" b="1" i="0" u="none" strike="noStrike" kern="1200" cap="none" spc="0" normalizeH="0" baseline="0" noProof="0">
                <a:ln>
                  <a:noFill/>
                </a:ln>
                <a:solidFill>
                  <a:srgbClr val="4B2E83"/>
                </a:solidFill>
                <a:effectLst/>
                <a:uLnTx/>
                <a:uFillTx/>
                <a:latin typeface="Calibri"/>
                <a:ea typeface="+mn-ea"/>
                <a:cs typeface="+mn-cs"/>
              </a:rPr>
              <a:t>Follow-up Meetings:</a:t>
            </a:r>
          </a:p>
          <a:p>
            <a:pPr marL="990575" marR="0" lvl="1" indent="-380990" algn="l" defTabSz="609585" rtl="0" eaLnBrk="1" fontAlgn="auto" latinLnBrk="0" hangingPunct="1">
              <a:lnSpc>
                <a:spcPct val="100000"/>
              </a:lnSpc>
              <a:spcBef>
                <a:spcPct val="20000"/>
              </a:spcBef>
              <a:spcAft>
                <a:spcPts val="0"/>
              </a:spcAft>
              <a:buClrTx/>
              <a:buSzTx/>
              <a:buFontTx/>
              <a:buChar char="-"/>
              <a:tabLst/>
              <a:defRPr/>
            </a:pPr>
            <a:r>
              <a:rPr kumimoji="0" lang="en-US" sz="2000" b="0" i="0" u="none" strike="noStrike" kern="1200" cap="none" spc="0" normalizeH="0" baseline="0" noProof="0">
                <a:ln>
                  <a:noFill/>
                </a:ln>
                <a:solidFill>
                  <a:srgbClr val="4B2E83"/>
                </a:solidFill>
                <a:effectLst/>
                <a:uLnTx/>
                <a:uFillTx/>
                <a:latin typeface="Calibri"/>
                <a:ea typeface="+mn-ea"/>
                <a:cs typeface="+mn-cs"/>
              </a:rPr>
              <a:t>Integration Mapping Confirmation Session </a:t>
            </a:r>
            <a:r>
              <a:rPr kumimoji="0" lang="en-US" sz="2000" b="0" i="1" u="none" strike="noStrike" kern="1200" cap="none" spc="0" normalizeH="0" baseline="0" noProof="0">
                <a:ln>
                  <a:noFill/>
                </a:ln>
                <a:solidFill>
                  <a:srgbClr val="4B2E83"/>
                </a:solidFill>
                <a:effectLst/>
                <a:uLnTx/>
                <a:uFillTx/>
                <a:latin typeface="Calibri"/>
                <a:ea typeface="+mn-ea"/>
                <a:cs typeface="+mn-cs"/>
              </a:rPr>
              <a:t>(Record Customer Payment and Create Customer Deposit)</a:t>
            </a:r>
          </a:p>
          <a:p>
            <a:pPr marL="609585" marR="0" lvl="1" indent="0" algn="l" defTabSz="609585" rtl="0" eaLnBrk="1" fontAlgn="auto" latinLnBrk="0" hangingPunct="1">
              <a:lnSpc>
                <a:spcPct val="100000"/>
              </a:lnSpc>
              <a:spcBef>
                <a:spcPct val="20000"/>
              </a:spcBef>
              <a:spcAft>
                <a:spcPts val="0"/>
              </a:spcAft>
              <a:buClrTx/>
              <a:buSzTx/>
              <a:buFont typeface="Arial"/>
              <a:buNone/>
              <a:tabLst/>
              <a:defRPr/>
            </a:pPr>
            <a:endParaRPr kumimoji="0" lang="en-US" sz="1866" b="1" i="0" u="none" strike="noStrike" kern="1200" cap="none" spc="0" normalizeH="0" baseline="0" noProof="0">
              <a:ln>
                <a:noFill/>
              </a:ln>
              <a:solidFill>
                <a:srgbClr val="4B2E83"/>
              </a:solidFill>
              <a:effectLst/>
              <a:uLnTx/>
              <a:uFillTx/>
              <a:latin typeface="Calibri"/>
              <a:ea typeface="+mn-ea"/>
              <a:cs typeface="+mn-cs"/>
            </a:endParaRPr>
          </a:p>
          <a:p>
            <a:pPr marL="0" marR="0" lvl="1" indent="0" algn="l" defTabSz="609585" rtl="0" eaLnBrk="1" fontAlgn="auto" latinLnBrk="0" hangingPunct="1">
              <a:lnSpc>
                <a:spcPct val="100000"/>
              </a:lnSpc>
              <a:spcBef>
                <a:spcPct val="20000"/>
              </a:spcBef>
              <a:spcAft>
                <a:spcPts val="0"/>
              </a:spcAft>
              <a:buClrTx/>
              <a:buSzTx/>
              <a:buFont typeface="Arial"/>
              <a:buNone/>
              <a:tabLst/>
              <a:defRPr/>
            </a:pPr>
            <a:r>
              <a:rPr kumimoji="0" lang="en-US" sz="2400" b="1" i="0" u="none" strike="noStrike" kern="1200" cap="none" spc="0" normalizeH="0" baseline="0" noProof="0">
                <a:ln>
                  <a:noFill/>
                </a:ln>
                <a:solidFill>
                  <a:srgbClr val="4B2E83"/>
                </a:solidFill>
                <a:effectLst/>
                <a:uLnTx/>
                <a:uFillTx/>
                <a:latin typeface="Calibri"/>
                <a:ea typeface="+mn-ea"/>
                <a:cs typeface="+mn-cs"/>
              </a:rPr>
              <a:t>Action Items:</a:t>
            </a:r>
          </a:p>
          <a:p>
            <a:pPr marL="457189" marR="0" lvl="1" indent="-457189" algn="l" defTabSz="609585" rtl="0" eaLnBrk="1" fontAlgn="auto" latinLnBrk="0" hangingPunct="1">
              <a:lnSpc>
                <a:spcPct val="100000"/>
              </a:lnSpc>
              <a:spcBef>
                <a:spcPct val="20000"/>
              </a:spcBef>
              <a:spcAft>
                <a:spcPts val="0"/>
              </a:spcAft>
              <a:buClrTx/>
              <a:buSzTx/>
              <a:buFontTx/>
              <a:buChar char="-"/>
              <a:tabLst/>
              <a:defRPr/>
            </a:pPr>
            <a:r>
              <a:rPr kumimoji="0" lang="en-US" sz="2000" b="0" i="0" u="none" strike="noStrike" kern="1200" cap="none" spc="0" normalizeH="0" baseline="0" noProof="0">
                <a:ln>
                  <a:noFill/>
                </a:ln>
                <a:solidFill>
                  <a:srgbClr val="4B2E83"/>
                </a:solidFill>
                <a:effectLst/>
                <a:uLnTx/>
                <a:uFillTx/>
                <a:latin typeface="Calibri"/>
                <a:ea typeface="+mn-ea"/>
                <a:cs typeface="+mn-cs"/>
              </a:rPr>
              <a:t>2 new Integrations to be added to the UWFT Integration Inventory</a:t>
            </a:r>
          </a:p>
          <a:p>
            <a:pPr marL="457189" marR="0" lvl="1" indent="-457189" algn="l" defTabSz="609585" rtl="0" eaLnBrk="1" fontAlgn="auto" latinLnBrk="0" hangingPunct="1">
              <a:lnSpc>
                <a:spcPct val="100000"/>
              </a:lnSpc>
              <a:spcBef>
                <a:spcPct val="20000"/>
              </a:spcBef>
              <a:spcAft>
                <a:spcPts val="0"/>
              </a:spcAft>
              <a:buClrTx/>
              <a:buSzTx/>
              <a:buFontTx/>
              <a:buChar char="-"/>
              <a:tabLst/>
              <a:defRPr/>
            </a:pPr>
            <a:r>
              <a:rPr kumimoji="0" lang="en-US" sz="2000" b="0" i="0" u="none" strike="noStrike" kern="1200" cap="none" spc="0" normalizeH="0" baseline="0" noProof="0">
                <a:ln>
                  <a:noFill/>
                </a:ln>
                <a:solidFill>
                  <a:srgbClr val="4B2E83"/>
                </a:solidFill>
                <a:effectLst/>
                <a:uLnTx/>
                <a:uFillTx/>
                <a:latin typeface="Calibri"/>
                <a:ea typeface="+mn-ea"/>
                <a:cs typeface="+mn-cs"/>
              </a:rPr>
              <a:t>Integration Mapping Confirmation Session to be scheduled by assigned PMs with associated stakeholders</a:t>
            </a:r>
          </a:p>
          <a:p>
            <a:pPr marL="990576" lvl="2" indent="-457189">
              <a:buFontTx/>
              <a:buChar char="-"/>
            </a:pPr>
            <a:r>
              <a:rPr lang="en-US" sz="1467">
                <a:solidFill>
                  <a:srgbClr val="4B2E83"/>
                </a:solidFill>
                <a:latin typeface="Calibri"/>
              </a:rPr>
              <a:t>Bring Transaction volumes and data samples associated with the EDI822 file for both Remittance included and non-included transactions.</a:t>
            </a:r>
            <a:endParaRPr kumimoji="0" lang="en-US" sz="1467" b="0" i="0" u="none" strike="noStrike" kern="1200" cap="none" spc="0" normalizeH="0" baseline="0" noProof="0">
              <a:ln>
                <a:noFill/>
              </a:ln>
              <a:solidFill>
                <a:srgbClr val="4B2E83"/>
              </a:solidFill>
              <a:effectLst/>
              <a:uLnTx/>
              <a:uFillTx/>
              <a:latin typeface="Calibri"/>
              <a:ea typeface="+mn-ea"/>
              <a:cs typeface="+mn-cs"/>
            </a:endParaRPr>
          </a:p>
        </p:txBody>
      </p:sp>
    </p:spTree>
    <p:extLst>
      <p:ext uri="{BB962C8B-B14F-4D97-AF65-F5344CB8AC3E}">
        <p14:creationId xmlns:p14="http://schemas.microsoft.com/office/powerpoint/2010/main" val="29639466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AD19099-E58D-4B55-8614-DA2382299C49}"/>
              </a:ext>
            </a:extLst>
          </p:cNvPr>
          <p:cNvSpPr>
            <a:spLocks noGrp="1"/>
          </p:cNvSpPr>
          <p:nvPr>
            <p:ph type="title"/>
          </p:nvPr>
        </p:nvSpPr>
        <p:spPr/>
        <p:txBody>
          <a:bodyPr/>
          <a:lstStyle/>
          <a:p>
            <a:pPr algn="l"/>
            <a:r>
              <a:rPr lang="en-US" sz="3200"/>
              <a:t>Thank You!</a:t>
            </a:r>
          </a:p>
        </p:txBody>
      </p:sp>
      <p:sp>
        <p:nvSpPr>
          <p:cNvPr id="5" name="Text Placeholder 2">
            <a:extLst>
              <a:ext uri="{FF2B5EF4-FFF2-40B4-BE49-F238E27FC236}">
                <a16:creationId xmlns:a16="http://schemas.microsoft.com/office/drawing/2014/main" id="{3861E9C6-0A97-4749-895C-674E245C2228}"/>
              </a:ext>
            </a:extLst>
          </p:cNvPr>
          <p:cNvSpPr txBox="1">
            <a:spLocks/>
          </p:cNvSpPr>
          <p:nvPr/>
        </p:nvSpPr>
        <p:spPr>
          <a:xfrm>
            <a:off x="742873" y="14645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sp>
        <p:nvSpPr>
          <p:cNvPr id="8" name="Text Placeholder 2">
            <a:extLst>
              <a:ext uri="{FF2B5EF4-FFF2-40B4-BE49-F238E27FC236}">
                <a16:creationId xmlns:a16="http://schemas.microsoft.com/office/drawing/2014/main" id="{E928C24A-596E-4E94-AF34-782A7BA952D1}"/>
              </a:ext>
            </a:extLst>
          </p:cNvPr>
          <p:cNvSpPr txBox="1">
            <a:spLocks/>
          </p:cNvSpPr>
          <p:nvPr/>
        </p:nvSpPr>
        <p:spPr>
          <a:xfrm>
            <a:off x="590473" y="13121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457189" marR="0" lvl="0" indent="-457189" algn="l" defTabSz="609585" rtl="0" eaLnBrk="1" fontAlgn="auto" latinLnBrk="0" hangingPunct="1">
              <a:lnSpc>
                <a:spcPct val="100000"/>
              </a:lnSpc>
              <a:spcBef>
                <a:spcPct val="20000"/>
              </a:spcBef>
              <a:spcAft>
                <a:spcPts val="0"/>
              </a:spcAft>
              <a:buClrTx/>
              <a:buSzTx/>
              <a:buFontTx/>
              <a:buChar char="-"/>
              <a:tabLst/>
              <a:defRPr/>
            </a:pPr>
            <a:r>
              <a:rPr kumimoji="0" lang="en-US" sz="2000" b="0" i="0" u="none" strike="noStrike" kern="1200" cap="none" spc="0" normalizeH="0" baseline="0" noProof="0">
                <a:ln>
                  <a:noFill/>
                </a:ln>
                <a:solidFill>
                  <a:srgbClr val="4B2E83"/>
                </a:solidFill>
                <a:effectLst/>
                <a:uLnTx/>
                <a:uFillTx/>
                <a:latin typeface="Calibri"/>
                <a:ea typeface="+mn-ea"/>
                <a:cs typeface="+mn-cs"/>
              </a:rPr>
              <a:t>Q&amp;A</a:t>
            </a:r>
          </a:p>
        </p:txBody>
      </p:sp>
    </p:spTree>
    <p:extLst>
      <p:ext uri="{BB962C8B-B14F-4D97-AF65-F5344CB8AC3E}">
        <p14:creationId xmlns:p14="http://schemas.microsoft.com/office/powerpoint/2010/main" val="295986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06D91-7A4F-46A6-902C-963BE1FA8D71}"/>
              </a:ext>
            </a:extLst>
          </p:cNvPr>
          <p:cNvSpPr>
            <a:spLocks noGrp="1"/>
          </p:cNvSpPr>
          <p:nvPr>
            <p:ph type="title"/>
          </p:nvPr>
        </p:nvSpPr>
        <p:spPr>
          <a:xfrm>
            <a:off x="613833" y="859991"/>
            <a:ext cx="10558992" cy="3522341"/>
          </a:xfrm>
        </p:spPr>
        <p:txBody>
          <a:bodyPr/>
          <a:lstStyle/>
          <a:p>
            <a:r>
              <a:rPr lang="en-US"/>
              <a:t>Exception management: non-Invoiced payments</a:t>
            </a:r>
          </a:p>
        </p:txBody>
      </p:sp>
    </p:spTree>
    <p:extLst>
      <p:ext uri="{BB962C8B-B14F-4D97-AF65-F5344CB8AC3E}">
        <p14:creationId xmlns:p14="http://schemas.microsoft.com/office/powerpoint/2010/main" val="2911132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AD19099-E58D-4B55-8614-DA2382299C49}"/>
              </a:ext>
            </a:extLst>
          </p:cNvPr>
          <p:cNvSpPr>
            <a:spLocks noGrp="1"/>
          </p:cNvSpPr>
          <p:nvPr>
            <p:ph type="title"/>
          </p:nvPr>
        </p:nvSpPr>
        <p:spPr/>
        <p:txBody>
          <a:bodyPr/>
          <a:lstStyle/>
          <a:p>
            <a:pPr algn="l"/>
            <a:r>
              <a:rPr lang="en-US" sz="3200"/>
              <a:t>Cash application environment – Electronic payments</a:t>
            </a:r>
          </a:p>
        </p:txBody>
      </p:sp>
      <p:sp>
        <p:nvSpPr>
          <p:cNvPr id="5" name="Text Placeholder 2">
            <a:extLst>
              <a:ext uri="{FF2B5EF4-FFF2-40B4-BE49-F238E27FC236}">
                <a16:creationId xmlns:a16="http://schemas.microsoft.com/office/drawing/2014/main" id="{3861E9C6-0A97-4749-895C-674E245C2228}"/>
              </a:ext>
            </a:extLst>
          </p:cNvPr>
          <p:cNvSpPr txBox="1">
            <a:spLocks/>
          </p:cNvSpPr>
          <p:nvPr/>
        </p:nvSpPr>
        <p:spPr>
          <a:xfrm>
            <a:off x="590473" y="1043323"/>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graphicFrame>
        <p:nvGraphicFramePr>
          <p:cNvPr id="12" name="Chart 11">
            <a:extLst>
              <a:ext uri="{FF2B5EF4-FFF2-40B4-BE49-F238E27FC236}">
                <a16:creationId xmlns:a16="http://schemas.microsoft.com/office/drawing/2014/main" id="{981A60D8-919C-47F9-BC49-22CA2E1495D9}"/>
              </a:ext>
            </a:extLst>
          </p:cNvPr>
          <p:cNvGraphicFramePr/>
          <p:nvPr>
            <p:extLst>
              <p:ext uri="{D42A27DB-BD31-4B8C-83A1-F6EECF244321}">
                <p14:modId xmlns:p14="http://schemas.microsoft.com/office/powerpoint/2010/main" val="4041140160"/>
              </p:ext>
            </p:extLst>
          </p:nvPr>
        </p:nvGraphicFramePr>
        <p:xfrm>
          <a:off x="1270535" y="943275"/>
          <a:ext cx="9317254" cy="552490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05C3766C-FDD1-44E6-943C-FDDD2691F97D}"/>
              </a:ext>
            </a:extLst>
          </p:cNvPr>
          <p:cNvGraphicFramePr/>
          <p:nvPr>
            <p:extLst>
              <p:ext uri="{D42A27DB-BD31-4B8C-83A1-F6EECF244321}">
                <p14:modId xmlns:p14="http://schemas.microsoft.com/office/powerpoint/2010/main" val="3269925533"/>
              </p:ext>
            </p:extLst>
          </p:nvPr>
        </p:nvGraphicFramePr>
        <p:xfrm>
          <a:off x="1422935" y="1095675"/>
          <a:ext cx="9317254" cy="552490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817484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800F260D-F956-4E3D-973B-D6A4CDBBAB58}"/>
              </a:ext>
            </a:extLst>
          </p:cNvPr>
          <p:cNvCxnSpPr>
            <a:cxnSpLocks/>
          </p:cNvCxnSpPr>
          <p:nvPr/>
        </p:nvCxnSpPr>
        <p:spPr>
          <a:xfrm flipH="1">
            <a:off x="6077736" y="1312119"/>
            <a:ext cx="1" cy="510163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Arrow: Down 10">
            <a:extLst>
              <a:ext uri="{FF2B5EF4-FFF2-40B4-BE49-F238E27FC236}">
                <a16:creationId xmlns:a16="http://schemas.microsoft.com/office/drawing/2014/main" id="{A054FD55-BFFE-4917-B659-3ABC2EC4A217}"/>
              </a:ext>
            </a:extLst>
          </p:cNvPr>
          <p:cNvSpPr/>
          <p:nvPr/>
        </p:nvSpPr>
        <p:spPr>
          <a:xfrm rot="5400000">
            <a:off x="2091675" y="4371525"/>
            <a:ext cx="1001486" cy="96117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Arrow: Down 7">
            <a:extLst>
              <a:ext uri="{FF2B5EF4-FFF2-40B4-BE49-F238E27FC236}">
                <a16:creationId xmlns:a16="http://schemas.microsoft.com/office/drawing/2014/main" id="{C4937F1F-6F33-47FA-BF95-05AA951BE9F9}"/>
              </a:ext>
            </a:extLst>
          </p:cNvPr>
          <p:cNvSpPr/>
          <p:nvPr/>
        </p:nvSpPr>
        <p:spPr>
          <a:xfrm rot="16200000">
            <a:off x="9098840" y="4371524"/>
            <a:ext cx="1001486" cy="96117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3">
            <a:extLst>
              <a:ext uri="{FF2B5EF4-FFF2-40B4-BE49-F238E27FC236}">
                <a16:creationId xmlns:a16="http://schemas.microsoft.com/office/drawing/2014/main" id="{8AD19099-E58D-4B55-8614-DA2382299C49}"/>
              </a:ext>
            </a:extLst>
          </p:cNvPr>
          <p:cNvSpPr>
            <a:spLocks noGrp="1"/>
          </p:cNvSpPr>
          <p:nvPr>
            <p:ph type="title"/>
          </p:nvPr>
        </p:nvSpPr>
        <p:spPr/>
        <p:txBody>
          <a:bodyPr/>
          <a:lstStyle/>
          <a:p>
            <a:pPr algn="l"/>
            <a:r>
              <a:rPr lang="en-US"/>
              <a:t>Cash Application – High level process</a:t>
            </a:r>
          </a:p>
        </p:txBody>
      </p:sp>
      <p:sp>
        <p:nvSpPr>
          <p:cNvPr id="4" name="Text Placeholder 2">
            <a:extLst>
              <a:ext uri="{FF2B5EF4-FFF2-40B4-BE49-F238E27FC236}">
                <a16:creationId xmlns:a16="http://schemas.microsoft.com/office/drawing/2014/main" id="{652E63D4-9242-4414-B4EA-AB9359D2879C}"/>
              </a:ext>
            </a:extLst>
          </p:cNvPr>
          <p:cNvSpPr txBox="1">
            <a:spLocks/>
          </p:cNvSpPr>
          <p:nvPr/>
        </p:nvSpPr>
        <p:spPr>
          <a:xfrm>
            <a:off x="590473" y="13121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1866" b="0" i="0" u="none" strike="noStrike" kern="1200" cap="none" spc="0" normalizeH="0" baseline="0" noProof="0">
              <a:ln>
                <a:noFill/>
              </a:ln>
              <a:solidFill>
                <a:srgbClr val="4B2E83"/>
              </a:solidFill>
              <a:effectLst/>
              <a:uLnTx/>
              <a:uFillTx/>
              <a:latin typeface="Calibri"/>
              <a:ea typeface="+mn-ea"/>
              <a:cs typeface="+mn-cs"/>
            </a:endParaRPr>
          </a:p>
        </p:txBody>
      </p:sp>
      <p:graphicFrame>
        <p:nvGraphicFramePr>
          <p:cNvPr id="6" name="Diagram 5">
            <a:extLst>
              <a:ext uri="{FF2B5EF4-FFF2-40B4-BE49-F238E27FC236}">
                <a16:creationId xmlns:a16="http://schemas.microsoft.com/office/drawing/2014/main" id="{AD972ADB-3AB7-40C8-8A2F-D4BB49540653}"/>
              </a:ext>
            </a:extLst>
          </p:cNvPr>
          <p:cNvGraphicFramePr/>
          <p:nvPr>
            <p:extLst>
              <p:ext uri="{D42A27DB-BD31-4B8C-83A1-F6EECF244321}">
                <p14:modId xmlns:p14="http://schemas.microsoft.com/office/powerpoint/2010/main" val="118816985"/>
              </p:ext>
            </p:extLst>
          </p:nvPr>
        </p:nvGraphicFramePr>
        <p:xfrm>
          <a:off x="2300514" y="1505145"/>
          <a:ext cx="7590971" cy="4908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E139AD85-5DA4-4C7D-85B8-E7FABF1648B1}"/>
              </a:ext>
            </a:extLst>
          </p:cNvPr>
          <p:cNvSpPr/>
          <p:nvPr/>
        </p:nvSpPr>
        <p:spPr>
          <a:xfrm>
            <a:off x="10199914" y="4351368"/>
            <a:ext cx="1828800" cy="100148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Bank Reconciliation</a:t>
            </a:r>
          </a:p>
        </p:txBody>
      </p:sp>
      <p:sp>
        <p:nvSpPr>
          <p:cNvPr id="12" name="Rectangle 11">
            <a:extLst>
              <a:ext uri="{FF2B5EF4-FFF2-40B4-BE49-F238E27FC236}">
                <a16:creationId xmlns:a16="http://schemas.microsoft.com/office/drawing/2014/main" id="{D47782FB-743B-4105-B3D6-04C5E9399DE3}"/>
              </a:ext>
            </a:extLst>
          </p:cNvPr>
          <p:cNvSpPr/>
          <p:nvPr/>
        </p:nvSpPr>
        <p:spPr>
          <a:xfrm>
            <a:off x="163286" y="4356420"/>
            <a:ext cx="1828800" cy="100148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Customer Invoice Cash Application</a:t>
            </a:r>
          </a:p>
        </p:txBody>
      </p:sp>
      <p:sp>
        <p:nvSpPr>
          <p:cNvPr id="16" name="TextBox 15">
            <a:extLst>
              <a:ext uri="{FF2B5EF4-FFF2-40B4-BE49-F238E27FC236}">
                <a16:creationId xmlns:a16="http://schemas.microsoft.com/office/drawing/2014/main" id="{61EA4FA7-5031-41A2-BF93-24BCBA092920}"/>
              </a:ext>
            </a:extLst>
          </p:cNvPr>
          <p:cNvSpPr txBox="1"/>
          <p:nvPr/>
        </p:nvSpPr>
        <p:spPr>
          <a:xfrm>
            <a:off x="590473" y="1223966"/>
            <a:ext cx="6097712" cy="1366528"/>
          </a:xfrm>
          <a:prstGeom prst="rect">
            <a:avLst/>
          </a:prstGeom>
          <a:noFill/>
        </p:spPr>
        <p:txBody>
          <a:bodyPr wrap="square">
            <a:spAutoFit/>
          </a:body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kumimoji="0" lang="en-US" sz="1800" b="1" i="0" u="none" strike="noStrike" kern="1200" cap="none" spc="0" normalizeH="0" baseline="0" noProof="0">
                <a:ln>
                  <a:noFill/>
                </a:ln>
                <a:solidFill>
                  <a:srgbClr val="4B2E83"/>
                </a:solidFill>
                <a:effectLst/>
                <a:uLnTx/>
                <a:uFillTx/>
                <a:latin typeface="Calibri"/>
                <a:ea typeface="+mn-ea"/>
                <a:cs typeface="+mn-cs"/>
              </a:rPr>
              <a:t>3 Steps make up Cash Application in Workday:</a:t>
            </a:r>
          </a:p>
          <a:p>
            <a:pPr marL="285750" marR="0" lvl="0" indent="-285750" algn="l" defTabSz="60958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US" b="1">
                <a:solidFill>
                  <a:srgbClr val="4B2E83"/>
                </a:solidFill>
                <a:latin typeface="Calibri"/>
              </a:rPr>
              <a:t>Customer Payment</a:t>
            </a:r>
          </a:p>
          <a:p>
            <a:pPr marL="285750" marR="0" lvl="0" indent="-285750" algn="l" defTabSz="60958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4B2E83"/>
                </a:solidFill>
                <a:effectLst/>
                <a:uLnTx/>
                <a:uFillTx/>
                <a:latin typeface="Calibri"/>
                <a:ea typeface="+mn-ea"/>
                <a:cs typeface="+mn-cs"/>
              </a:rPr>
              <a:t>Customer Deposit</a:t>
            </a:r>
          </a:p>
          <a:p>
            <a:pPr marL="285750" marR="0" lvl="0" indent="-285750" algn="l" defTabSz="60958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US" b="1">
                <a:solidFill>
                  <a:srgbClr val="4B2E83"/>
                </a:solidFill>
                <a:latin typeface="Calibri"/>
              </a:rPr>
              <a:t>Customer Payment Application</a:t>
            </a:r>
            <a:endParaRPr kumimoji="0" lang="en-US" sz="1800" b="1" i="0" u="none" strike="noStrike" kern="1200" cap="none" spc="0" normalizeH="0" baseline="0" noProof="0">
              <a:ln>
                <a:noFill/>
              </a:ln>
              <a:solidFill>
                <a:srgbClr val="4B2E83"/>
              </a:solidFill>
              <a:effectLst/>
              <a:uLnTx/>
              <a:uFillTx/>
              <a:latin typeface="Calibri"/>
              <a:ea typeface="+mn-ea"/>
              <a:cs typeface="+mn-cs"/>
            </a:endParaRPr>
          </a:p>
        </p:txBody>
      </p:sp>
    </p:spTree>
    <p:extLst>
      <p:ext uri="{BB962C8B-B14F-4D97-AF65-F5344CB8AC3E}">
        <p14:creationId xmlns:p14="http://schemas.microsoft.com/office/powerpoint/2010/main" val="39586014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AD19099-E58D-4B55-8614-DA2382299C49}"/>
              </a:ext>
            </a:extLst>
          </p:cNvPr>
          <p:cNvSpPr>
            <a:spLocks noGrp="1"/>
          </p:cNvSpPr>
          <p:nvPr>
            <p:ph type="title"/>
          </p:nvPr>
        </p:nvSpPr>
        <p:spPr/>
        <p:txBody>
          <a:bodyPr/>
          <a:lstStyle/>
          <a:p>
            <a:pPr algn="l"/>
            <a:r>
              <a:rPr lang="en-US" sz="3200"/>
              <a:t>Cash app environment – Electronic payments</a:t>
            </a:r>
          </a:p>
        </p:txBody>
      </p:sp>
      <p:sp>
        <p:nvSpPr>
          <p:cNvPr id="5" name="Text Placeholder 2">
            <a:extLst>
              <a:ext uri="{FF2B5EF4-FFF2-40B4-BE49-F238E27FC236}">
                <a16:creationId xmlns:a16="http://schemas.microsoft.com/office/drawing/2014/main" id="{3861E9C6-0A97-4749-895C-674E245C2228}"/>
              </a:ext>
            </a:extLst>
          </p:cNvPr>
          <p:cNvSpPr txBox="1">
            <a:spLocks/>
          </p:cNvSpPr>
          <p:nvPr/>
        </p:nvSpPr>
        <p:spPr>
          <a:xfrm>
            <a:off x="590473" y="1043323"/>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graphicFrame>
        <p:nvGraphicFramePr>
          <p:cNvPr id="12" name="Chart 11">
            <a:extLst>
              <a:ext uri="{FF2B5EF4-FFF2-40B4-BE49-F238E27FC236}">
                <a16:creationId xmlns:a16="http://schemas.microsoft.com/office/drawing/2014/main" id="{981A60D8-919C-47F9-BC49-22CA2E1495D9}"/>
              </a:ext>
            </a:extLst>
          </p:cNvPr>
          <p:cNvGraphicFramePr/>
          <p:nvPr>
            <p:extLst>
              <p:ext uri="{D42A27DB-BD31-4B8C-83A1-F6EECF244321}">
                <p14:modId xmlns:p14="http://schemas.microsoft.com/office/powerpoint/2010/main" val="1153512361"/>
              </p:ext>
            </p:extLst>
          </p:nvPr>
        </p:nvGraphicFramePr>
        <p:xfrm>
          <a:off x="2032000" y="919312"/>
          <a:ext cx="8128000" cy="5418667"/>
        </p:xfrm>
        <a:graphic>
          <a:graphicData uri="http://schemas.openxmlformats.org/drawingml/2006/chart">
            <c:chart xmlns:c="http://schemas.openxmlformats.org/drawingml/2006/chart" xmlns:r="http://schemas.openxmlformats.org/officeDocument/2006/relationships" r:id="rId3"/>
          </a:graphicData>
        </a:graphic>
      </p:graphicFrame>
      <p:cxnSp>
        <p:nvCxnSpPr>
          <p:cNvPr id="24" name="Straight Connector 23">
            <a:extLst>
              <a:ext uri="{FF2B5EF4-FFF2-40B4-BE49-F238E27FC236}">
                <a16:creationId xmlns:a16="http://schemas.microsoft.com/office/drawing/2014/main" id="{1F91FBA6-DD76-49A4-B21A-456172B12096}"/>
              </a:ext>
            </a:extLst>
          </p:cNvPr>
          <p:cNvCxnSpPr>
            <a:cxnSpLocks/>
            <a:endCxn id="37" idx="1"/>
          </p:cNvCxnSpPr>
          <p:nvPr/>
        </p:nvCxnSpPr>
        <p:spPr>
          <a:xfrm flipV="1">
            <a:off x="7825339" y="1781398"/>
            <a:ext cx="1125366" cy="41341"/>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7" name="Rectangle 36">
            <a:extLst>
              <a:ext uri="{FF2B5EF4-FFF2-40B4-BE49-F238E27FC236}">
                <a16:creationId xmlns:a16="http://schemas.microsoft.com/office/drawing/2014/main" id="{F2F8BB5F-E367-4F8E-9F1F-0793FA63B343}"/>
              </a:ext>
            </a:extLst>
          </p:cNvPr>
          <p:cNvSpPr/>
          <p:nvPr/>
        </p:nvSpPr>
        <p:spPr>
          <a:xfrm>
            <a:off x="8950705" y="1192593"/>
            <a:ext cx="2897204" cy="1177609"/>
          </a:xfrm>
          <a:prstGeom prst="rect">
            <a:avLst/>
          </a:prstGeom>
          <a:solidFill>
            <a:schemeClr val="bg2"/>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285750" indent="-285750" algn="ctr">
              <a:buFont typeface="Arial" panose="020B0604020202020204" pitchFamily="34" charset="0"/>
              <a:buChar char="•"/>
            </a:pPr>
            <a:r>
              <a:rPr lang="en-US" sz="1400"/>
              <a:t>Leverage integrations/Customer Overpayment</a:t>
            </a:r>
          </a:p>
        </p:txBody>
      </p:sp>
      <p:graphicFrame>
        <p:nvGraphicFramePr>
          <p:cNvPr id="7" name="Chart 6">
            <a:extLst>
              <a:ext uri="{FF2B5EF4-FFF2-40B4-BE49-F238E27FC236}">
                <a16:creationId xmlns:a16="http://schemas.microsoft.com/office/drawing/2014/main" id="{42F9BA6A-6B0B-4059-B5B7-3724D0A6B79D}"/>
              </a:ext>
            </a:extLst>
          </p:cNvPr>
          <p:cNvGraphicFramePr/>
          <p:nvPr>
            <p:extLst>
              <p:ext uri="{D42A27DB-BD31-4B8C-83A1-F6EECF244321}">
                <p14:modId xmlns:p14="http://schemas.microsoft.com/office/powerpoint/2010/main" val="2350116043"/>
              </p:ext>
            </p:extLst>
          </p:nvPr>
        </p:nvGraphicFramePr>
        <p:xfrm>
          <a:off x="1245134" y="673101"/>
          <a:ext cx="9905465" cy="579507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0167876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AD19099-E58D-4B55-8614-DA2382299C49}"/>
              </a:ext>
            </a:extLst>
          </p:cNvPr>
          <p:cNvSpPr>
            <a:spLocks noGrp="1"/>
          </p:cNvSpPr>
          <p:nvPr>
            <p:ph type="title"/>
          </p:nvPr>
        </p:nvSpPr>
        <p:spPr/>
        <p:txBody>
          <a:bodyPr/>
          <a:lstStyle/>
          <a:p>
            <a:pPr algn="l"/>
            <a:r>
              <a:rPr lang="en-US" sz="3200"/>
              <a:t>Non-Invoiced</a:t>
            </a:r>
          </a:p>
        </p:txBody>
      </p:sp>
      <p:sp>
        <p:nvSpPr>
          <p:cNvPr id="5" name="Text Placeholder 2">
            <a:extLst>
              <a:ext uri="{FF2B5EF4-FFF2-40B4-BE49-F238E27FC236}">
                <a16:creationId xmlns:a16="http://schemas.microsoft.com/office/drawing/2014/main" id="{3861E9C6-0A97-4749-895C-674E245C2228}"/>
              </a:ext>
            </a:extLst>
          </p:cNvPr>
          <p:cNvSpPr txBox="1">
            <a:spLocks/>
          </p:cNvSpPr>
          <p:nvPr/>
        </p:nvSpPr>
        <p:spPr>
          <a:xfrm>
            <a:off x="590473" y="1043323"/>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sp>
        <p:nvSpPr>
          <p:cNvPr id="6" name="Text Placeholder 2">
            <a:extLst>
              <a:ext uri="{FF2B5EF4-FFF2-40B4-BE49-F238E27FC236}">
                <a16:creationId xmlns:a16="http://schemas.microsoft.com/office/drawing/2014/main" id="{69BB7DE0-E67D-44EF-A5DD-2777BD1E0540}"/>
              </a:ext>
            </a:extLst>
          </p:cNvPr>
          <p:cNvSpPr txBox="1">
            <a:spLocks/>
          </p:cNvSpPr>
          <p:nvPr/>
        </p:nvSpPr>
        <p:spPr>
          <a:xfrm>
            <a:off x="590473" y="1219653"/>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sp>
        <p:nvSpPr>
          <p:cNvPr id="7" name="Text Placeholder 2">
            <a:extLst>
              <a:ext uri="{FF2B5EF4-FFF2-40B4-BE49-F238E27FC236}">
                <a16:creationId xmlns:a16="http://schemas.microsoft.com/office/drawing/2014/main" id="{C61CE704-2D66-440A-BF6A-7341A29D5FEB}"/>
              </a:ext>
            </a:extLst>
          </p:cNvPr>
          <p:cNvSpPr txBox="1">
            <a:spLocks/>
          </p:cNvSpPr>
          <p:nvPr/>
        </p:nvSpPr>
        <p:spPr>
          <a:xfrm>
            <a:off x="742873" y="1372053"/>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4FD2DDEB-288C-4A19-B447-36CCA68CC54E}"/>
              </a:ext>
            </a:extLst>
          </p:cNvPr>
          <p:cNvSpPr/>
          <p:nvPr/>
        </p:nvSpPr>
        <p:spPr>
          <a:xfrm>
            <a:off x="9215919" y="6195317"/>
            <a:ext cx="2592237" cy="563858"/>
          </a:xfrm>
          <a:prstGeom prst="rect">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2E83"/>
              </a:solidFill>
              <a:effectLst/>
              <a:uLnTx/>
              <a:uFillTx/>
              <a:latin typeface="Calibri"/>
              <a:ea typeface="+mn-ea"/>
              <a:cs typeface="+mn-cs"/>
            </a:endParaRPr>
          </a:p>
        </p:txBody>
      </p:sp>
      <p:sp>
        <p:nvSpPr>
          <p:cNvPr id="9" name="Text Placeholder 2">
            <a:extLst>
              <a:ext uri="{FF2B5EF4-FFF2-40B4-BE49-F238E27FC236}">
                <a16:creationId xmlns:a16="http://schemas.microsoft.com/office/drawing/2014/main" id="{F5577903-F0F2-4AA8-A21C-E4F8722519BB}"/>
              </a:ext>
            </a:extLst>
          </p:cNvPr>
          <p:cNvSpPr txBox="1">
            <a:spLocks/>
          </p:cNvSpPr>
          <p:nvPr/>
        </p:nvSpPr>
        <p:spPr>
          <a:xfrm>
            <a:off x="895273" y="16169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id="{34EB10B6-3EEE-4F11-A32C-39496078462F}"/>
              </a:ext>
            </a:extLst>
          </p:cNvPr>
          <p:cNvSpPr/>
          <p:nvPr/>
        </p:nvSpPr>
        <p:spPr>
          <a:xfrm>
            <a:off x="590473" y="1263194"/>
            <a:ext cx="11065282" cy="1551927"/>
          </a:xfrm>
          <a:prstGeom prst="rect">
            <a:avLst/>
          </a:prstGeom>
          <a:no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4B2E83"/>
                </a:solidFill>
                <a:effectLst/>
                <a:uLnTx/>
                <a:uFillTx/>
                <a:latin typeface="Calibri"/>
                <a:ea typeface="+mn-ea"/>
                <a:cs typeface="+mn-cs"/>
              </a:rPr>
              <a:t>Problem Statement: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4B2E83"/>
                </a:solidFill>
                <a:effectLst/>
                <a:uLnTx/>
                <a:uFillTx/>
                <a:latin typeface="Calibri"/>
                <a:ea typeface="+mn-ea"/>
                <a:cs typeface="+mn-cs"/>
              </a:rPr>
              <a:t>Customers/Sponsors will not always provide enough information to assist in application and occasionally will provide payments that are non-invoiced Gift or Student related payments. UW needs a consistent and efficient process to manage these scenarios.</a:t>
            </a:r>
          </a:p>
        </p:txBody>
      </p:sp>
      <p:sp>
        <p:nvSpPr>
          <p:cNvPr id="13" name="Rectangle 12">
            <a:extLst>
              <a:ext uri="{FF2B5EF4-FFF2-40B4-BE49-F238E27FC236}">
                <a16:creationId xmlns:a16="http://schemas.microsoft.com/office/drawing/2014/main" id="{F07C69FD-C967-48A9-BC6B-C2D4A2BA1C8E}"/>
              </a:ext>
            </a:extLst>
          </p:cNvPr>
          <p:cNvSpPr/>
          <p:nvPr/>
        </p:nvSpPr>
        <p:spPr>
          <a:xfrm>
            <a:off x="590473" y="2967521"/>
            <a:ext cx="11065282" cy="1306324"/>
          </a:xfrm>
          <a:prstGeom prst="rect">
            <a:avLst/>
          </a:prstGeom>
          <a:no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4B2E83"/>
                </a:solidFill>
                <a:effectLst/>
                <a:uLnTx/>
                <a:uFillTx/>
                <a:latin typeface="Calibri"/>
                <a:ea typeface="+mn-ea"/>
                <a:cs typeface="+mn-cs"/>
              </a:rPr>
              <a:t>Proposed Solution: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4B2E83"/>
                </a:solidFill>
                <a:effectLst/>
                <a:uLnTx/>
                <a:uFillTx/>
                <a:latin typeface="Calibri"/>
                <a:ea typeface="+mn-ea"/>
                <a:cs typeface="+mn-cs"/>
              </a:rPr>
              <a:t>Continue to utilize integrations to post these payments consistently, then make manual corrections to </a:t>
            </a:r>
            <a:r>
              <a:rPr lang="en-US" sz="2400">
                <a:solidFill>
                  <a:srgbClr val="4B2E83"/>
                </a:solidFill>
                <a:latin typeface="Calibri"/>
              </a:rPr>
              <a:t>maintain automation while placing payments in appropriate buckets.</a:t>
            </a:r>
            <a:endParaRPr kumimoji="0" lang="en-US" sz="2400" b="0" i="0" u="none" strike="noStrike" kern="1200" cap="none" spc="0" normalizeH="0" baseline="0" noProof="0">
              <a:ln>
                <a:noFill/>
              </a:ln>
              <a:solidFill>
                <a:srgbClr val="4B2E83"/>
              </a:solidFill>
              <a:effectLst/>
              <a:uLnTx/>
              <a:uFillTx/>
              <a:latin typeface="Calibri"/>
              <a:ea typeface="+mn-ea"/>
              <a:cs typeface="+mn-cs"/>
            </a:endParaRPr>
          </a:p>
        </p:txBody>
      </p:sp>
      <p:sp>
        <p:nvSpPr>
          <p:cNvPr id="14" name="Rectangle 13">
            <a:extLst>
              <a:ext uri="{FF2B5EF4-FFF2-40B4-BE49-F238E27FC236}">
                <a16:creationId xmlns:a16="http://schemas.microsoft.com/office/drawing/2014/main" id="{506E40B8-701E-43E1-A97C-BB848EFD20D1}"/>
              </a:ext>
            </a:extLst>
          </p:cNvPr>
          <p:cNvSpPr/>
          <p:nvPr/>
        </p:nvSpPr>
        <p:spPr>
          <a:xfrm>
            <a:off x="590472" y="4426245"/>
            <a:ext cx="11065283" cy="2240464"/>
          </a:xfrm>
          <a:prstGeom prst="rect">
            <a:avLst/>
          </a:prstGeom>
          <a:no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4B2E83"/>
                </a:solidFill>
                <a:effectLst/>
                <a:uLnTx/>
                <a:uFillTx/>
                <a:latin typeface="Calibri"/>
                <a:ea typeface="+mn-ea"/>
                <a:cs typeface="+mn-cs"/>
              </a:rPr>
              <a:t>Recommended Steps:</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a:ln>
                  <a:noFill/>
                </a:ln>
                <a:solidFill>
                  <a:srgbClr val="4B2E83"/>
                </a:solidFill>
                <a:effectLst/>
                <a:uLnTx/>
                <a:uFillTx/>
                <a:latin typeface="Calibri"/>
                <a:ea typeface="+mn-ea"/>
                <a:cs typeface="+mn-cs"/>
              </a:rPr>
              <a:t>Post Customer Payment consistently with as much detail as available (i.e. – Default company = UW1861, Remit-From Customer = “Blank”, etc.)</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a:ln>
                  <a:noFill/>
                </a:ln>
                <a:solidFill>
                  <a:srgbClr val="4B2E83"/>
                </a:solidFill>
                <a:effectLst/>
                <a:uLnTx/>
                <a:uFillTx/>
                <a:latin typeface="Calibri"/>
                <a:ea typeface="+mn-ea"/>
                <a:cs typeface="+mn-cs"/>
              </a:rPr>
              <a:t>Continue to Create Customer Deposit via integration with bank account </a:t>
            </a:r>
            <a:r>
              <a:rPr kumimoji="0" lang="en-US" sz="2000" b="0" i="0" u="none" strike="noStrike" kern="1200" cap="none" spc="0" normalizeH="0" baseline="0" noProof="0" err="1">
                <a:ln>
                  <a:noFill/>
                </a:ln>
                <a:solidFill>
                  <a:srgbClr val="4B2E83"/>
                </a:solidFill>
                <a:effectLst/>
                <a:uLnTx/>
                <a:uFillTx/>
                <a:latin typeface="Calibri"/>
                <a:ea typeface="+mn-ea"/>
                <a:cs typeface="+mn-cs"/>
              </a:rPr>
              <a:t>worktag</a:t>
            </a:r>
            <a:endParaRPr kumimoji="0" lang="en-US" sz="2000" b="0" i="0" u="none" strike="noStrike" kern="1200" cap="none" spc="0" normalizeH="0" baseline="0" noProof="0">
              <a:ln>
                <a:noFill/>
              </a:ln>
              <a:solidFill>
                <a:srgbClr val="4B2E83"/>
              </a:solidFill>
              <a:effectLst/>
              <a:uLnTx/>
              <a:uFillTx/>
              <a:latin typeface="Calibri"/>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a:ln>
                  <a:noFill/>
                </a:ln>
                <a:solidFill>
                  <a:srgbClr val="4B2E83"/>
                </a:solidFill>
                <a:effectLst/>
                <a:uLnTx/>
                <a:uFillTx/>
                <a:latin typeface="Calibri"/>
                <a:ea typeface="+mn-ea"/>
                <a:cs typeface="+mn-cs"/>
              </a:rPr>
              <a:t>Due to behavior above, payment will be ineligible for application. Payment specialist will manually edit the payment to provide customer name/details and record an overpayment </a:t>
            </a:r>
            <a:r>
              <a:rPr lang="en-US" sz="2000">
                <a:solidFill>
                  <a:srgbClr val="4B2E83"/>
                </a:solidFill>
                <a:latin typeface="Calibri"/>
              </a:rPr>
              <a:t>with</a:t>
            </a:r>
            <a:r>
              <a:rPr kumimoji="0" lang="en-US" sz="2000" b="0" i="0" u="none" strike="noStrike" kern="1200" cap="none" spc="0" normalizeH="0" baseline="0" noProof="0">
                <a:ln>
                  <a:noFill/>
                </a:ln>
                <a:solidFill>
                  <a:srgbClr val="4B2E83"/>
                </a:solidFill>
                <a:effectLst/>
                <a:uLnTx/>
                <a:uFillTx/>
                <a:latin typeface="Calibri"/>
                <a:ea typeface="+mn-ea"/>
                <a:cs typeface="+mn-cs"/>
              </a:rPr>
              <a:t> appropriate accounting entries as specified by the involved unit.</a:t>
            </a:r>
          </a:p>
        </p:txBody>
      </p:sp>
    </p:spTree>
    <p:extLst>
      <p:ext uri="{BB962C8B-B14F-4D97-AF65-F5344CB8AC3E}">
        <p14:creationId xmlns:p14="http://schemas.microsoft.com/office/powerpoint/2010/main" val="21990894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99BFBB-AE52-4917-85D6-64A21E09669E}"/>
              </a:ext>
            </a:extLst>
          </p:cNvPr>
          <p:cNvSpPr/>
          <p:nvPr/>
        </p:nvSpPr>
        <p:spPr>
          <a:xfrm>
            <a:off x="991401" y="1925052"/>
            <a:ext cx="10495352" cy="798897"/>
          </a:xfrm>
          <a:prstGeom prst="rect">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No customer/sponsor invoice exists for portion of payment, but UW receives ACH EDI822 file </a:t>
            </a:r>
          </a:p>
          <a:p>
            <a:pPr algn="ctr"/>
            <a:r>
              <a:rPr lang="en-US">
                <a:solidFill>
                  <a:schemeClr val="tx1"/>
                </a:solidFill>
              </a:rPr>
              <a:t>identifying ACH deposit with no remittance advice</a:t>
            </a:r>
          </a:p>
        </p:txBody>
      </p:sp>
      <p:sp>
        <p:nvSpPr>
          <p:cNvPr id="10" name="Title 3">
            <a:extLst>
              <a:ext uri="{FF2B5EF4-FFF2-40B4-BE49-F238E27FC236}">
                <a16:creationId xmlns:a16="http://schemas.microsoft.com/office/drawing/2014/main" id="{8AD19099-E58D-4B55-8614-DA2382299C49}"/>
              </a:ext>
            </a:extLst>
          </p:cNvPr>
          <p:cNvSpPr>
            <a:spLocks noGrp="1"/>
          </p:cNvSpPr>
          <p:nvPr>
            <p:ph type="title"/>
          </p:nvPr>
        </p:nvSpPr>
        <p:spPr/>
        <p:txBody>
          <a:bodyPr/>
          <a:lstStyle/>
          <a:p>
            <a:pPr algn="l"/>
            <a:r>
              <a:rPr lang="en-US" sz="3200"/>
              <a:t>Non-Invoiced: Process Flow</a:t>
            </a:r>
          </a:p>
        </p:txBody>
      </p:sp>
      <p:sp>
        <p:nvSpPr>
          <p:cNvPr id="5" name="Text Placeholder 2">
            <a:extLst>
              <a:ext uri="{FF2B5EF4-FFF2-40B4-BE49-F238E27FC236}">
                <a16:creationId xmlns:a16="http://schemas.microsoft.com/office/drawing/2014/main" id="{3861E9C6-0A97-4749-895C-674E245C2228}"/>
              </a:ext>
            </a:extLst>
          </p:cNvPr>
          <p:cNvSpPr txBox="1">
            <a:spLocks/>
          </p:cNvSpPr>
          <p:nvPr/>
        </p:nvSpPr>
        <p:spPr>
          <a:xfrm>
            <a:off x="590473" y="1043323"/>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sp>
        <p:nvSpPr>
          <p:cNvPr id="39" name="TextBox 38">
            <a:extLst>
              <a:ext uri="{FF2B5EF4-FFF2-40B4-BE49-F238E27FC236}">
                <a16:creationId xmlns:a16="http://schemas.microsoft.com/office/drawing/2014/main" id="{C6179C55-F051-4FFD-A1B1-431EDACE2459}"/>
              </a:ext>
            </a:extLst>
          </p:cNvPr>
          <p:cNvSpPr txBox="1"/>
          <p:nvPr/>
        </p:nvSpPr>
        <p:spPr>
          <a:xfrm>
            <a:off x="590473" y="1152119"/>
            <a:ext cx="11131202" cy="646331"/>
          </a:xfrm>
          <a:prstGeom prst="rect">
            <a:avLst/>
          </a:prstGeom>
          <a:noFill/>
        </p:spPr>
        <p:txBody>
          <a:bodyPr wrap="square">
            <a:spAutoFit/>
          </a:bodyPr>
          <a:lstStyle/>
          <a:p>
            <a:r>
              <a:rPr kumimoji="0" lang="en-US" sz="1800" b="1" i="0" strike="noStrike" kern="1200" cap="none" spc="0" normalizeH="0" baseline="0" noProof="0">
                <a:ln>
                  <a:noFill/>
                </a:ln>
                <a:solidFill>
                  <a:srgbClr val="4B2E83"/>
                </a:solidFill>
                <a:effectLst/>
                <a:uLnTx/>
                <a:uFillTx/>
                <a:latin typeface="Calibri"/>
                <a:ea typeface="+mn-ea"/>
                <a:cs typeface="+mn-cs"/>
              </a:rPr>
              <a:t>Goal: </a:t>
            </a:r>
            <a:r>
              <a:rPr lang="en-US">
                <a:solidFill>
                  <a:srgbClr val="4B2E83"/>
                </a:solidFill>
                <a:latin typeface="Calibri"/>
              </a:rPr>
              <a:t>Assume</a:t>
            </a:r>
            <a:r>
              <a:rPr kumimoji="0" lang="en-US" sz="1800" i="0" strike="noStrike" kern="1200" cap="none" spc="0" normalizeH="0" baseline="0" noProof="0">
                <a:ln>
                  <a:noFill/>
                </a:ln>
                <a:solidFill>
                  <a:srgbClr val="4B2E83"/>
                </a:solidFill>
                <a:effectLst/>
                <a:uLnTx/>
                <a:uFillTx/>
                <a:latin typeface="Calibri"/>
                <a:ea typeface="+mn-ea"/>
                <a:cs typeface="+mn-cs"/>
              </a:rPr>
              <a:t> payment is a customer payment until confirmation is received to promote automation, once payment is researched, perform a customer overpayment to place the payment in its appropriate area with proper accounting.</a:t>
            </a:r>
            <a:endParaRPr lang="en-US"/>
          </a:p>
        </p:txBody>
      </p:sp>
      <p:sp>
        <p:nvSpPr>
          <p:cNvPr id="2" name="Oval 1">
            <a:extLst>
              <a:ext uri="{FF2B5EF4-FFF2-40B4-BE49-F238E27FC236}">
                <a16:creationId xmlns:a16="http://schemas.microsoft.com/office/drawing/2014/main" id="{725593AA-14C2-44FF-A8EB-FF9FD7663F6E}"/>
              </a:ext>
            </a:extLst>
          </p:cNvPr>
          <p:cNvSpPr/>
          <p:nvPr/>
        </p:nvSpPr>
        <p:spPr>
          <a:xfrm>
            <a:off x="590473" y="1925053"/>
            <a:ext cx="798897" cy="79889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1</a:t>
            </a:r>
          </a:p>
        </p:txBody>
      </p:sp>
      <p:sp>
        <p:nvSpPr>
          <p:cNvPr id="40" name="Rectangle 39">
            <a:extLst>
              <a:ext uri="{FF2B5EF4-FFF2-40B4-BE49-F238E27FC236}">
                <a16:creationId xmlns:a16="http://schemas.microsoft.com/office/drawing/2014/main" id="{3203DCB1-4821-4CEE-B6F3-B730EC52C9FF}"/>
              </a:ext>
            </a:extLst>
          </p:cNvPr>
          <p:cNvSpPr/>
          <p:nvPr/>
        </p:nvSpPr>
        <p:spPr>
          <a:xfrm>
            <a:off x="991401" y="2802426"/>
            <a:ext cx="10495352" cy="798897"/>
          </a:xfrm>
          <a:prstGeom prst="rect">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Use an integration to record a Customer/Sponsor Payment, no remittance advice present so customer </a:t>
            </a:r>
          </a:p>
          <a:p>
            <a:pPr algn="ctr"/>
            <a:r>
              <a:rPr lang="en-US">
                <a:solidFill>
                  <a:schemeClr val="tx1"/>
                </a:solidFill>
              </a:rPr>
              <a:t>name remains empty and company defaults as UW1861. Use an integration to record a customer deposit</a:t>
            </a:r>
          </a:p>
        </p:txBody>
      </p:sp>
      <p:sp>
        <p:nvSpPr>
          <p:cNvPr id="41" name="Oval 40">
            <a:extLst>
              <a:ext uri="{FF2B5EF4-FFF2-40B4-BE49-F238E27FC236}">
                <a16:creationId xmlns:a16="http://schemas.microsoft.com/office/drawing/2014/main" id="{16ED52D3-5A44-4CC0-83B2-C5A07E29C517}"/>
              </a:ext>
            </a:extLst>
          </p:cNvPr>
          <p:cNvSpPr/>
          <p:nvPr/>
        </p:nvSpPr>
        <p:spPr>
          <a:xfrm>
            <a:off x="590473" y="2802427"/>
            <a:ext cx="798897" cy="79889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2</a:t>
            </a:r>
          </a:p>
        </p:txBody>
      </p:sp>
      <p:sp>
        <p:nvSpPr>
          <p:cNvPr id="42" name="Rectangle 41">
            <a:extLst>
              <a:ext uri="{FF2B5EF4-FFF2-40B4-BE49-F238E27FC236}">
                <a16:creationId xmlns:a16="http://schemas.microsoft.com/office/drawing/2014/main" id="{FD46B590-507C-43BE-BA46-6BF905A57EDA}"/>
              </a:ext>
            </a:extLst>
          </p:cNvPr>
          <p:cNvSpPr/>
          <p:nvPr/>
        </p:nvSpPr>
        <p:spPr>
          <a:xfrm>
            <a:off x="991401" y="3679799"/>
            <a:ext cx="10495352" cy="798897"/>
          </a:xfrm>
          <a:prstGeom prst="rect">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After initial research, manually edit the payment to add an appropriate customer name. During </a:t>
            </a:r>
          </a:p>
          <a:p>
            <a:pPr algn="ctr"/>
            <a:r>
              <a:rPr lang="en-US">
                <a:solidFill>
                  <a:schemeClr val="tx1"/>
                </a:solidFill>
              </a:rPr>
              <a:t>application, apply as much payment as available and place any remaining balance as ‘On-Account’.</a:t>
            </a:r>
          </a:p>
        </p:txBody>
      </p:sp>
      <p:sp>
        <p:nvSpPr>
          <p:cNvPr id="43" name="Oval 42">
            <a:extLst>
              <a:ext uri="{FF2B5EF4-FFF2-40B4-BE49-F238E27FC236}">
                <a16:creationId xmlns:a16="http://schemas.microsoft.com/office/drawing/2014/main" id="{5405DDC5-0E9B-4E7C-84A9-46FD0C99B36D}"/>
              </a:ext>
            </a:extLst>
          </p:cNvPr>
          <p:cNvSpPr/>
          <p:nvPr/>
        </p:nvSpPr>
        <p:spPr>
          <a:xfrm>
            <a:off x="590473" y="3679800"/>
            <a:ext cx="798897" cy="79889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3</a:t>
            </a:r>
          </a:p>
        </p:txBody>
      </p:sp>
      <p:sp>
        <p:nvSpPr>
          <p:cNvPr id="44" name="Rectangle 43">
            <a:extLst>
              <a:ext uri="{FF2B5EF4-FFF2-40B4-BE49-F238E27FC236}">
                <a16:creationId xmlns:a16="http://schemas.microsoft.com/office/drawing/2014/main" id="{5E73E767-97CE-4906-BE2A-D83BF0E31818}"/>
              </a:ext>
            </a:extLst>
          </p:cNvPr>
          <p:cNvSpPr/>
          <p:nvPr/>
        </p:nvSpPr>
        <p:spPr>
          <a:xfrm>
            <a:off x="991401" y="4557171"/>
            <a:ext cx="10495352" cy="798897"/>
          </a:xfrm>
          <a:prstGeom prst="rect">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Once research is complete and payment is determined as Non-Invoiced in Workday, leverage Customer Overpayment functionality and APRs to move funds to appropriate accounting home </a:t>
            </a:r>
          </a:p>
        </p:txBody>
      </p:sp>
      <p:sp>
        <p:nvSpPr>
          <p:cNvPr id="45" name="Oval 44">
            <a:extLst>
              <a:ext uri="{FF2B5EF4-FFF2-40B4-BE49-F238E27FC236}">
                <a16:creationId xmlns:a16="http://schemas.microsoft.com/office/drawing/2014/main" id="{54D6D313-36F3-4554-966C-E1E3391E300A}"/>
              </a:ext>
            </a:extLst>
          </p:cNvPr>
          <p:cNvSpPr/>
          <p:nvPr/>
        </p:nvSpPr>
        <p:spPr>
          <a:xfrm>
            <a:off x="590473" y="4557172"/>
            <a:ext cx="798897" cy="79889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4</a:t>
            </a:r>
          </a:p>
        </p:txBody>
      </p:sp>
      <p:sp>
        <p:nvSpPr>
          <p:cNvPr id="46" name="Rectangle 45">
            <a:extLst>
              <a:ext uri="{FF2B5EF4-FFF2-40B4-BE49-F238E27FC236}">
                <a16:creationId xmlns:a16="http://schemas.microsoft.com/office/drawing/2014/main" id="{3FBB1FB8-DA54-46BB-9B23-AFB4DA8E6200}"/>
              </a:ext>
            </a:extLst>
          </p:cNvPr>
          <p:cNvSpPr/>
          <p:nvPr/>
        </p:nvSpPr>
        <p:spPr>
          <a:xfrm>
            <a:off x="991401" y="5434544"/>
            <a:ext cx="10495352" cy="798897"/>
          </a:xfrm>
          <a:prstGeom prst="rect">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Notify the involved unit/3</a:t>
            </a:r>
            <a:r>
              <a:rPr lang="en-US" baseline="30000">
                <a:solidFill>
                  <a:schemeClr val="tx1"/>
                </a:solidFill>
              </a:rPr>
              <a:t>rd</a:t>
            </a:r>
            <a:r>
              <a:rPr lang="en-US">
                <a:solidFill>
                  <a:schemeClr val="tx1"/>
                </a:solidFill>
              </a:rPr>
              <a:t> party system of the payment entry so they can maintain their own </a:t>
            </a:r>
          </a:p>
          <a:p>
            <a:pPr algn="ctr"/>
            <a:r>
              <a:rPr lang="en-US">
                <a:solidFill>
                  <a:schemeClr val="tx1"/>
                </a:solidFill>
              </a:rPr>
              <a:t>application process (i.e. SDB, Tandem, etc.)</a:t>
            </a:r>
          </a:p>
        </p:txBody>
      </p:sp>
      <p:sp>
        <p:nvSpPr>
          <p:cNvPr id="47" name="Oval 46">
            <a:extLst>
              <a:ext uri="{FF2B5EF4-FFF2-40B4-BE49-F238E27FC236}">
                <a16:creationId xmlns:a16="http://schemas.microsoft.com/office/drawing/2014/main" id="{893BF8E2-87D7-4498-91B3-DEC0D8762F64}"/>
              </a:ext>
            </a:extLst>
          </p:cNvPr>
          <p:cNvSpPr/>
          <p:nvPr/>
        </p:nvSpPr>
        <p:spPr>
          <a:xfrm>
            <a:off x="590473" y="5434545"/>
            <a:ext cx="798897" cy="79889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5</a:t>
            </a:r>
          </a:p>
        </p:txBody>
      </p:sp>
    </p:spTree>
    <p:extLst>
      <p:ext uri="{BB962C8B-B14F-4D97-AF65-F5344CB8AC3E}">
        <p14:creationId xmlns:p14="http://schemas.microsoft.com/office/powerpoint/2010/main" val="34985143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AD19099-E58D-4B55-8614-DA2382299C49}"/>
              </a:ext>
            </a:extLst>
          </p:cNvPr>
          <p:cNvSpPr>
            <a:spLocks noGrp="1"/>
          </p:cNvSpPr>
          <p:nvPr>
            <p:ph type="title"/>
          </p:nvPr>
        </p:nvSpPr>
        <p:spPr/>
        <p:txBody>
          <a:bodyPr/>
          <a:lstStyle/>
          <a:p>
            <a:pPr algn="l"/>
            <a:r>
              <a:rPr lang="en-US" sz="3200"/>
              <a:t>1. Customer/sponsor payment received</a:t>
            </a:r>
          </a:p>
        </p:txBody>
      </p:sp>
      <p:sp>
        <p:nvSpPr>
          <p:cNvPr id="4" name="Text Placeholder 2">
            <a:extLst>
              <a:ext uri="{FF2B5EF4-FFF2-40B4-BE49-F238E27FC236}">
                <a16:creationId xmlns:a16="http://schemas.microsoft.com/office/drawing/2014/main" id="{652E63D4-9242-4414-B4EA-AB9359D2879C}"/>
              </a:ext>
            </a:extLst>
          </p:cNvPr>
          <p:cNvSpPr txBox="1">
            <a:spLocks/>
          </p:cNvSpPr>
          <p:nvPr/>
        </p:nvSpPr>
        <p:spPr>
          <a:xfrm>
            <a:off x="590473" y="13121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sp>
        <p:nvSpPr>
          <p:cNvPr id="5" name="Text Placeholder 2">
            <a:extLst>
              <a:ext uri="{FF2B5EF4-FFF2-40B4-BE49-F238E27FC236}">
                <a16:creationId xmlns:a16="http://schemas.microsoft.com/office/drawing/2014/main" id="{3861E9C6-0A97-4749-895C-674E245C2228}"/>
              </a:ext>
            </a:extLst>
          </p:cNvPr>
          <p:cNvSpPr txBox="1">
            <a:spLocks/>
          </p:cNvSpPr>
          <p:nvPr/>
        </p:nvSpPr>
        <p:spPr>
          <a:xfrm>
            <a:off x="742873" y="14645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sp>
        <p:nvSpPr>
          <p:cNvPr id="6" name="Text Placeholder 2">
            <a:extLst>
              <a:ext uri="{FF2B5EF4-FFF2-40B4-BE49-F238E27FC236}">
                <a16:creationId xmlns:a16="http://schemas.microsoft.com/office/drawing/2014/main" id="{41FF2362-553B-46DD-AED9-52C3F0EE74CF}"/>
              </a:ext>
            </a:extLst>
          </p:cNvPr>
          <p:cNvSpPr txBox="1">
            <a:spLocks/>
          </p:cNvSpPr>
          <p:nvPr/>
        </p:nvSpPr>
        <p:spPr>
          <a:xfrm>
            <a:off x="895273" y="16169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sp>
        <p:nvSpPr>
          <p:cNvPr id="7" name="Text Placeholder 2">
            <a:extLst>
              <a:ext uri="{FF2B5EF4-FFF2-40B4-BE49-F238E27FC236}">
                <a16:creationId xmlns:a16="http://schemas.microsoft.com/office/drawing/2014/main" id="{417E4497-5800-41C6-9211-2259C48C4D1A}"/>
              </a:ext>
            </a:extLst>
          </p:cNvPr>
          <p:cNvSpPr txBox="1">
            <a:spLocks/>
          </p:cNvSpPr>
          <p:nvPr/>
        </p:nvSpPr>
        <p:spPr>
          <a:xfrm>
            <a:off x="688644" y="11597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400" b="1" i="0" u="none" strike="noStrike" kern="1200" cap="none" spc="0" normalizeH="0" baseline="0" noProof="0">
              <a:ln>
                <a:noFill/>
              </a:ln>
              <a:solidFill>
                <a:srgbClr val="4B2E83"/>
              </a:solidFill>
              <a:effectLst/>
              <a:uLnTx/>
              <a:uFillTx/>
              <a:latin typeface="Calibri"/>
              <a:ea typeface="+mn-ea"/>
              <a:cs typeface="+mn-cs"/>
            </a:endParaRPr>
          </a:p>
        </p:txBody>
      </p:sp>
      <p:pic>
        <p:nvPicPr>
          <p:cNvPr id="9" name="Picture 8">
            <a:extLst>
              <a:ext uri="{FF2B5EF4-FFF2-40B4-BE49-F238E27FC236}">
                <a16:creationId xmlns:a16="http://schemas.microsoft.com/office/drawing/2014/main" id="{77B343C2-D64D-4E63-80B5-9278FEB093F3}"/>
              </a:ext>
            </a:extLst>
          </p:cNvPr>
          <p:cNvPicPr>
            <a:picLocks noChangeAspect="1"/>
          </p:cNvPicPr>
          <p:nvPr/>
        </p:nvPicPr>
        <p:blipFill>
          <a:blip r:embed="rId3"/>
          <a:stretch>
            <a:fillRect/>
          </a:stretch>
        </p:blipFill>
        <p:spPr>
          <a:xfrm>
            <a:off x="684942" y="828753"/>
            <a:ext cx="10867499" cy="2368766"/>
          </a:xfrm>
          <a:prstGeom prst="rect">
            <a:avLst/>
          </a:prstGeom>
          <a:ln>
            <a:solidFill>
              <a:schemeClr val="tx1"/>
            </a:solidFill>
          </a:ln>
        </p:spPr>
      </p:pic>
      <p:pic>
        <p:nvPicPr>
          <p:cNvPr id="12" name="Picture 11">
            <a:extLst>
              <a:ext uri="{FF2B5EF4-FFF2-40B4-BE49-F238E27FC236}">
                <a16:creationId xmlns:a16="http://schemas.microsoft.com/office/drawing/2014/main" id="{BA741618-A299-441D-8D9B-1D594B22A5DD}"/>
              </a:ext>
            </a:extLst>
          </p:cNvPr>
          <p:cNvPicPr>
            <a:picLocks noChangeAspect="1"/>
          </p:cNvPicPr>
          <p:nvPr/>
        </p:nvPicPr>
        <p:blipFill>
          <a:blip r:embed="rId4"/>
          <a:stretch>
            <a:fillRect/>
          </a:stretch>
        </p:blipFill>
        <p:spPr>
          <a:xfrm>
            <a:off x="683229" y="3224459"/>
            <a:ext cx="10869212" cy="3458516"/>
          </a:xfrm>
          <a:prstGeom prst="rect">
            <a:avLst/>
          </a:prstGeom>
          <a:ln>
            <a:solidFill>
              <a:schemeClr val="tx1"/>
            </a:solidFill>
          </a:ln>
        </p:spPr>
      </p:pic>
    </p:spTree>
    <p:extLst>
      <p:ext uri="{BB962C8B-B14F-4D97-AF65-F5344CB8AC3E}">
        <p14:creationId xmlns:p14="http://schemas.microsoft.com/office/powerpoint/2010/main" val="25145857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AD19099-E58D-4B55-8614-DA2382299C49}"/>
              </a:ext>
            </a:extLst>
          </p:cNvPr>
          <p:cNvSpPr>
            <a:spLocks noGrp="1"/>
          </p:cNvSpPr>
          <p:nvPr>
            <p:ph type="title"/>
          </p:nvPr>
        </p:nvSpPr>
        <p:spPr/>
        <p:txBody>
          <a:bodyPr/>
          <a:lstStyle/>
          <a:p>
            <a:pPr algn="l"/>
            <a:r>
              <a:rPr lang="en-US" sz="3200"/>
              <a:t>2. Non-invoiced: Payment/Deposit recorded via integration</a:t>
            </a:r>
          </a:p>
        </p:txBody>
      </p:sp>
      <p:sp>
        <p:nvSpPr>
          <p:cNvPr id="4" name="Text Placeholder 2">
            <a:extLst>
              <a:ext uri="{FF2B5EF4-FFF2-40B4-BE49-F238E27FC236}">
                <a16:creationId xmlns:a16="http://schemas.microsoft.com/office/drawing/2014/main" id="{652E63D4-9242-4414-B4EA-AB9359D2879C}"/>
              </a:ext>
            </a:extLst>
          </p:cNvPr>
          <p:cNvSpPr txBox="1">
            <a:spLocks/>
          </p:cNvSpPr>
          <p:nvPr/>
        </p:nvSpPr>
        <p:spPr>
          <a:xfrm>
            <a:off x="590473" y="13121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sp>
        <p:nvSpPr>
          <p:cNvPr id="5" name="Text Placeholder 2">
            <a:extLst>
              <a:ext uri="{FF2B5EF4-FFF2-40B4-BE49-F238E27FC236}">
                <a16:creationId xmlns:a16="http://schemas.microsoft.com/office/drawing/2014/main" id="{3861E9C6-0A97-4749-895C-674E245C2228}"/>
              </a:ext>
            </a:extLst>
          </p:cNvPr>
          <p:cNvSpPr txBox="1">
            <a:spLocks/>
          </p:cNvSpPr>
          <p:nvPr/>
        </p:nvSpPr>
        <p:spPr>
          <a:xfrm>
            <a:off x="742873" y="14645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sp>
        <p:nvSpPr>
          <p:cNvPr id="6" name="Text Placeholder 2">
            <a:extLst>
              <a:ext uri="{FF2B5EF4-FFF2-40B4-BE49-F238E27FC236}">
                <a16:creationId xmlns:a16="http://schemas.microsoft.com/office/drawing/2014/main" id="{41FF2362-553B-46DD-AED9-52C3F0EE74CF}"/>
              </a:ext>
            </a:extLst>
          </p:cNvPr>
          <p:cNvSpPr txBox="1">
            <a:spLocks/>
          </p:cNvSpPr>
          <p:nvPr/>
        </p:nvSpPr>
        <p:spPr>
          <a:xfrm>
            <a:off x="895273" y="16169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sp>
        <p:nvSpPr>
          <p:cNvPr id="7" name="Text Placeholder 2">
            <a:extLst>
              <a:ext uri="{FF2B5EF4-FFF2-40B4-BE49-F238E27FC236}">
                <a16:creationId xmlns:a16="http://schemas.microsoft.com/office/drawing/2014/main" id="{417E4497-5800-41C6-9211-2259C48C4D1A}"/>
              </a:ext>
            </a:extLst>
          </p:cNvPr>
          <p:cNvSpPr txBox="1">
            <a:spLocks/>
          </p:cNvSpPr>
          <p:nvPr/>
        </p:nvSpPr>
        <p:spPr>
          <a:xfrm>
            <a:off x="688644" y="11597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400" b="1" i="0" u="none" strike="noStrike" kern="1200" cap="none" spc="0" normalizeH="0" baseline="0" noProof="0">
              <a:ln>
                <a:noFill/>
              </a:ln>
              <a:solidFill>
                <a:srgbClr val="4B2E83"/>
              </a:solidFill>
              <a:effectLst/>
              <a:uLnTx/>
              <a:uFillTx/>
              <a:latin typeface="Calibri"/>
              <a:ea typeface="+mn-ea"/>
              <a:cs typeface="+mn-cs"/>
            </a:endParaRPr>
          </a:p>
        </p:txBody>
      </p:sp>
      <p:pic>
        <p:nvPicPr>
          <p:cNvPr id="9" name="Picture 8">
            <a:extLst>
              <a:ext uri="{FF2B5EF4-FFF2-40B4-BE49-F238E27FC236}">
                <a16:creationId xmlns:a16="http://schemas.microsoft.com/office/drawing/2014/main" id="{E31A5726-6CC6-419E-A9D7-74855C5852DE}"/>
              </a:ext>
            </a:extLst>
          </p:cNvPr>
          <p:cNvPicPr>
            <a:picLocks noChangeAspect="1"/>
          </p:cNvPicPr>
          <p:nvPr/>
        </p:nvPicPr>
        <p:blipFill>
          <a:blip r:embed="rId3"/>
          <a:stretch>
            <a:fillRect/>
          </a:stretch>
        </p:blipFill>
        <p:spPr>
          <a:xfrm>
            <a:off x="1074786" y="2424937"/>
            <a:ext cx="10553855" cy="2347831"/>
          </a:xfrm>
          <a:prstGeom prst="rect">
            <a:avLst/>
          </a:prstGeom>
        </p:spPr>
      </p:pic>
      <p:sp>
        <p:nvSpPr>
          <p:cNvPr id="2" name="TextBox 1">
            <a:extLst>
              <a:ext uri="{FF2B5EF4-FFF2-40B4-BE49-F238E27FC236}">
                <a16:creationId xmlns:a16="http://schemas.microsoft.com/office/drawing/2014/main" id="{60A2F52A-2DC1-4BE5-9001-FB273F508619}"/>
              </a:ext>
            </a:extLst>
          </p:cNvPr>
          <p:cNvSpPr txBox="1"/>
          <p:nvPr/>
        </p:nvSpPr>
        <p:spPr>
          <a:xfrm>
            <a:off x="590473" y="1178847"/>
            <a:ext cx="10553855" cy="646331"/>
          </a:xfrm>
          <a:prstGeom prst="rect">
            <a:avLst/>
          </a:prstGeom>
          <a:noFill/>
        </p:spPr>
        <p:txBody>
          <a:bodyPr wrap="square" rtlCol="0">
            <a:spAutoFit/>
          </a:bodyPr>
          <a:lstStyle/>
          <a:p>
            <a:pPr marL="285750" indent="-285750">
              <a:buFont typeface="Arial" panose="020B0604020202020204" pitchFamily="34" charset="0"/>
              <a:buChar char="•"/>
            </a:pPr>
            <a:r>
              <a:rPr lang="en-US"/>
              <a:t>Cash Application Center should still utilize an integration for customer payment &amp; deposit, in order to recognize cash in a timely manner regardless of payments unidentified home.</a:t>
            </a:r>
          </a:p>
        </p:txBody>
      </p:sp>
      <p:pic>
        <p:nvPicPr>
          <p:cNvPr id="8" name="Picture 7">
            <a:extLst>
              <a:ext uri="{FF2B5EF4-FFF2-40B4-BE49-F238E27FC236}">
                <a16:creationId xmlns:a16="http://schemas.microsoft.com/office/drawing/2014/main" id="{AC9B690C-F5C6-4521-B35E-B556FDEBFC90}"/>
              </a:ext>
            </a:extLst>
          </p:cNvPr>
          <p:cNvPicPr>
            <a:picLocks noChangeAspect="1"/>
          </p:cNvPicPr>
          <p:nvPr/>
        </p:nvPicPr>
        <p:blipFill>
          <a:blip r:embed="rId4"/>
          <a:stretch>
            <a:fillRect/>
          </a:stretch>
        </p:blipFill>
        <p:spPr>
          <a:xfrm>
            <a:off x="6351714" y="4916430"/>
            <a:ext cx="5495925" cy="1761359"/>
          </a:xfrm>
          <a:prstGeom prst="rect">
            <a:avLst/>
          </a:prstGeom>
        </p:spPr>
      </p:pic>
    </p:spTree>
    <p:extLst>
      <p:ext uri="{BB962C8B-B14F-4D97-AF65-F5344CB8AC3E}">
        <p14:creationId xmlns:p14="http://schemas.microsoft.com/office/powerpoint/2010/main" val="28904710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AD19099-E58D-4B55-8614-DA2382299C49}"/>
              </a:ext>
            </a:extLst>
          </p:cNvPr>
          <p:cNvSpPr>
            <a:spLocks noGrp="1"/>
          </p:cNvSpPr>
          <p:nvPr>
            <p:ph type="title"/>
          </p:nvPr>
        </p:nvSpPr>
        <p:spPr/>
        <p:txBody>
          <a:bodyPr/>
          <a:lstStyle/>
          <a:p>
            <a:pPr algn="l"/>
            <a:r>
              <a:rPr lang="en-US" sz="3200"/>
              <a:t>3. Non-Invoiced: Manually Edit/update payment</a:t>
            </a:r>
          </a:p>
        </p:txBody>
      </p:sp>
      <p:sp>
        <p:nvSpPr>
          <p:cNvPr id="4" name="Text Placeholder 2">
            <a:extLst>
              <a:ext uri="{FF2B5EF4-FFF2-40B4-BE49-F238E27FC236}">
                <a16:creationId xmlns:a16="http://schemas.microsoft.com/office/drawing/2014/main" id="{652E63D4-9242-4414-B4EA-AB9359D2879C}"/>
              </a:ext>
            </a:extLst>
          </p:cNvPr>
          <p:cNvSpPr txBox="1">
            <a:spLocks/>
          </p:cNvSpPr>
          <p:nvPr/>
        </p:nvSpPr>
        <p:spPr>
          <a:xfrm>
            <a:off x="590473" y="13121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sp>
        <p:nvSpPr>
          <p:cNvPr id="5" name="Text Placeholder 2">
            <a:extLst>
              <a:ext uri="{FF2B5EF4-FFF2-40B4-BE49-F238E27FC236}">
                <a16:creationId xmlns:a16="http://schemas.microsoft.com/office/drawing/2014/main" id="{3861E9C6-0A97-4749-895C-674E245C2228}"/>
              </a:ext>
            </a:extLst>
          </p:cNvPr>
          <p:cNvSpPr txBox="1">
            <a:spLocks/>
          </p:cNvSpPr>
          <p:nvPr/>
        </p:nvSpPr>
        <p:spPr>
          <a:xfrm>
            <a:off x="742873" y="14645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sp>
        <p:nvSpPr>
          <p:cNvPr id="6" name="Text Placeholder 2">
            <a:extLst>
              <a:ext uri="{FF2B5EF4-FFF2-40B4-BE49-F238E27FC236}">
                <a16:creationId xmlns:a16="http://schemas.microsoft.com/office/drawing/2014/main" id="{41FF2362-553B-46DD-AED9-52C3F0EE74CF}"/>
              </a:ext>
            </a:extLst>
          </p:cNvPr>
          <p:cNvSpPr txBox="1">
            <a:spLocks/>
          </p:cNvSpPr>
          <p:nvPr/>
        </p:nvSpPr>
        <p:spPr>
          <a:xfrm>
            <a:off x="895273" y="16169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sp>
        <p:nvSpPr>
          <p:cNvPr id="7" name="Text Placeholder 2">
            <a:extLst>
              <a:ext uri="{FF2B5EF4-FFF2-40B4-BE49-F238E27FC236}">
                <a16:creationId xmlns:a16="http://schemas.microsoft.com/office/drawing/2014/main" id="{417E4497-5800-41C6-9211-2259C48C4D1A}"/>
              </a:ext>
            </a:extLst>
          </p:cNvPr>
          <p:cNvSpPr txBox="1">
            <a:spLocks/>
          </p:cNvSpPr>
          <p:nvPr/>
        </p:nvSpPr>
        <p:spPr>
          <a:xfrm>
            <a:off x="688644" y="11597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400" b="1" i="0" u="none" strike="noStrike" kern="1200" cap="none" spc="0" normalizeH="0" baseline="0" noProof="0">
              <a:ln>
                <a:noFill/>
              </a:ln>
              <a:solidFill>
                <a:srgbClr val="4B2E83"/>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62D414E6-8AA8-4C3C-B9E6-10533A954E40}"/>
              </a:ext>
            </a:extLst>
          </p:cNvPr>
          <p:cNvPicPr>
            <a:picLocks noChangeAspect="1"/>
          </p:cNvPicPr>
          <p:nvPr/>
        </p:nvPicPr>
        <p:blipFill>
          <a:blip r:embed="rId3"/>
          <a:stretch>
            <a:fillRect/>
          </a:stretch>
        </p:blipFill>
        <p:spPr>
          <a:xfrm>
            <a:off x="590473" y="1159719"/>
            <a:ext cx="10912883" cy="1623409"/>
          </a:xfrm>
          <a:prstGeom prst="rect">
            <a:avLst/>
          </a:prstGeom>
        </p:spPr>
      </p:pic>
      <p:pic>
        <p:nvPicPr>
          <p:cNvPr id="11" name="Picture 10">
            <a:extLst>
              <a:ext uri="{FF2B5EF4-FFF2-40B4-BE49-F238E27FC236}">
                <a16:creationId xmlns:a16="http://schemas.microsoft.com/office/drawing/2014/main" id="{E874D60D-2334-4D07-A8C9-A54E789D3664}"/>
              </a:ext>
            </a:extLst>
          </p:cNvPr>
          <p:cNvPicPr>
            <a:picLocks noChangeAspect="1"/>
          </p:cNvPicPr>
          <p:nvPr/>
        </p:nvPicPr>
        <p:blipFill>
          <a:blip r:embed="rId4"/>
          <a:stretch>
            <a:fillRect/>
          </a:stretch>
        </p:blipFill>
        <p:spPr>
          <a:xfrm>
            <a:off x="590473" y="2947186"/>
            <a:ext cx="11065283" cy="3659589"/>
          </a:xfrm>
          <a:prstGeom prst="rect">
            <a:avLst/>
          </a:prstGeom>
        </p:spPr>
      </p:pic>
    </p:spTree>
    <p:extLst>
      <p:ext uri="{BB962C8B-B14F-4D97-AF65-F5344CB8AC3E}">
        <p14:creationId xmlns:p14="http://schemas.microsoft.com/office/powerpoint/2010/main" val="17436665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AD19099-E58D-4B55-8614-DA2382299C49}"/>
              </a:ext>
            </a:extLst>
          </p:cNvPr>
          <p:cNvSpPr>
            <a:spLocks noGrp="1"/>
          </p:cNvSpPr>
          <p:nvPr>
            <p:ph type="title"/>
          </p:nvPr>
        </p:nvSpPr>
        <p:spPr/>
        <p:txBody>
          <a:bodyPr/>
          <a:lstStyle/>
          <a:p>
            <a:pPr algn="l"/>
            <a:r>
              <a:rPr lang="en-US" sz="3200"/>
              <a:t>3. Non-invoiced: manually edit/update payment</a:t>
            </a:r>
          </a:p>
        </p:txBody>
      </p:sp>
      <p:sp>
        <p:nvSpPr>
          <p:cNvPr id="4" name="Text Placeholder 2">
            <a:extLst>
              <a:ext uri="{FF2B5EF4-FFF2-40B4-BE49-F238E27FC236}">
                <a16:creationId xmlns:a16="http://schemas.microsoft.com/office/drawing/2014/main" id="{652E63D4-9242-4414-B4EA-AB9359D2879C}"/>
              </a:ext>
            </a:extLst>
          </p:cNvPr>
          <p:cNvSpPr txBox="1">
            <a:spLocks/>
          </p:cNvSpPr>
          <p:nvPr/>
        </p:nvSpPr>
        <p:spPr>
          <a:xfrm>
            <a:off x="590473" y="13121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sp>
        <p:nvSpPr>
          <p:cNvPr id="6" name="Text Placeholder 2">
            <a:extLst>
              <a:ext uri="{FF2B5EF4-FFF2-40B4-BE49-F238E27FC236}">
                <a16:creationId xmlns:a16="http://schemas.microsoft.com/office/drawing/2014/main" id="{41FF2362-553B-46DD-AED9-52C3F0EE74CF}"/>
              </a:ext>
            </a:extLst>
          </p:cNvPr>
          <p:cNvSpPr txBox="1">
            <a:spLocks/>
          </p:cNvSpPr>
          <p:nvPr/>
        </p:nvSpPr>
        <p:spPr>
          <a:xfrm>
            <a:off x="895273" y="16169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sp>
        <p:nvSpPr>
          <p:cNvPr id="7" name="Text Placeholder 2">
            <a:extLst>
              <a:ext uri="{FF2B5EF4-FFF2-40B4-BE49-F238E27FC236}">
                <a16:creationId xmlns:a16="http://schemas.microsoft.com/office/drawing/2014/main" id="{417E4497-5800-41C6-9211-2259C48C4D1A}"/>
              </a:ext>
            </a:extLst>
          </p:cNvPr>
          <p:cNvSpPr txBox="1">
            <a:spLocks/>
          </p:cNvSpPr>
          <p:nvPr/>
        </p:nvSpPr>
        <p:spPr>
          <a:xfrm>
            <a:off x="688644" y="11597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400" b="1" i="0" u="none" strike="noStrike" kern="1200" cap="none" spc="0" normalizeH="0" baseline="0" noProof="0">
              <a:ln>
                <a:noFill/>
              </a:ln>
              <a:solidFill>
                <a:srgbClr val="4B2E83"/>
              </a:solidFill>
              <a:effectLst/>
              <a:uLnTx/>
              <a:uFillTx/>
              <a:latin typeface="Calibri"/>
              <a:ea typeface="+mn-ea"/>
              <a:cs typeface="+mn-cs"/>
            </a:endParaRPr>
          </a:p>
        </p:txBody>
      </p:sp>
      <p:pic>
        <p:nvPicPr>
          <p:cNvPr id="9" name="Picture 8">
            <a:extLst>
              <a:ext uri="{FF2B5EF4-FFF2-40B4-BE49-F238E27FC236}">
                <a16:creationId xmlns:a16="http://schemas.microsoft.com/office/drawing/2014/main" id="{56C98565-693C-45C3-9964-32EAA75C46B0}"/>
              </a:ext>
            </a:extLst>
          </p:cNvPr>
          <p:cNvPicPr>
            <a:picLocks noChangeAspect="1"/>
          </p:cNvPicPr>
          <p:nvPr/>
        </p:nvPicPr>
        <p:blipFill>
          <a:blip r:embed="rId3"/>
          <a:stretch>
            <a:fillRect/>
          </a:stretch>
        </p:blipFill>
        <p:spPr>
          <a:xfrm>
            <a:off x="152400" y="1312119"/>
            <a:ext cx="11449127" cy="4164520"/>
          </a:xfrm>
          <a:prstGeom prst="rect">
            <a:avLst/>
          </a:prstGeom>
        </p:spPr>
      </p:pic>
      <p:sp>
        <p:nvSpPr>
          <p:cNvPr id="2" name="Rectangle 1">
            <a:extLst>
              <a:ext uri="{FF2B5EF4-FFF2-40B4-BE49-F238E27FC236}">
                <a16:creationId xmlns:a16="http://schemas.microsoft.com/office/drawing/2014/main" id="{4A36EDCA-25F6-4CF4-B66B-42E26976505F}"/>
              </a:ext>
            </a:extLst>
          </p:cNvPr>
          <p:cNvSpPr/>
          <p:nvPr/>
        </p:nvSpPr>
        <p:spPr>
          <a:xfrm>
            <a:off x="161925" y="2095500"/>
            <a:ext cx="2400300" cy="25717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66FE6E8-E625-4A20-AC24-915A2FA31562}"/>
              </a:ext>
            </a:extLst>
          </p:cNvPr>
          <p:cNvSpPr/>
          <p:nvPr/>
        </p:nvSpPr>
        <p:spPr>
          <a:xfrm>
            <a:off x="3989514" y="1838326"/>
            <a:ext cx="2400300" cy="17145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9440B9E-8300-43C0-8073-D76E8BF8A50B}"/>
              </a:ext>
            </a:extLst>
          </p:cNvPr>
          <p:cNvSpPr/>
          <p:nvPr/>
        </p:nvSpPr>
        <p:spPr>
          <a:xfrm>
            <a:off x="742872" y="5171799"/>
            <a:ext cx="5200727" cy="25717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5D6736B-9528-4101-95B9-E5A00C8059BA}"/>
              </a:ext>
            </a:extLst>
          </p:cNvPr>
          <p:cNvSpPr txBox="1"/>
          <p:nvPr/>
        </p:nvSpPr>
        <p:spPr>
          <a:xfrm>
            <a:off x="5574030" y="5208940"/>
            <a:ext cx="57150" cy="200055"/>
          </a:xfrm>
          <a:prstGeom prst="rect">
            <a:avLst/>
          </a:prstGeom>
          <a:noFill/>
        </p:spPr>
        <p:txBody>
          <a:bodyPr wrap="square" rtlCol="0">
            <a:spAutoFit/>
          </a:bodyPr>
          <a:lstStyle/>
          <a:p>
            <a:r>
              <a:rPr lang="en-US" sz="700">
                <a:solidFill>
                  <a:schemeClr val="bg2">
                    <a:lumMod val="50000"/>
                  </a:schemeClr>
                </a:solidFill>
              </a:rPr>
              <a:t>3</a:t>
            </a:r>
            <a:endParaRPr lang="en-US" sz="2800">
              <a:solidFill>
                <a:schemeClr val="bg2">
                  <a:lumMod val="50000"/>
                </a:schemeClr>
              </a:solidFill>
            </a:endParaRPr>
          </a:p>
        </p:txBody>
      </p:sp>
      <p:sp>
        <p:nvSpPr>
          <p:cNvPr id="13" name="Rectangle 12">
            <a:extLst>
              <a:ext uri="{FF2B5EF4-FFF2-40B4-BE49-F238E27FC236}">
                <a16:creationId xmlns:a16="http://schemas.microsoft.com/office/drawing/2014/main" id="{7123E498-FDFC-49CB-82B0-1542B1655CA4}"/>
              </a:ext>
            </a:extLst>
          </p:cNvPr>
          <p:cNvSpPr/>
          <p:nvPr/>
        </p:nvSpPr>
        <p:spPr>
          <a:xfrm>
            <a:off x="8134350" y="1616919"/>
            <a:ext cx="3086100" cy="151680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7426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AD19099-E58D-4B55-8614-DA2382299C49}"/>
              </a:ext>
            </a:extLst>
          </p:cNvPr>
          <p:cNvSpPr>
            <a:spLocks noGrp="1"/>
          </p:cNvSpPr>
          <p:nvPr>
            <p:ph type="title"/>
          </p:nvPr>
        </p:nvSpPr>
        <p:spPr/>
        <p:txBody>
          <a:bodyPr/>
          <a:lstStyle/>
          <a:p>
            <a:pPr algn="l"/>
            <a:r>
              <a:rPr lang="en-US" sz="3200"/>
              <a:t>3. Non-invoiced: Apply to On-Account</a:t>
            </a:r>
          </a:p>
        </p:txBody>
      </p:sp>
      <p:sp>
        <p:nvSpPr>
          <p:cNvPr id="4" name="Text Placeholder 2">
            <a:extLst>
              <a:ext uri="{FF2B5EF4-FFF2-40B4-BE49-F238E27FC236}">
                <a16:creationId xmlns:a16="http://schemas.microsoft.com/office/drawing/2014/main" id="{652E63D4-9242-4414-B4EA-AB9359D2879C}"/>
              </a:ext>
            </a:extLst>
          </p:cNvPr>
          <p:cNvSpPr txBox="1">
            <a:spLocks/>
          </p:cNvSpPr>
          <p:nvPr/>
        </p:nvSpPr>
        <p:spPr>
          <a:xfrm>
            <a:off x="590473" y="13121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sp>
        <p:nvSpPr>
          <p:cNvPr id="5" name="Text Placeholder 2">
            <a:extLst>
              <a:ext uri="{FF2B5EF4-FFF2-40B4-BE49-F238E27FC236}">
                <a16:creationId xmlns:a16="http://schemas.microsoft.com/office/drawing/2014/main" id="{3861E9C6-0A97-4749-895C-674E245C2228}"/>
              </a:ext>
            </a:extLst>
          </p:cNvPr>
          <p:cNvSpPr txBox="1">
            <a:spLocks/>
          </p:cNvSpPr>
          <p:nvPr/>
        </p:nvSpPr>
        <p:spPr>
          <a:xfrm>
            <a:off x="742873" y="14645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sp>
        <p:nvSpPr>
          <p:cNvPr id="6" name="Text Placeholder 2">
            <a:extLst>
              <a:ext uri="{FF2B5EF4-FFF2-40B4-BE49-F238E27FC236}">
                <a16:creationId xmlns:a16="http://schemas.microsoft.com/office/drawing/2014/main" id="{41FF2362-553B-46DD-AED9-52C3F0EE74CF}"/>
              </a:ext>
            </a:extLst>
          </p:cNvPr>
          <p:cNvSpPr txBox="1">
            <a:spLocks/>
          </p:cNvSpPr>
          <p:nvPr/>
        </p:nvSpPr>
        <p:spPr>
          <a:xfrm>
            <a:off x="895273" y="16169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sp>
        <p:nvSpPr>
          <p:cNvPr id="7" name="Text Placeholder 2">
            <a:extLst>
              <a:ext uri="{FF2B5EF4-FFF2-40B4-BE49-F238E27FC236}">
                <a16:creationId xmlns:a16="http://schemas.microsoft.com/office/drawing/2014/main" id="{417E4497-5800-41C6-9211-2259C48C4D1A}"/>
              </a:ext>
            </a:extLst>
          </p:cNvPr>
          <p:cNvSpPr txBox="1">
            <a:spLocks/>
          </p:cNvSpPr>
          <p:nvPr/>
        </p:nvSpPr>
        <p:spPr>
          <a:xfrm>
            <a:off x="688644" y="11597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400" b="1" i="0" u="none" strike="noStrike" kern="1200" cap="none" spc="0" normalizeH="0" baseline="0" noProof="0">
              <a:ln>
                <a:noFill/>
              </a:ln>
              <a:solidFill>
                <a:srgbClr val="4B2E83"/>
              </a:solidFill>
              <a:effectLst/>
              <a:uLnTx/>
              <a:uFillTx/>
              <a:latin typeface="Calibri"/>
              <a:ea typeface="+mn-ea"/>
              <a:cs typeface="+mn-cs"/>
            </a:endParaRPr>
          </a:p>
        </p:txBody>
      </p:sp>
      <p:pic>
        <p:nvPicPr>
          <p:cNvPr id="11" name="Picture 10">
            <a:extLst>
              <a:ext uri="{FF2B5EF4-FFF2-40B4-BE49-F238E27FC236}">
                <a16:creationId xmlns:a16="http://schemas.microsoft.com/office/drawing/2014/main" id="{E26AA038-DC61-444A-A65C-C4334F459E34}"/>
              </a:ext>
            </a:extLst>
          </p:cNvPr>
          <p:cNvPicPr>
            <a:picLocks noChangeAspect="1"/>
          </p:cNvPicPr>
          <p:nvPr/>
        </p:nvPicPr>
        <p:blipFill>
          <a:blip r:embed="rId3"/>
          <a:stretch>
            <a:fillRect/>
          </a:stretch>
        </p:blipFill>
        <p:spPr>
          <a:xfrm>
            <a:off x="247650" y="1464519"/>
            <a:ext cx="11639550" cy="5294656"/>
          </a:xfrm>
          <a:prstGeom prst="rect">
            <a:avLst/>
          </a:prstGeom>
        </p:spPr>
      </p:pic>
      <p:sp>
        <p:nvSpPr>
          <p:cNvPr id="12" name="Rectangle 11">
            <a:extLst>
              <a:ext uri="{FF2B5EF4-FFF2-40B4-BE49-F238E27FC236}">
                <a16:creationId xmlns:a16="http://schemas.microsoft.com/office/drawing/2014/main" id="{513B715F-B201-446E-A686-4FECF3552624}"/>
              </a:ext>
            </a:extLst>
          </p:cNvPr>
          <p:cNvSpPr/>
          <p:nvPr/>
        </p:nvSpPr>
        <p:spPr>
          <a:xfrm>
            <a:off x="7651296" y="4803865"/>
            <a:ext cx="2400300" cy="25717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9B8A16B-AA3F-4BE7-B58C-6F6F4CF7E612}"/>
              </a:ext>
            </a:extLst>
          </p:cNvPr>
          <p:cNvSpPr/>
          <p:nvPr/>
        </p:nvSpPr>
        <p:spPr>
          <a:xfrm>
            <a:off x="8234821" y="3040382"/>
            <a:ext cx="2400300" cy="25717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97777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AD19099-E58D-4B55-8614-DA2382299C49}"/>
              </a:ext>
            </a:extLst>
          </p:cNvPr>
          <p:cNvSpPr>
            <a:spLocks noGrp="1"/>
          </p:cNvSpPr>
          <p:nvPr>
            <p:ph type="title"/>
          </p:nvPr>
        </p:nvSpPr>
        <p:spPr/>
        <p:txBody>
          <a:bodyPr/>
          <a:lstStyle/>
          <a:p>
            <a:pPr algn="l"/>
            <a:r>
              <a:rPr lang="en-US" sz="3200"/>
              <a:t>3. Non-invoiced: Apply to On-Account (Accounting)</a:t>
            </a:r>
          </a:p>
        </p:txBody>
      </p:sp>
      <p:sp>
        <p:nvSpPr>
          <p:cNvPr id="4" name="Text Placeholder 2">
            <a:extLst>
              <a:ext uri="{FF2B5EF4-FFF2-40B4-BE49-F238E27FC236}">
                <a16:creationId xmlns:a16="http://schemas.microsoft.com/office/drawing/2014/main" id="{652E63D4-9242-4414-B4EA-AB9359D2879C}"/>
              </a:ext>
            </a:extLst>
          </p:cNvPr>
          <p:cNvSpPr txBox="1">
            <a:spLocks/>
          </p:cNvSpPr>
          <p:nvPr/>
        </p:nvSpPr>
        <p:spPr>
          <a:xfrm>
            <a:off x="590473" y="13121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sp>
        <p:nvSpPr>
          <p:cNvPr id="5" name="Text Placeholder 2">
            <a:extLst>
              <a:ext uri="{FF2B5EF4-FFF2-40B4-BE49-F238E27FC236}">
                <a16:creationId xmlns:a16="http://schemas.microsoft.com/office/drawing/2014/main" id="{3861E9C6-0A97-4749-895C-674E245C2228}"/>
              </a:ext>
            </a:extLst>
          </p:cNvPr>
          <p:cNvSpPr txBox="1">
            <a:spLocks/>
          </p:cNvSpPr>
          <p:nvPr/>
        </p:nvSpPr>
        <p:spPr>
          <a:xfrm>
            <a:off x="742873" y="14645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sp>
        <p:nvSpPr>
          <p:cNvPr id="7" name="Text Placeholder 2">
            <a:extLst>
              <a:ext uri="{FF2B5EF4-FFF2-40B4-BE49-F238E27FC236}">
                <a16:creationId xmlns:a16="http://schemas.microsoft.com/office/drawing/2014/main" id="{417E4497-5800-41C6-9211-2259C48C4D1A}"/>
              </a:ext>
            </a:extLst>
          </p:cNvPr>
          <p:cNvSpPr txBox="1">
            <a:spLocks/>
          </p:cNvSpPr>
          <p:nvPr/>
        </p:nvSpPr>
        <p:spPr>
          <a:xfrm>
            <a:off x="688644" y="11597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400" b="1" i="0" u="none" strike="noStrike" kern="1200" cap="none" spc="0" normalizeH="0" baseline="0" noProof="0">
              <a:ln>
                <a:noFill/>
              </a:ln>
              <a:solidFill>
                <a:srgbClr val="4B2E83"/>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75733010-F6ED-49D8-856B-9FEE1A207122}"/>
              </a:ext>
            </a:extLst>
          </p:cNvPr>
          <p:cNvSpPr txBox="1"/>
          <p:nvPr/>
        </p:nvSpPr>
        <p:spPr>
          <a:xfrm>
            <a:off x="93047" y="1177834"/>
            <a:ext cx="10553855" cy="369332"/>
          </a:xfrm>
          <a:prstGeom prst="rect">
            <a:avLst/>
          </a:prstGeom>
          <a:noFill/>
        </p:spPr>
        <p:txBody>
          <a:bodyPr wrap="square" rtlCol="0">
            <a:spAutoFit/>
          </a:bodyPr>
          <a:lstStyle/>
          <a:p>
            <a:pPr marL="285750" indent="-285750">
              <a:buFont typeface="Arial" panose="020B0604020202020204" pitchFamily="34" charset="0"/>
              <a:buChar char="•"/>
            </a:pPr>
            <a:r>
              <a:rPr lang="en-US"/>
              <a:t>Cash</a:t>
            </a:r>
          </a:p>
        </p:txBody>
      </p:sp>
      <p:pic>
        <p:nvPicPr>
          <p:cNvPr id="14" name="Picture 13">
            <a:extLst>
              <a:ext uri="{FF2B5EF4-FFF2-40B4-BE49-F238E27FC236}">
                <a16:creationId xmlns:a16="http://schemas.microsoft.com/office/drawing/2014/main" id="{BD95F46A-B279-4B11-8E8E-604DBAE748C7}"/>
              </a:ext>
            </a:extLst>
          </p:cNvPr>
          <p:cNvPicPr>
            <a:picLocks noChangeAspect="1"/>
          </p:cNvPicPr>
          <p:nvPr/>
        </p:nvPicPr>
        <p:blipFill>
          <a:blip r:embed="rId3"/>
          <a:stretch>
            <a:fillRect/>
          </a:stretch>
        </p:blipFill>
        <p:spPr>
          <a:xfrm>
            <a:off x="0" y="907774"/>
            <a:ext cx="12192000" cy="5042452"/>
          </a:xfrm>
          <a:prstGeom prst="rect">
            <a:avLst/>
          </a:prstGeom>
        </p:spPr>
      </p:pic>
    </p:spTree>
    <p:extLst>
      <p:ext uri="{BB962C8B-B14F-4D97-AF65-F5344CB8AC3E}">
        <p14:creationId xmlns:p14="http://schemas.microsoft.com/office/powerpoint/2010/main" val="40273744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AD19099-E58D-4B55-8614-DA2382299C49}"/>
              </a:ext>
            </a:extLst>
          </p:cNvPr>
          <p:cNvSpPr>
            <a:spLocks noGrp="1"/>
          </p:cNvSpPr>
          <p:nvPr>
            <p:ph type="title"/>
          </p:nvPr>
        </p:nvSpPr>
        <p:spPr>
          <a:xfrm>
            <a:off x="590473" y="251225"/>
            <a:ext cx="11011054" cy="577528"/>
          </a:xfrm>
        </p:spPr>
        <p:txBody>
          <a:bodyPr/>
          <a:lstStyle/>
          <a:p>
            <a:pPr algn="l"/>
            <a:r>
              <a:rPr lang="en-US" sz="3200"/>
              <a:t>4. Non-invoiced: Customer Overpayment of On-Account balance</a:t>
            </a:r>
          </a:p>
        </p:txBody>
      </p:sp>
      <p:sp>
        <p:nvSpPr>
          <p:cNvPr id="5" name="Text Placeholder 2">
            <a:extLst>
              <a:ext uri="{FF2B5EF4-FFF2-40B4-BE49-F238E27FC236}">
                <a16:creationId xmlns:a16="http://schemas.microsoft.com/office/drawing/2014/main" id="{3861E9C6-0A97-4749-895C-674E245C2228}"/>
              </a:ext>
            </a:extLst>
          </p:cNvPr>
          <p:cNvSpPr txBox="1">
            <a:spLocks/>
          </p:cNvSpPr>
          <p:nvPr/>
        </p:nvSpPr>
        <p:spPr>
          <a:xfrm>
            <a:off x="742873" y="14645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sp>
        <p:nvSpPr>
          <p:cNvPr id="7" name="Text Placeholder 2">
            <a:extLst>
              <a:ext uri="{FF2B5EF4-FFF2-40B4-BE49-F238E27FC236}">
                <a16:creationId xmlns:a16="http://schemas.microsoft.com/office/drawing/2014/main" id="{417E4497-5800-41C6-9211-2259C48C4D1A}"/>
              </a:ext>
            </a:extLst>
          </p:cNvPr>
          <p:cNvSpPr txBox="1">
            <a:spLocks/>
          </p:cNvSpPr>
          <p:nvPr/>
        </p:nvSpPr>
        <p:spPr>
          <a:xfrm>
            <a:off x="688644" y="11597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400" b="1" i="0" u="none" strike="noStrike" kern="1200" cap="none" spc="0" normalizeH="0" baseline="0" noProof="0">
              <a:ln>
                <a:noFill/>
              </a:ln>
              <a:solidFill>
                <a:srgbClr val="4B2E83"/>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75733010-F6ED-49D8-856B-9FEE1A207122}"/>
              </a:ext>
            </a:extLst>
          </p:cNvPr>
          <p:cNvSpPr txBox="1"/>
          <p:nvPr/>
        </p:nvSpPr>
        <p:spPr>
          <a:xfrm>
            <a:off x="634416" y="5484069"/>
            <a:ext cx="5815644" cy="646331"/>
          </a:xfrm>
          <a:prstGeom prst="rect">
            <a:avLst/>
          </a:prstGeom>
          <a:noFill/>
        </p:spPr>
        <p:txBody>
          <a:bodyPr wrap="square" rtlCol="0">
            <a:spAutoFit/>
          </a:bodyPr>
          <a:lstStyle/>
          <a:p>
            <a:pPr marL="285750" indent="-285750">
              <a:buFont typeface="Arial" panose="020B0604020202020204" pitchFamily="34" charset="0"/>
              <a:buChar char="•"/>
            </a:pPr>
            <a:r>
              <a:rPr lang="en-US"/>
              <a:t>Utilize Customer Overpayment APRs by ‘Overpayment Reason’ to produce proper accounting</a:t>
            </a:r>
          </a:p>
        </p:txBody>
      </p:sp>
      <p:pic>
        <p:nvPicPr>
          <p:cNvPr id="8" name="Picture 7">
            <a:extLst>
              <a:ext uri="{FF2B5EF4-FFF2-40B4-BE49-F238E27FC236}">
                <a16:creationId xmlns:a16="http://schemas.microsoft.com/office/drawing/2014/main" id="{250A8636-E0C5-42A0-A708-9B12A0BD1560}"/>
              </a:ext>
            </a:extLst>
          </p:cNvPr>
          <p:cNvPicPr>
            <a:picLocks noChangeAspect="1"/>
          </p:cNvPicPr>
          <p:nvPr/>
        </p:nvPicPr>
        <p:blipFill>
          <a:blip r:embed="rId3"/>
          <a:stretch>
            <a:fillRect/>
          </a:stretch>
        </p:blipFill>
        <p:spPr>
          <a:xfrm>
            <a:off x="580378" y="1159719"/>
            <a:ext cx="10868749" cy="4155231"/>
          </a:xfrm>
          <a:prstGeom prst="rect">
            <a:avLst/>
          </a:prstGeom>
        </p:spPr>
      </p:pic>
      <p:pic>
        <p:nvPicPr>
          <p:cNvPr id="12" name="Picture 11">
            <a:extLst>
              <a:ext uri="{FF2B5EF4-FFF2-40B4-BE49-F238E27FC236}">
                <a16:creationId xmlns:a16="http://schemas.microsoft.com/office/drawing/2014/main" id="{B0336C36-52ED-492A-9B89-2089CE695F77}"/>
              </a:ext>
            </a:extLst>
          </p:cNvPr>
          <p:cNvPicPr>
            <a:picLocks noChangeAspect="1"/>
          </p:cNvPicPr>
          <p:nvPr/>
        </p:nvPicPr>
        <p:blipFill>
          <a:blip r:embed="rId4"/>
          <a:stretch>
            <a:fillRect/>
          </a:stretch>
        </p:blipFill>
        <p:spPr>
          <a:xfrm>
            <a:off x="6450059" y="4597746"/>
            <a:ext cx="5486399" cy="2187595"/>
          </a:xfrm>
          <a:prstGeom prst="rect">
            <a:avLst/>
          </a:prstGeom>
        </p:spPr>
      </p:pic>
    </p:spTree>
    <p:extLst>
      <p:ext uri="{BB962C8B-B14F-4D97-AF65-F5344CB8AC3E}">
        <p14:creationId xmlns:p14="http://schemas.microsoft.com/office/powerpoint/2010/main" val="3422061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AD19099-E58D-4B55-8614-DA2382299C49}"/>
              </a:ext>
            </a:extLst>
          </p:cNvPr>
          <p:cNvSpPr>
            <a:spLocks noGrp="1"/>
          </p:cNvSpPr>
          <p:nvPr>
            <p:ph type="title"/>
          </p:nvPr>
        </p:nvSpPr>
        <p:spPr/>
        <p:txBody>
          <a:bodyPr/>
          <a:lstStyle/>
          <a:p>
            <a:pPr algn="l"/>
            <a:r>
              <a:rPr lang="en-US"/>
              <a:t>Cash Application - Overview</a:t>
            </a:r>
          </a:p>
        </p:txBody>
      </p:sp>
      <p:sp>
        <p:nvSpPr>
          <p:cNvPr id="4" name="Text Placeholder 2">
            <a:extLst>
              <a:ext uri="{FF2B5EF4-FFF2-40B4-BE49-F238E27FC236}">
                <a16:creationId xmlns:a16="http://schemas.microsoft.com/office/drawing/2014/main" id="{652E63D4-9242-4414-B4EA-AB9359D2879C}"/>
              </a:ext>
            </a:extLst>
          </p:cNvPr>
          <p:cNvSpPr txBox="1">
            <a:spLocks/>
          </p:cNvSpPr>
          <p:nvPr/>
        </p:nvSpPr>
        <p:spPr>
          <a:xfrm>
            <a:off x="590473" y="1090738"/>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kumimoji="0" lang="en-US" sz="2800" b="1" i="0" u="none" strike="noStrike" kern="1200" cap="none" spc="0" normalizeH="0" baseline="0" noProof="0">
                <a:ln>
                  <a:noFill/>
                </a:ln>
                <a:solidFill>
                  <a:srgbClr val="4B2E83"/>
                </a:solidFill>
                <a:effectLst/>
                <a:uLnTx/>
                <a:uFillTx/>
                <a:latin typeface="Calibri"/>
                <a:ea typeface="+mn-ea"/>
                <a:cs typeface="+mn-cs"/>
              </a:rPr>
              <a:t>What goes into the Cash Application process:</a:t>
            </a:r>
          </a:p>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1050" b="1" i="0" u="none" strike="noStrike" kern="1200" cap="none" spc="0" normalizeH="0" baseline="0" noProof="0">
              <a:ln>
                <a:noFill/>
              </a:ln>
              <a:solidFill>
                <a:srgbClr val="4B2E83"/>
              </a:solidFill>
              <a:effectLst/>
              <a:uLnTx/>
              <a:uFillTx/>
              <a:latin typeface="Calibri"/>
              <a:ea typeface="+mn-ea"/>
              <a:cs typeface="+mn-cs"/>
            </a:endParaRPr>
          </a:p>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400" b="1" i="0" u="none" strike="noStrike" kern="1200" cap="none" spc="0" normalizeH="0" baseline="0" noProof="0">
              <a:ln>
                <a:noFill/>
              </a:ln>
              <a:solidFill>
                <a:srgbClr val="4B2E83"/>
              </a:solidFill>
              <a:effectLst/>
              <a:uLnTx/>
              <a:uFillTx/>
              <a:latin typeface="Calibri"/>
              <a:ea typeface="+mn-ea"/>
              <a:cs typeface="+mn-cs"/>
            </a:endParaRPr>
          </a:p>
        </p:txBody>
      </p:sp>
      <p:graphicFrame>
        <p:nvGraphicFramePr>
          <p:cNvPr id="2" name="Table 2">
            <a:extLst>
              <a:ext uri="{FF2B5EF4-FFF2-40B4-BE49-F238E27FC236}">
                <a16:creationId xmlns:a16="http://schemas.microsoft.com/office/drawing/2014/main" id="{BF2DEDC7-467E-42C6-8124-A6BC1DAFE194}"/>
              </a:ext>
            </a:extLst>
          </p:cNvPr>
          <p:cNvGraphicFramePr>
            <a:graphicFrameLocks noGrp="1"/>
          </p:cNvGraphicFramePr>
          <p:nvPr>
            <p:extLst>
              <p:ext uri="{D42A27DB-BD31-4B8C-83A1-F6EECF244321}">
                <p14:modId xmlns:p14="http://schemas.microsoft.com/office/powerpoint/2010/main" val="3289703374"/>
              </p:ext>
            </p:extLst>
          </p:nvPr>
        </p:nvGraphicFramePr>
        <p:xfrm>
          <a:off x="705248" y="1644641"/>
          <a:ext cx="11171677" cy="4995646"/>
        </p:xfrm>
        <a:graphic>
          <a:graphicData uri="http://schemas.openxmlformats.org/drawingml/2006/table">
            <a:tbl>
              <a:tblPr firstRow="1" bandRow="1">
                <a:tableStyleId>{5C22544A-7EE6-4342-B048-85BDC9FD1C3A}</a:tableStyleId>
              </a:tblPr>
              <a:tblGrid>
                <a:gridCol w="3930755">
                  <a:extLst>
                    <a:ext uri="{9D8B030D-6E8A-4147-A177-3AD203B41FA5}">
                      <a16:colId xmlns:a16="http://schemas.microsoft.com/office/drawing/2014/main" val="3885773955"/>
                    </a:ext>
                  </a:extLst>
                </a:gridCol>
                <a:gridCol w="3257260">
                  <a:extLst>
                    <a:ext uri="{9D8B030D-6E8A-4147-A177-3AD203B41FA5}">
                      <a16:colId xmlns:a16="http://schemas.microsoft.com/office/drawing/2014/main" val="3593829935"/>
                    </a:ext>
                  </a:extLst>
                </a:gridCol>
                <a:gridCol w="3983662">
                  <a:extLst>
                    <a:ext uri="{9D8B030D-6E8A-4147-A177-3AD203B41FA5}">
                      <a16:colId xmlns:a16="http://schemas.microsoft.com/office/drawing/2014/main" val="3421246045"/>
                    </a:ext>
                  </a:extLst>
                </a:gridCol>
              </a:tblGrid>
              <a:tr h="465515">
                <a:tc>
                  <a:txBody>
                    <a:bodyPr/>
                    <a:lstStyle/>
                    <a:p>
                      <a:r>
                        <a:rPr lang="en-US"/>
                        <a:t>Step/Process</a:t>
                      </a:r>
                    </a:p>
                  </a:txBody>
                  <a:tcPr/>
                </a:tc>
                <a:tc>
                  <a:txBody>
                    <a:bodyPr/>
                    <a:lstStyle/>
                    <a:p>
                      <a:r>
                        <a:rPr lang="en-US"/>
                        <a:t>Accounting</a:t>
                      </a:r>
                    </a:p>
                  </a:txBody>
                  <a:tcPr/>
                </a:tc>
                <a:tc>
                  <a:txBody>
                    <a:bodyPr/>
                    <a:lstStyle/>
                    <a:p>
                      <a:r>
                        <a:rPr lang="en-US"/>
                        <a:t>Notes</a:t>
                      </a:r>
                    </a:p>
                  </a:txBody>
                  <a:tcPr/>
                </a:tc>
                <a:extLst>
                  <a:ext uri="{0D108BD9-81ED-4DB2-BD59-A6C34878D82A}">
                    <a16:rowId xmlns:a16="http://schemas.microsoft.com/office/drawing/2014/main" val="1616009529"/>
                  </a:ext>
                </a:extLst>
              </a:tr>
              <a:tr h="890383">
                <a:tc>
                  <a:txBody>
                    <a:bodyPr/>
                    <a:lstStyle/>
                    <a:p>
                      <a:r>
                        <a:rPr lang="en-US" sz="2000" b="1" i="0" u="none"/>
                        <a:t>(Pre-Req) Create Customer/Sponsored Invoice</a:t>
                      </a:r>
                    </a:p>
                  </a:txBody>
                  <a:tcPr anchor="ctr"/>
                </a:tc>
                <a:tc>
                  <a:txBody>
                    <a:bodyPr/>
                    <a:lstStyle/>
                    <a:p>
                      <a:r>
                        <a:rPr lang="en-US" sz="2000"/>
                        <a:t>DR: Accounts Receivable</a:t>
                      </a:r>
                    </a:p>
                    <a:p>
                      <a:r>
                        <a:rPr lang="en-US" sz="2000"/>
                        <a:t>CR: Revenue</a:t>
                      </a:r>
                    </a:p>
                  </a:txBody>
                  <a:tcPr anchor="ctr"/>
                </a:tc>
                <a:tc>
                  <a:txBody>
                    <a:bodyPr/>
                    <a:lstStyle/>
                    <a:p>
                      <a:pPr marL="342900" indent="-342900">
                        <a:buFont typeface="Arial" panose="020B0604020202020204" pitchFamily="34" charset="0"/>
                        <a:buChar char="•"/>
                      </a:pPr>
                      <a:r>
                        <a:rPr lang="en-US" sz="2000"/>
                        <a:t>Invoice is external document sent to our customers requesting payment</a:t>
                      </a:r>
                    </a:p>
                  </a:txBody>
                  <a:tcPr anchor="ctr"/>
                </a:tc>
                <a:extLst>
                  <a:ext uri="{0D108BD9-81ED-4DB2-BD59-A6C34878D82A}">
                    <a16:rowId xmlns:a16="http://schemas.microsoft.com/office/drawing/2014/main" val="1617024828"/>
                  </a:ext>
                </a:extLst>
              </a:tr>
              <a:tr h="890383">
                <a:tc>
                  <a:txBody>
                    <a:bodyPr/>
                    <a:lstStyle/>
                    <a:p>
                      <a:r>
                        <a:rPr lang="en-US" sz="2000" b="1" u="sng"/>
                        <a:t>Record</a:t>
                      </a:r>
                      <a:r>
                        <a:rPr lang="en-US" sz="2000" b="1"/>
                        <a:t> Customer / Sponsor </a:t>
                      </a:r>
                      <a:r>
                        <a:rPr lang="en-US" sz="2000" b="1" u="sng"/>
                        <a:t>Payment</a:t>
                      </a:r>
                    </a:p>
                  </a:txBody>
                  <a:tcPr anchor="ctr"/>
                </a:tc>
                <a:tc>
                  <a:txBody>
                    <a:bodyPr/>
                    <a:lstStyle/>
                    <a:p>
                      <a:r>
                        <a:rPr lang="en-US" sz="2000"/>
                        <a:t>DR: N/A</a:t>
                      </a:r>
                    </a:p>
                    <a:p>
                      <a:r>
                        <a:rPr lang="en-US" sz="2000"/>
                        <a:t>CR: N/A</a:t>
                      </a:r>
                    </a:p>
                  </a:txBody>
                  <a:tcPr anchor="ctr"/>
                </a:tc>
                <a:tc>
                  <a:txBody>
                    <a:bodyPr/>
                    <a:lstStyle/>
                    <a:p>
                      <a:pPr marL="342900" indent="-342900">
                        <a:buFont typeface="Arial" panose="020B0604020202020204" pitchFamily="34" charset="0"/>
                        <a:buChar char="•"/>
                      </a:pPr>
                      <a:r>
                        <a:rPr lang="en-US" sz="2000"/>
                        <a:t>Recorded at Customer Level</a:t>
                      </a:r>
                    </a:p>
                    <a:p>
                      <a:pPr marL="342900" indent="-342900">
                        <a:buFont typeface="Arial" panose="020B0604020202020204" pitchFamily="34" charset="0"/>
                        <a:buChar char="•"/>
                      </a:pPr>
                      <a:r>
                        <a:rPr lang="en-US" sz="2000"/>
                        <a:t>Produces no accounting</a:t>
                      </a:r>
                    </a:p>
                  </a:txBody>
                  <a:tcPr anchor="ctr"/>
                </a:tc>
                <a:extLst>
                  <a:ext uri="{0D108BD9-81ED-4DB2-BD59-A6C34878D82A}">
                    <a16:rowId xmlns:a16="http://schemas.microsoft.com/office/drawing/2014/main" val="2845749552"/>
                  </a:ext>
                </a:extLst>
              </a:tr>
              <a:tr h="1073594">
                <a:tc>
                  <a:txBody>
                    <a:bodyPr/>
                    <a:lstStyle/>
                    <a:p>
                      <a:r>
                        <a:rPr lang="en-US" sz="2000" b="1"/>
                        <a:t>Create a </a:t>
                      </a:r>
                      <a:r>
                        <a:rPr lang="en-US" sz="2000" b="1" u="sng"/>
                        <a:t>Deposit</a:t>
                      </a:r>
                    </a:p>
                  </a:txBody>
                  <a:tcPr anchor="ctr"/>
                </a:tc>
                <a:tc>
                  <a:txBody>
                    <a:bodyPr/>
                    <a:lstStyle/>
                    <a:p>
                      <a:r>
                        <a:rPr lang="en-US" sz="2000"/>
                        <a:t>DR: Cash</a:t>
                      </a:r>
                    </a:p>
                    <a:p>
                      <a:r>
                        <a:rPr lang="en-US" sz="2000"/>
                        <a:t>CR: Unapplied Recorded Payments</a:t>
                      </a:r>
                      <a:endParaRPr lang="en-US" sz="2000" i="1"/>
                    </a:p>
                  </a:txBody>
                  <a:tcPr anchor="ctr"/>
                </a:tc>
                <a:tc>
                  <a:txBody>
                    <a:bodyPr/>
                    <a:lstStyle/>
                    <a:p>
                      <a:pPr marL="342900" indent="-342900">
                        <a:buFont typeface="Arial" panose="020B0604020202020204" pitchFamily="34" charset="0"/>
                        <a:buChar char="•"/>
                      </a:pPr>
                      <a:r>
                        <a:rPr lang="en-US" sz="2000"/>
                        <a:t>Must be recorded AFTER the payment</a:t>
                      </a:r>
                    </a:p>
                    <a:p>
                      <a:pPr marL="342900" indent="-342900">
                        <a:buFont typeface="Arial" panose="020B0604020202020204" pitchFamily="34" charset="0"/>
                        <a:buChar char="•"/>
                      </a:pPr>
                      <a:r>
                        <a:rPr lang="en-US" sz="2000"/>
                        <a:t>Cash Ledger requires a bank account </a:t>
                      </a:r>
                      <a:r>
                        <a:rPr lang="en-US" sz="2000" err="1"/>
                        <a:t>worktag</a:t>
                      </a:r>
                      <a:endParaRPr lang="en-US" sz="2000"/>
                    </a:p>
                  </a:txBody>
                  <a:tcPr anchor="ctr"/>
                </a:tc>
                <a:extLst>
                  <a:ext uri="{0D108BD9-81ED-4DB2-BD59-A6C34878D82A}">
                    <a16:rowId xmlns:a16="http://schemas.microsoft.com/office/drawing/2014/main" val="233849914"/>
                  </a:ext>
                </a:extLst>
              </a:tr>
              <a:tr h="1323268">
                <a:tc>
                  <a:txBody>
                    <a:bodyPr/>
                    <a:lstStyle/>
                    <a:p>
                      <a:r>
                        <a:rPr lang="en-US" sz="2000" b="1" u="sng"/>
                        <a:t>Application</a:t>
                      </a:r>
                      <a:r>
                        <a:rPr lang="en-US" sz="2000" b="1"/>
                        <a:t> of Payment</a:t>
                      </a:r>
                    </a:p>
                  </a:txBody>
                  <a:tcPr anchor="ctr"/>
                </a:tc>
                <a:tc>
                  <a:txBody>
                    <a:bodyPr/>
                    <a:lstStyle/>
                    <a:p>
                      <a:r>
                        <a:rPr lang="en-US" sz="2000"/>
                        <a:t>DR: Unapplied Recorded Payments</a:t>
                      </a:r>
                    </a:p>
                    <a:p>
                      <a:r>
                        <a:rPr lang="en-US" sz="2000"/>
                        <a:t>CR: Accounts Receivable</a:t>
                      </a:r>
                    </a:p>
                  </a:txBody>
                  <a:tcPr anchor="ctr"/>
                </a:tc>
                <a:tc>
                  <a:txBody>
                    <a:bodyPr/>
                    <a:lstStyle/>
                    <a:p>
                      <a:pPr marL="342900" indent="-342900">
                        <a:buFont typeface="Arial" panose="020B0604020202020204" pitchFamily="34" charset="0"/>
                        <a:buChar char="•"/>
                      </a:pPr>
                      <a:r>
                        <a:rPr lang="en-US" sz="2000"/>
                        <a:t>Application is performed at an invoice or customer account level</a:t>
                      </a:r>
                    </a:p>
                    <a:p>
                      <a:pPr marL="342900" indent="-342900">
                        <a:buFont typeface="Arial" panose="020B0604020202020204" pitchFamily="34" charset="0"/>
                        <a:buChar char="•"/>
                      </a:pPr>
                      <a:r>
                        <a:rPr lang="en-US" sz="2000"/>
                        <a:t>Auto-Apply or manual application in WD</a:t>
                      </a:r>
                    </a:p>
                  </a:txBody>
                  <a:tcPr anchor="ctr"/>
                </a:tc>
                <a:extLst>
                  <a:ext uri="{0D108BD9-81ED-4DB2-BD59-A6C34878D82A}">
                    <a16:rowId xmlns:a16="http://schemas.microsoft.com/office/drawing/2014/main" val="2160079061"/>
                  </a:ext>
                </a:extLst>
              </a:tr>
            </a:tbl>
          </a:graphicData>
        </a:graphic>
      </p:graphicFrame>
    </p:spTree>
    <p:extLst>
      <p:ext uri="{BB962C8B-B14F-4D97-AF65-F5344CB8AC3E}">
        <p14:creationId xmlns:p14="http://schemas.microsoft.com/office/powerpoint/2010/main" val="10409357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AD19099-E58D-4B55-8614-DA2382299C49}"/>
              </a:ext>
            </a:extLst>
          </p:cNvPr>
          <p:cNvSpPr>
            <a:spLocks noGrp="1"/>
          </p:cNvSpPr>
          <p:nvPr>
            <p:ph type="title"/>
          </p:nvPr>
        </p:nvSpPr>
        <p:spPr/>
        <p:txBody>
          <a:bodyPr/>
          <a:lstStyle/>
          <a:p>
            <a:pPr algn="l"/>
            <a:r>
              <a:rPr lang="en-US" sz="3200"/>
              <a:t>4. Non-invoiced: Customer Overpayment of On-Account balance (APR)</a:t>
            </a:r>
          </a:p>
        </p:txBody>
      </p:sp>
      <p:sp>
        <p:nvSpPr>
          <p:cNvPr id="4" name="Text Placeholder 2">
            <a:extLst>
              <a:ext uri="{FF2B5EF4-FFF2-40B4-BE49-F238E27FC236}">
                <a16:creationId xmlns:a16="http://schemas.microsoft.com/office/drawing/2014/main" id="{652E63D4-9242-4414-B4EA-AB9359D2879C}"/>
              </a:ext>
            </a:extLst>
          </p:cNvPr>
          <p:cNvSpPr txBox="1">
            <a:spLocks/>
          </p:cNvSpPr>
          <p:nvPr/>
        </p:nvSpPr>
        <p:spPr>
          <a:xfrm>
            <a:off x="590473" y="13121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sp>
        <p:nvSpPr>
          <p:cNvPr id="5" name="Text Placeholder 2">
            <a:extLst>
              <a:ext uri="{FF2B5EF4-FFF2-40B4-BE49-F238E27FC236}">
                <a16:creationId xmlns:a16="http://schemas.microsoft.com/office/drawing/2014/main" id="{3861E9C6-0A97-4749-895C-674E245C2228}"/>
              </a:ext>
            </a:extLst>
          </p:cNvPr>
          <p:cNvSpPr txBox="1">
            <a:spLocks/>
          </p:cNvSpPr>
          <p:nvPr/>
        </p:nvSpPr>
        <p:spPr>
          <a:xfrm>
            <a:off x="742873" y="14645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sp>
        <p:nvSpPr>
          <p:cNvPr id="7" name="Text Placeholder 2">
            <a:extLst>
              <a:ext uri="{FF2B5EF4-FFF2-40B4-BE49-F238E27FC236}">
                <a16:creationId xmlns:a16="http://schemas.microsoft.com/office/drawing/2014/main" id="{417E4497-5800-41C6-9211-2259C48C4D1A}"/>
              </a:ext>
            </a:extLst>
          </p:cNvPr>
          <p:cNvSpPr txBox="1">
            <a:spLocks/>
          </p:cNvSpPr>
          <p:nvPr/>
        </p:nvSpPr>
        <p:spPr>
          <a:xfrm>
            <a:off x="688644" y="11597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400" b="1" i="0" u="none" strike="noStrike" kern="1200" cap="none" spc="0" normalizeH="0" baseline="0" noProof="0">
              <a:ln>
                <a:noFill/>
              </a:ln>
              <a:solidFill>
                <a:srgbClr val="4B2E83"/>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6AB58962-A1D6-41C6-B9A3-2E9E72DEDD8E}"/>
              </a:ext>
            </a:extLst>
          </p:cNvPr>
          <p:cNvPicPr>
            <a:picLocks noChangeAspect="1"/>
          </p:cNvPicPr>
          <p:nvPr/>
        </p:nvPicPr>
        <p:blipFill>
          <a:blip r:embed="rId3"/>
          <a:stretch>
            <a:fillRect/>
          </a:stretch>
        </p:blipFill>
        <p:spPr>
          <a:xfrm>
            <a:off x="237849" y="2118528"/>
            <a:ext cx="11601527" cy="2620943"/>
          </a:xfrm>
          <a:prstGeom prst="rect">
            <a:avLst/>
          </a:prstGeom>
        </p:spPr>
      </p:pic>
    </p:spTree>
    <p:extLst>
      <p:ext uri="{BB962C8B-B14F-4D97-AF65-F5344CB8AC3E}">
        <p14:creationId xmlns:p14="http://schemas.microsoft.com/office/powerpoint/2010/main" val="42942211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AD19099-E58D-4B55-8614-DA2382299C49}"/>
              </a:ext>
            </a:extLst>
          </p:cNvPr>
          <p:cNvSpPr>
            <a:spLocks noGrp="1"/>
          </p:cNvSpPr>
          <p:nvPr>
            <p:ph type="title"/>
          </p:nvPr>
        </p:nvSpPr>
        <p:spPr/>
        <p:txBody>
          <a:bodyPr/>
          <a:lstStyle/>
          <a:p>
            <a:pPr algn="l"/>
            <a:r>
              <a:rPr lang="en-US" sz="3200"/>
              <a:t>5. Non-invoiced: Notification of Unit</a:t>
            </a:r>
          </a:p>
        </p:txBody>
      </p:sp>
      <p:sp>
        <p:nvSpPr>
          <p:cNvPr id="4" name="Text Placeholder 2">
            <a:extLst>
              <a:ext uri="{FF2B5EF4-FFF2-40B4-BE49-F238E27FC236}">
                <a16:creationId xmlns:a16="http://schemas.microsoft.com/office/drawing/2014/main" id="{652E63D4-9242-4414-B4EA-AB9359D2879C}"/>
              </a:ext>
            </a:extLst>
          </p:cNvPr>
          <p:cNvSpPr txBox="1">
            <a:spLocks/>
          </p:cNvSpPr>
          <p:nvPr/>
        </p:nvSpPr>
        <p:spPr>
          <a:xfrm>
            <a:off x="590473" y="13121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sp>
        <p:nvSpPr>
          <p:cNvPr id="5" name="Text Placeholder 2">
            <a:extLst>
              <a:ext uri="{FF2B5EF4-FFF2-40B4-BE49-F238E27FC236}">
                <a16:creationId xmlns:a16="http://schemas.microsoft.com/office/drawing/2014/main" id="{3861E9C6-0A97-4749-895C-674E245C2228}"/>
              </a:ext>
            </a:extLst>
          </p:cNvPr>
          <p:cNvSpPr txBox="1">
            <a:spLocks/>
          </p:cNvSpPr>
          <p:nvPr/>
        </p:nvSpPr>
        <p:spPr>
          <a:xfrm>
            <a:off x="742873" y="14645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sp>
        <p:nvSpPr>
          <p:cNvPr id="7" name="Text Placeholder 2">
            <a:extLst>
              <a:ext uri="{FF2B5EF4-FFF2-40B4-BE49-F238E27FC236}">
                <a16:creationId xmlns:a16="http://schemas.microsoft.com/office/drawing/2014/main" id="{417E4497-5800-41C6-9211-2259C48C4D1A}"/>
              </a:ext>
            </a:extLst>
          </p:cNvPr>
          <p:cNvSpPr txBox="1">
            <a:spLocks/>
          </p:cNvSpPr>
          <p:nvPr/>
        </p:nvSpPr>
        <p:spPr>
          <a:xfrm>
            <a:off x="688644" y="11597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400" b="1" i="0" u="none" strike="noStrike" kern="1200" cap="none" spc="0" normalizeH="0" baseline="0" noProof="0">
              <a:ln>
                <a:noFill/>
              </a:ln>
              <a:solidFill>
                <a:srgbClr val="4B2E83"/>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75733010-F6ED-49D8-856B-9FEE1A207122}"/>
              </a:ext>
            </a:extLst>
          </p:cNvPr>
          <p:cNvSpPr txBox="1"/>
          <p:nvPr/>
        </p:nvSpPr>
        <p:spPr>
          <a:xfrm>
            <a:off x="581841" y="1187868"/>
            <a:ext cx="11073915" cy="646331"/>
          </a:xfrm>
          <a:prstGeom prst="rect">
            <a:avLst/>
          </a:prstGeom>
          <a:noFill/>
        </p:spPr>
        <p:txBody>
          <a:bodyPr wrap="square" rtlCol="0">
            <a:spAutoFit/>
          </a:bodyPr>
          <a:lstStyle/>
          <a:p>
            <a:pPr marL="285750" indent="-285750">
              <a:buFont typeface="Arial" panose="020B0604020202020204" pitchFamily="34" charset="0"/>
              <a:buChar char="•"/>
            </a:pPr>
            <a:r>
              <a:rPr lang="en-US"/>
              <a:t>Cash Application Center can identify non-invoiced payments through the cash application process, and then hand off the appropriate accounting balances to the miscellaneous units involved to continue their daily operations</a:t>
            </a:r>
          </a:p>
        </p:txBody>
      </p:sp>
      <p:grpSp>
        <p:nvGrpSpPr>
          <p:cNvPr id="69" name="Group 68">
            <a:extLst>
              <a:ext uri="{FF2B5EF4-FFF2-40B4-BE49-F238E27FC236}">
                <a16:creationId xmlns:a16="http://schemas.microsoft.com/office/drawing/2014/main" id="{2CDA8011-D9C7-4B2A-9415-6E7ACFEB9399}"/>
              </a:ext>
            </a:extLst>
          </p:cNvPr>
          <p:cNvGrpSpPr/>
          <p:nvPr/>
        </p:nvGrpSpPr>
        <p:grpSpPr>
          <a:xfrm>
            <a:off x="653334" y="1641909"/>
            <a:ext cx="11011054" cy="5441541"/>
            <a:chOff x="653334" y="1641909"/>
            <a:chExt cx="11011054" cy="5441541"/>
          </a:xfrm>
        </p:grpSpPr>
        <p:grpSp>
          <p:nvGrpSpPr>
            <p:cNvPr id="36" name="Group 35">
              <a:extLst>
                <a:ext uri="{FF2B5EF4-FFF2-40B4-BE49-F238E27FC236}">
                  <a16:creationId xmlns:a16="http://schemas.microsoft.com/office/drawing/2014/main" id="{7A589494-6527-4DEC-A852-023356D13663}"/>
                </a:ext>
              </a:extLst>
            </p:cNvPr>
            <p:cNvGrpSpPr/>
            <p:nvPr/>
          </p:nvGrpSpPr>
          <p:grpSpPr>
            <a:xfrm>
              <a:off x="653334" y="1641909"/>
              <a:ext cx="11011054" cy="5441541"/>
              <a:chOff x="492302" y="1312119"/>
              <a:chExt cx="11011054" cy="5294656"/>
            </a:xfrm>
          </p:grpSpPr>
          <p:sp>
            <p:nvSpPr>
              <p:cNvPr id="37" name="Text Placeholder 2">
                <a:extLst>
                  <a:ext uri="{FF2B5EF4-FFF2-40B4-BE49-F238E27FC236}">
                    <a16:creationId xmlns:a16="http://schemas.microsoft.com/office/drawing/2014/main" id="{4BC5C777-4766-49FF-A466-BCDBA3186606}"/>
                  </a:ext>
                </a:extLst>
              </p:cNvPr>
              <p:cNvSpPr txBox="1">
                <a:spLocks/>
              </p:cNvSpPr>
              <p:nvPr/>
            </p:nvSpPr>
            <p:spPr>
              <a:xfrm>
                <a:off x="590473" y="13121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400" b="1" i="0" u="none" strike="noStrike" kern="1200" cap="none" spc="0" normalizeH="0" baseline="0" noProof="0">
                  <a:ln>
                    <a:noFill/>
                  </a:ln>
                  <a:solidFill>
                    <a:srgbClr val="4B2E83"/>
                  </a:solidFill>
                  <a:effectLst/>
                  <a:uLnTx/>
                  <a:uFillTx/>
                  <a:latin typeface="Calibri"/>
                  <a:ea typeface="+mn-ea"/>
                  <a:cs typeface="+mn-cs"/>
                </a:endParaRPr>
              </a:p>
            </p:txBody>
          </p:sp>
          <p:sp>
            <p:nvSpPr>
              <p:cNvPr id="38" name="Rectangle 37">
                <a:extLst>
                  <a:ext uri="{FF2B5EF4-FFF2-40B4-BE49-F238E27FC236}">
                    <a16:creationId xmlns:a16="http://schemas.microsoft.com/office/drawing/2014/main" id="{39ED9611-4B6B-4B71-830D-1962DB65B2F1}"/>
                  </a:ext>
                </a:extLst>
              </p:cNvPr>
              <p:cNvSpPr/>
              <p:nvPr/>
            </p:nvSpPr>
            <p:spPr>
              <a:xfrm>
                <a:off x="5246092" y="2193236"/>
                <a:ext cx="1680687" cy="117191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rgbClr val="4B2E83"/>
                    </a:solidFill>
                    <a:latin typeface="Calibri"/>
                  </a:rPr>
                  <a:t>Advancement: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B2E83"/>
                    </a:solidFill>
                    <a:effectLst/>
                    <a:uLnTx/>
                    <a:uFillTx/>
                    <a:latin typeface="Calibri"/>
                    <a:ea typeface="+mn-ea"/>
                    <a:cs typeface="+mn-cs"/>
                  </a:rPr>
                  <a:t>Tandem Gift Application</a:t>
                </a:r>
              </a:p>
            </p:txBody>
          </p:sp>
          <p:sp>
            <p:nvSpPr>
              <p:cNvPr id="39" name="Rectangle 38">
                <a:extLst>
                  <a:ext uri="{FF2B5EF4-FFF2-40B4-BE49-F238E27FC236}">
                    <a16:creationId xmlns:a16="http://schemas.microsoft.com/office/drawing/2014/main" id="{D7F77B48-4B19-485F-AAF5-1D5A426E4BA0}"/>
                  </a:ext>
                </a:extLst>
              </p:cNvPr>
              <p:cNvSpPr/>
              <p:nvPr/>
            </p:nvSpPr>
            <p:spPr>
              <a:xfrm>
                <a:off x="492302" y="2871776"/>
                <a:ext cx="1682496" cy="117191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B2E83"/>
                    </a:solidFill>
                    <a:effectLst/>
                    <a:uLnTx/>
                    <a:uFillTx/>
                    <a:latin typeface="Calibri"/>
                    <a:ea typeface="+mn-ea"/>
                    <a:cs typeface="+mn-cs"/>
                  </a:rPr>
                  <a:t>Workday Cash Application (Overpayment)</a:t>
                </a:r>
              </a:p>
            </p:txBody>
          </p:sp>
          <p:sp>
            <p:nvSpPr>
              <p:cNvPr id="41" name="Rectangle 40">
                <a:extLst>
                  <a:ext uri="{FF2B5EF4-FFF2-40B4-BE49-F238E27FC236}">
                    <a16:creationId xmlns:a16="http://schemas.microsoft.com/office/drawing/2014/main" id="{3DEB6A9A-7386-4654-A688-6DD2EF5BBE9E}"/>
                  </a:ext>
                </a:extLst>
              </p:cNvPr>
              <p:cNvSpPr/>
              <p:nvPr/>
            </p:nvSpPr>
            <p:spPr>
              <a:xfrm>
                <a:off x="2471170" y="2871776"/>
                <a:ext cx="1680687" cy="117191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B2E83"/>
                    </a:solidFill>
                    <a:effectLst/>
                    <a:uLnTx/>
                    <a:uFillTx/>
                    <a:latin typeface="Calibri"/>
                    <a:ea typeface="+mn-ea"/>
                    <a:cs typeface="+mn-cs"/>
                  </a:rPr>
                  <a:t>Workday: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rgbClr val="4B2E83"/>
                    </a:solidFill>
                    <a:latin typeface="Calibri"/>
                  </a:rPr>
                  <a:t>Reporting</a:t>
                </a:r>
                <a:endParaRPr kumimoji="0" lang="en-US" sz="1600" b="0" i="0" u="none" strike="noStrike" kern="1200" cap="none" spc="0" normalizeH="0" baseline="0" noProof="0">
                  <a:ln>
                    <a:noFill/>
                  </a:ln>
                  <a:solidFill>
                    <a:srgbClr val="4B2E83"/>
                  </a:solidFill>
                  <a:effectLst/>
                  <a:uLnTx/>
                  <a:uFillTx/>
                  <a:latin typeface="Calibri"/>
                  <a:ea typeface="+mn-ea"/>
                  <a:cs typeface="+mn-cs"/>
                </a:endParaRPr>
              </a:p>
            </p:txBody>
          </p:sp>
          <p:cxnSp>
            <p:nvCxnSpPr>
              <p:cNvPr id="42" name="Straight Arrow Connector 41">
                <a:extLst>
                  <a:ext uri="{FF2B5EF4-FFF2-40B4-BE49-F238E27FC236}">
                    <a16:creationId xmlns:a16="http://schemas.microsoft.com/office/drawing/2014/main" id="{3CEF4AE7-EE3F-4DE6-8FC9-C03D4C553B02}"/>
                  </a:ext>
                </a:extLst>
              </p:cNvPr>
              <p:cNvCxnSpPr>
                <a:cxnSpLocks/>
                <a:stCxn id="39" idx="3"/>
                <a:endCxn id="41" idx="1"/>
              </p:cNvCxnSpPr>
              <p:nvPr/>
            </p:nvCxnSpPr>
            <p:spPr>
              <a:xfrm>
                <a:off x="2174798" y="3457731"/>
                <a:ext cx="296372" cy="1"/>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4" name="Rectangle 43">
                <a:extLst>
                  <a:ext uri="{FF2B5EF4-FFF2-40B4-BE49-F238E27FC236}">
                    <a16:creationId xmlns:a16="http://schemas.microsoft.com/office/drawing/2014/main" id="{D9901742-5944-4165-98A9-1F593D1ED529}"/>
                  </a:ext>
                </a:extLst>
              </p:cNvPr>
              <p:cNvSpPr/>
              <p:nvPr/>
            </p:nvSpPr>
            <p:spPr>
              <a:xfrm>
                <a:off x="5235615" y="3652331"/>
                <a:ext cx="1680687" cy="117191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B2E83"/>
                    </a:solidFill>
                    <a:effectLst/>
                    <a:uLnTx/>
                    <a:uFillTx/>
                    <a:latin typeface="Calibri"/>
                    <a:ea typeface="+mn-ea"/>
                    <a:cs typeface="+mn-cs"/>
                  </a:rPr>
                  <a:t>SFS: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rgbClr val="4B2E83"/>
                    </a:solidFill>
                    <a:latin typeface="Calibri"/>
                  </a:rPr>
                  <a:t>SDB Student Payment Application</a:t>
                </a:r>
                <a:endParaRPr kumimoji="0" lang="en-US" sz="1600" b="0" i="0" u="none" strike="noStrike" kern="1200" cap="none" spc="0" normalizeH="0" baseline="0" noProof="0">
                  <a:ln>
                    <a:noFill/>
                  </a:ln>
                  <a:solidFill>
                    <a:srgbClr val="4B2E83"/>
                  </a:solidFill>
                  <a:effectLst/>
                  <a:uLnTx/>
                  <a:uFillTx/>
                  <a:latin typeface="Calibri"/>
                  <a:ea typeface="+mn-ea"/>
                  <a:cs typeface="+mn-cs"/>
                </a:endParaRPr>
              </a:p>
            </p:txBody>
          </p:sp>
          <p:pic>
            <p:nvPicPr>
              <p:cNvPr id="45" name="Picture 44">
                <a:extLst>
                  <a:ext uri="{FF2B5EF4-FFF2-40B4-BE49-F238E27FC236}">
                    <a16:creationId xmlns:a16="http://schemas.microsoft.com/office/drawing/2014/main" id="{AA4CFA8A-1815-4B43-8361-1DE77ACA33DA}"/>
                  </a:ext>
                </a:extLst>
              </p:cNvPr>
              <p:cNvPicPr>
                <a:picLocks noChangeAspect="1"/>
              </p:cNvPicPr>
              <p:nvPr/>
            </p:nvPicPr>
            <p:blipFill>
              <a:blip r:embed="rId3"/>
              <a:stretch>
                <a:fillRect/>
              </a:stretch>
            </p:blipFill>
            <p:spPr>
              <a:xfrm>
                <a:off x="1920798" y="2751263"/>
                <a:ext cx="508000" cy="317500"/>
              </a:xfrm>
              <a:prstGeom prst="rect">
                <a:avLst/>
              </a:prstGeom>
            </p:spPr>
          </p:pic>
          <p:sp>
            <p:nvSpPr>
              <p:cNvPr id="50" name="TextBox 49">
                <a:extLst>
                  <a:ext uri="{FF2B5EF4-FFF2-40B4-BE49-F238E27FC236}">
                    <a16:creationId xmlns:a16="http://schemas.microsoft.com/office/drawing/2014/main" id="{4596ED8D-AC54-41A0-A762-D1D13B644F69}"/>
                  </a:ext>
                </a:extLst>
              </p:cNvPr>
              <p:cNvSpPr txBox="1"/>
              <p:nvPr/>
            </p:nvSpPr>
            <p:spPr>
              <a:xfrm>
                <a:off x="4197167" y="2365618"/>
                <a:ext cx="100361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4B2E83"/>
                    </a:solidFill>
                    <a:effectLst/>
                    <a:uLnTx/>
                    <a:uFillTx/>
                    <a:latin typeface="Calibri"/>
                    <a:ea typeface="+mn-ea"/>
                    <a:cs typeface="+mn-cs"/>
                  </a:rPr>
                  <a:t>Unit Notification</a:t>
                </a:r>
              </a:p>
            </p:txBody>
          </p:sp>
          <p:sp>
            <p:nvSpPr>
              <p:cNvPr id="51" name="TextBox 50">
                <a:extLst>
                  <a:ext uri="{FF2B5EF4-FFF2-40B4-BE49-F238E27FC236}">
                    <a16:creationId xmlns:a16="http://schemas.microsoft.com/office/drawing/2014/main" id="{8B9AA557-03D8-45D6-B0DA-8B171C920393}"/>
                  </a:ext>
                </a:extLst>
              </p:cNvPr>
              <p:cNvSpPr txBox="1"/>
              <p:nvPr/>
            </p:nvSpPr>
            <p:spPr>
              <a:xfrm>
                <a:off x="5075250" y="1760361"/>
                <a:ext cx="200141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4B2E83"/>
                    </a:solidFill>
                    <a:effectLst/>
                    <a:uLnTx/>
                    <a:uFillTx/>
                    <a:latin typeface="Calibri"/>
                    <a:ea typeface="+mn-ea"/>
                    <a:cs typeface="+mn-cs"/>
                  </a:rPr>
                  <a:t>3</a:t>
                </a:r>
                <a:r>
                  <a:rPr kumimoji="0" lang="en-US" sz="1200" b="0" i="1" u="none" strike="noStrike" kern="1200" cap="none" spc="0" normalizeH="0" baseline="30000" noProof="0">
                    <a:ln>
                      <a:noFill/>
                    </a:ln>
                    <a:solidFill>
                      <a:srgbClr val="4B2E83"/>
                    </a:solidFill>
                    <a:effectLst/>
                    <a:uLnTx/>
                    <a:uFillTx/>
                    <a:latin typeface="Calibri"/>
                    <a:ea typeface="+mn-ea"/>
                    <a:cs typeface="+mn-cs"/>
                  </a:rPr>
                  <a:t>rd</a:t>
                </a:r>
                <a:r>
                  <a:rPr kumimoji="0" lang="en-US" sz="1200" b="0" i="1" u="none" strike="noStrike" kern="1200" cap="none" spc="0" normalizeH="0" baseline="0" noProof="0">
                    <a:ln>
                      <a:noFill/>
                    </a:ln>
                    <a:solidFill>
                      <a:srgbClr val="4B2E83"/>
                    </a:solidFill>
                    <a:effectLst/>
                    <a:uLnTx/>
                    <a:uFillTx/>
                    <a:latin typeface="Calibri"/>
                    <a:ea typeface="+mn-ea"/>
                    <a:cs typeface="+mn-cs"/>
                  </a:rPr>
                  <a:t> Party Non-Invoicing Systems</a:t>
                </a:r>
              </a:p>
            </p:txBody>
          </p:sp>
          <p:sp>
            <p:nvSpPr>
              <p:cNvPr id="53" name="Rectangle 52">
                <a:extLst>
                  <a:ext uri="{FF2B5EF4-FFF2-40B4-BE49-F238E27FC236}">
                    <a16:creationId xmlns:a16="http://schemas.microsoft.com/office/drawing/2014/main" id="{7828D025-E0F8-4087-A148-F8A5B9D40C0D}"/>
                  </a:ext>
                </a:extLst>
              </p:cNvPr>
              <p:cNvSpPr/>
              <p:nvPr/>
            </p:nvSpPr>
            <p:spPr>
              <a:xfrm>
                <a:off x="8100480" y="3146834"/>
                <a:ext cx="1680686" cy="780555"/>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B2E83"/>
                    </a:solidFill>
                    <a:effectLst/>
                    <a:uLnTx/>
                    <a:uFillTx/>
                    <a:latin typeface="Calibri"/>
                    <a:ea typeface="+mn-ea"/>
                    <a:cs typeface="+mn-cs"/>
                  </a:rPr>
                  <a:t>Workday: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rgbClr val="4B2E83"/>
                    </a:solidFill>
                    <a:latin typeface="Calibri"/>
                  </a:rPr>
                  <a:t>Accounting Journal</a:t>
                </a:r>
                <a:endParaRPr kumimoji="0" lang="en-US" sz="1600" b="0" i="0" u="none" strike="noStrike" kern="1200" cap="none" spc="0" normalizeH="0" baseline="0" noProof="0">
                  <a:ln>
                    <a:noFill/>
                  </a:ln>
                  <a:solidFill>
                    <a:srgbClr val="4B2E83"/>
                  </a:solidFill>
                  <a:effectLst/>
                  <a:uLnTx/>
                  <a:uFillTx/>
                  <a:latin typeface="Calibri"/>
                  <a:ea typeface="+mn-ea"/>
                  <a:cs typeface="+mn-cs"/>
                </a:endParaRPr>
              </a:p>
            </p:txBody>
          </p:sp>
          <p:sp>
            <p:nvSpPr>
              <p:cNvPr id="57" name="Oval 56">
                <a:extLst>
                  <a:ext uri="{FF2B5EF4-FFF2-40B4-BE49-F238E27FC236}">
                    <a16:creationId xmlns:a16="http://schemas.microsoft.com/office/drawing/2014/main" id="{F014EDFC-409E-453C-B09A-F9C09BAF209E}"/>
                  </a:ext>
                </a:extLst>
              </p:cNvPr>
              <p:cNvSpPr/>
              <p:nvPr/>
            </p:nvSpPr>
            <p:spPr>
              <a:xfrm>
                <a:off x="10045635" y="3307437"/>
                <a:ext cx="1384845" cy="453938"/>
              </a:xfrm>
              <a:prstGeom prst="ellipse">
                <a:avLst/>
              </a:prstGeom>
              <a:noFill/>
              <a:ln>
                <a:solidFill>
                  <a:srgbClr val="002060"/>
                </a:solidFill>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B2E83"/>
                    </a:solidFill>
                    <a:effectLst/>
                    <a:uLnTx/>
                    <a:uFillTx/>
                    <a:latin typeface="Calibri"/>
                    <a:ea typeface="+mn-ea"/>
                    <a:cs typeface="+mn-cs"/>
                  </a:rPr>
                  <a:t>END</a:t>
                </a:r>
              </a:p>
            </p:txBody>
          </p:sp>
          <p:pic>
            <p:nvPicPr>
              <p:cNvPr id="40" name="Picture 39">
                <a:extLst>
                  <a:ext uri="{FF2B5EF4-FFF2-40B4-BE49-F238E27FC236}">
                    <a16:creationId xmlns:a16="http://schemas.microsoft.com/office/drawing/2014/main" id="{E0BC9EBF-9D8A-46F7-B269-E09FDFBEC988}"/>
                  </a:ext>
                </a:extLst>
              </p:cNvPr>
              <p:cNvPicPr>
                <a:picLocks noChangeAspect="1"/>
              </p:cNvPicPr>
              <p:nvPr/>
            </p:nvPicPr>
            <p:blipFill>
              <a:blip r:embed="rId3"/>
              <a:stretch>
                <a:fillRect/>
              </a:stretch>
            </p:blipFill>
            <p:spPr>
              <a:xfrm>
                <a:off x="3891438" y="2752925"/>
                <a:ext cx="508000" cy="317500"/>
              </a:xfrm>
              <a:prstGeom prst="rect">
                <a:avLst/>
              </a:prstGeom>
            </p:spPr>
          </p:pic>
        </p:grpSp>
        <p:cxnSp>
          <p:nvCxnSpPr>
            <p:cNvPr id="13" name="Connector: Elbow 12">
              <a:extLst>
                <a:ext uri="{FF2B5EF4-FFF2-40B4-BE49-F238E27FC236}">
                  <a16:creationId xmlns:a16="http://schemas.microsoft.com/office/drawing/2014/main" id="{520ED2FB-51E5-4BB1-A39E-3FE136F30C6D}"/>
                </a:ext>
              </a:extLst>
            </p:cNvPr>
            <p:cNvCxnSpPr>
              <a:cxnSpLocks/>
            </p:cNvCxnSpPr>
            <p:nvPr/>
          </p:nvCxnSpPr>
          <p:spPr>
            <a:xfrm flipV="1">
              <a:off x="4312889" y="3156608"/>
              <a:ext cx="1094235" cy="678540"/>
            </a:xfrm>
            <a:prstGeom prst="bentConnector3">
              <a:avLst>
                <a:gd name="adj1" fmla="val 50000"/>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0" name="Connector: Elbow 59">
              <a:extLst>
                <a:ext uri="{FF2B5EF4-FFF2-40B4-BE49-F238E27FC236}">
                  <a16:creationId xmlns:a16="http://schemas.microsoft.com/office/drawing/2014/main" id="{5DFDEE53-4A6C-4DFB-8FC3-C64A3FDCA3DF}"/>
                </a:ext>
              </a:extLst>
            </p:cNvPr>
            <p:cNvCxnSpPr>
              <a:cxnSpLocks/>
            </p:cNvCxnSpPr>
            <p:nvPr/>
          </p:nvCxnSpPr>
          <p:spPr>
            <a:xfrm>
              <a:off x="4312889" y="3835148"/>
              <a:ext cx="1083758" cy="780555"/>
            </a:xfrm>
            <a:prstGeom prst="bentConnector3">
              <a:avLst>
                <a:gd name="adj1" fmla="val 50000"/>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1" name="Connector: Elbow 60">
              <a:extLst>
                <a:ext uri="{FF2B5EF4-FFF2-40B4-BE49-F238E27FC236}">
                  <a16:creationId xmlns:a16="http://schemas.microsoft.com/office/drawing/2014/main" id="{A0C6C002-A1BD-427F-8F14-C88E48A2F175}"/>
                </a:ext>
              </a:extLst>
            </p:cNvPr>
            <p:cNvCxnSpPr>
              <a:cxnSpLocks/>
            </p:cNvCxnSpPr>
            <p:nvPr/>
          </p:nvCxnSpPr>
          <p:spPr>
            <a:xfrm>
              <a:off x="7087811" y="3156608"/>
              <a:ext cx="1173701" cy="757920"/>
            </a:xfrm>
            <a:prstGeom prst="bentConnector3">
              <a:avLst>
                <a:gd name="adj1" fmla="val 21596"/>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2" name="Connector: Elbow 61">
              <a:extLst>
                <a:ext uri="{FF2B5EF4-FFF2-40B4-BE49-F238E27FC236}">
                  <a16:creationId xmlns:a16="http://schemas.microsoft.com/office/drawing/2014/main" id="{4A41D6E9-C8EE-4A42-9BE2-26369B671C7D}"/>
                </a:ext>
              </a:extLst>
            </p:cNvPr>
            <p:cNvCxnSpPr>
              <a:cxnSpLocks/>
            </p:cNvCxnSpPr>
            <p:nvPr/>
          </p:nvCxnSpPr>
          <p:spPr>
            <a:xfrm flipV="1">
              <a:off x="7077334" y="3914528"/>
              <a:ext cx="1184178" cy="701175"/>
            </a:xfrm>
            <a:prstGeom prst="bentConnector3">
              <a:avLst>
                <a:gd name="adj1" fmla="val 22652"/>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3" name="TextBox 62">
              <a:extLst>
                <a:ext uri="{FF2B5EF4-FFF2-40B4-BE49-F238E27FC236}">
                  <a16:creationId xmlns:a16="http://schemas.microsoft.com/office/drawing/2014/main" id="{C91078D7-4D52-4E6C-B48E-B6AF330A8524}"/>
                </a:ext>
              </a:extLst>
            </p:cNvPr>
            <p:cNvSpPr txBox="1"/>
            <p:nvPr/>
          </p:nvSpPr>
          <p:spPr>
            <a:xfrm>
              <a:off x="7275612" y="3637528"/>
              <a:ext cx="100361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4B2E83"/>
                  </a:solidFill>
                  <a:effectLst/>
                  <a:uLnTx/>
                  <a:uFillTx/>
                  <a:latin typeface="Calibri"/>
                  <a:ea typeface="+mn-ea"/>
                  <a:cs typeface="+mn-cs"/>
                </a:rPr>
                <a:t>Integrations</a:t>
              </a:r>
            </a:p>
          </p:txBody>
        </p:sp>
        <p:cxnSp>
          <p:nvCxnSpPr>
            <p:cNvPr id="64" name="Straight Arrow Connector 63">
              <a:extLst>
                <a:ext uri="{FF2B5EF4-FFF2-40B4-BE49-F238E27FC236}">
                  <a16:creationId xmlns:a16="http://schemas.microsoft.com/office/drawing/2014/main" id="{F26626BD-2426-4EB9-83EE-65D3E163A030}"/>
                </a:ext>
              </a:extLst>
            </p:cNvPr>
            <p:cNvCxnSpPr>
              <a:cxnSpLocks/>
            </p:cNvCxnSpPr>
            <p:nvPr/>
          </p:nvCxnSpPr>
          <p:spPr>
            <a:xfrm flipV="1">
              <a:off x="9942198" y="3911822"/>
              <a:ext cx="264469" cy="2706"/>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5" name="Picture 64">
              <a:extLst>
                <a:ext uri="{FF2B5EF4-FFF2-40B4-BE49-F238E27FC236}">
                  <a16:creationId xmlns:a16="http://schemas.microsoft.com/office/drawing/2014/main" id="{7748B20E-CC1D-4C1A-BC43-2A21ED554B95}"/>
                </a:ext>
              </a:extLst>
            </p:cNvPr>
            <p:cNvPicPr>
              <a:picLocks noChangeAspect="1"/>
            </p:cNvPicPr>
            <p:nvPr/>
          </p:nvPicPr>
          <p:blipFill>
            <a:blip r:embed="rId3"/>
            <a:stretch>
              <a:fillRect/>
            </a:stretch>
          </p:blipFill>
          <p:spPr>
            <a:xfrm>
              <a:off x="9666565" y="3376818"/>
              <a:ext cx="508000" cy="317500"/>
            </a:xfrm>
            <a:prstGeom prst="rect">
              <a:avLst/>
            </a:prstGeom>
          </p:spPr>
        </p:pic>
        <p:sp>
          <p:nvSpPr>
            <p:cNvPr id="66" name="Rectangle 65">
              <a:extLst>
                <a:ext uri="{FF2B5EF4-FFF2-40B4-BE49-F238E27FC236}">
                  <a16:creationId xmlns:a16="http://schemas.microsoft.com/office/drawing/2014/main" id="{5F9A18F2-A8F1-42CC-AC40-37018A1E97C4}"/>
                </a:ext>
              </a:extLst>
            </p:cNvPr>
            <p:cNvSpPr/>
            <p:nvPr/>
          </p:nvSpPr>
          <p:spPr>
            <a:xfrm>
              <a:off x="8268423" y="4654050"/>
              <a:ext cx="1680686" cy="671433"/>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B2E83"/>
                  </a:solidFill>
                  <a:effectLst/>
                  <a:uLnTx/>
                  <a:uFillTx/>
                  <a:latin typeface="Calibri"/>
                  <a:ea typeface="+mn-ea"/>
                  <a:cs typeface="+mn-cs"/>
                </a:rPr>
                <a:t>Account Reconciliation</a:t>
              </a:r>
            </a:p>
          </p:txBody>
        </p:sp>
        <p:cxnSp>
          <p:nvCxnSpPr>
            <p:cNvPr id="67" name="Straight Arrow Connector 66">
              <a:extLst>
                <a:ext uri="{FF2B5EF4-FFF2-40B4-BE49-F238E27FC236}">
                  <a16:creationId xmlns:a16="http://schemas.microsoft.com/office/drawing/2014/main" id="{D9D7E9C5-FB6C-45A7-A846-A10042D415CD}"/>
                </a:ext>
              </a:extLst>
            </p:cNvPr>
            <p:cNvCxnSpPr>
              <a:cxnSpLocks/>
              <a:endCxn id="66" idx="0"/>
            </p:cNvCxnSpPr>
            <p:nvPr/>
          </p:nvCxnSpPr>
          <p:spPr>
            <a:xfrm>
              <a:off x="9101855" y="4304805"/>
              <a:ext cx="6911" cy="349245"/>
            </a:xfrm>
            <a:prstGeom prst="straightConnector1">
              <a:avLst/>
            </a:prstGeom>
            <a:ln w="9525" cap="flat" cmpd="sng" algn="ctr">
              <a:solidFill>
                <a:schemeClr val="accent1"/>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41316278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AD19099-E58D-4B55-8614-DA2382299C49}"/>
              </a:ext>
            </a:extLst>
          </p:cNvPr>
          <p:cNvSpPr>
            <a:spLocks noGrp="1"/>
          </p:cNvSpPr>
          <p:nvPr>
            <p:ph type="title"/>
          </p:nvPr>
        </p:nvSpPr>
        <p:spPr>
          <a:xfrm>
            <a:off x="590473" y="251225"/>
            <a:ext cx="11011054" cy="577528"/>
          </a:xfrm>
        </p:spPr>
        <p:txBody>
          <a:bodyPr/>
          <a:lstStyle/>
          <a:p>
            <a:pPr algn="l"/>
            <a:r>
              <a:rPr lang="en-US" sz="3200"/>
              <a:t>Questions and action items</a:t>
            </a:r>
          </a:p>
        </p:txBody>
      </p:sp>
      <p:sp>
        <p:nvSpPr>
          <p:cNvPr id="5" name="Text Placeholder 2">
            <a:extLst>
              <a:ext uri="{FF2B5EF4-FFF2-40B4-BE49-F238E27FC236}">
                <a16:creationId xmlns:a16="http://schemas.microsoft.com/office/drawing/2014/main" id="{3861E9C6-0A97-4749-895C-674E245C2228}"/>
              </a:ext>
            </a:extLst>
          </p:cNvPr>
          <p:cNvSpPr txBox="1">
            <a:spLocks/>
          </p:cNvSpPr>
          <p:nvPr/>
        </p:nvSpPr>
        <p:spPr>
          <a:xfrm>
            <a:off x="742873" y="14645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sp>
        <p:nvSpPr>
          <p:cNvPr id="7" name="Text Placeholder 2">
            <a:extLst>
              <a:ext uri="{FF2B5EF4-FFF2-40B4-BE49-F238E27FC236}">
                <a16:creationId xmlns:a16="http://schemas.microsoft.com/office/drawing/2014/main" id="{417E4497-5800-41C6-9211-2259C48C4D1A}"/>
              </a:ext>
            </a:extLst>
          </p:cNvPr>
          <p:cNvSpPr txBox="1">
            <a:spLocks/>
          </p:cNvSpPr>
          <p:nvPr/>
        </p:nvSpPr>
        <p:spPr>
          <a:xfrm>
            <a:off x="688644" y="11597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400" b="1" i="0" u="none" strike="noStrike" kern="1200" cap="none" spc="0" normalizeH="0" baseline="0" noProof="0">
              <a:ln>
                <a:noFill/>
              </a:ln>
              <a:solidFill>
                <a:srgbClr val="4B2E83"/>
              </a:solidFill>
              <a:effectLst/>
              <a:uLnTx/>
              <a:uFillTx/>
              <a:latin typeface="Calibri"/>
              <a:ea typeface="+mn-ea"/>
              <a:cs typeface="+mn-cs"/>
            </a:endParaRPr>
          </a:p>
        </p:txBody>
      </p:sp>
    </p:spTree>
    <p:extLst>
      <p:ext uri="{BB962C8B-B14F-4D97-AF65-F5344CB8AC3E}">
        <p14:creationId xmlns:p14="http://schemas.microsoft.com/office/powerpoint/2010/main" val="3204293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AD19099-E58D-4B55-8614-DA2382299C49}"/>
              </a:ext>
            </a:extLst>
          </p:cNvPr>
          <p:cNvSpPr>
            <a:spLocks noGrp="1"/>
          </p:cNvSpPr>
          <p:nvPr>
            <p:ph type="title"/>
          </p:nvPr>
        </p:nvSpPr>
        <p:spPr/>
        <p:txBody>
          <a:bodyPr/>
          <a:lstStyle/>
          <a:p>
            <a:pPr algn="l"/>
            <a:r>
              <a:rPr lang="en-US"/>
              <a:t>Cash Application – Proof of concept process</a:t>
            </a:r>
          </a:p>
        </p:txBody>
      </p:sp>
      <p:sp>
        <p:nvSpPr>
          <p:cNvPr id="5" name="Text Placeholder 2">
            <a:extLst>
              <a:ext uri="{FF2B5EF4-FFF2-40B4-BE49-F238E27FC236}">
                <a16:creationId xmlns:a16="http://schemas.microsoft.com/office/drawing/2014/main" id="{3861E9C6-0A97-4749-895C-674E245C2228}"/>
              </a:ext>
            </a:extLst>
          </p:cNvPr>
          <p:cNvSpPr txBox="1">
            <a:spLocks/>
          </p:cNvSpPr>
          <p:nvPr/>
        </p:nvSpPr>
        <p:spPr>
          <a:xfrm>
            <a:off x="742873" y="14645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sp>
        <p:nvSpPr>
          <p:cNvPr id="4" name="Text Placeholder 2">
            <a:extLst>
              <a:ext uri="{FF2B5EF4-FFF2-40B4-BE49-F238E27FC236}">
                <a16:creationId xmlns:a16="http://schemas.microsoft.com/office/drawing/2014/main" id="{652E63D4-9242-4414-B4EA-AB9359D2879C}"/>
              </a:ext>
            </a:extLst>
          </p:cNvPr>
          <p:cNvSpPr txBox="1">
            <a:spLocks/>
          </p:cNvSpPr>
          <p:nvPr/>
        </p:nvSpPr>
        <p:spPr>
          <a:xfrm>
            <a:off x="670381" y="1661435"/>
            <a:ext cx="10912883" cy="5097740"/>
          </a:xfrm>
          <a:prstGeom prst="rect">
            <a:avLst/>
          </a:prstGeom>
          <a:solidFill>
            <a:schemeClr val="bg2"/>
          </a:solidFill>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sp>
        <p:nvSpPr>
          <p:cNvPr id="2" name="Rectangle 1">
            <a:extLst>
              <a:ext uri="{FF2B5EF4-FFF2-40B4-BE49-F238E27FC236}">
                <a16:creationId xmlns:a16="http://schemas.microsoft.com/office/drawing/2014/main" id="{3C42F55A-7442-4187-9CA0-3C24C1CC12CE}"/>
              </a:ext>
            </a:extLst>
          </p:cNvPr>
          <p:cNvSpPr/>
          <p:nvPr/>
        </p:nvSpPr>
        <p:spPr>
          <a:xfrm>
            <a:off x="2654518" y="3268289"/>
            <a:ext cx="1680687" cy="117191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B2E83"/>
                </a:solidFill>
                <a:effectLst/>
                <a:uLnTx/>
                <a:uFillTx/>
                <a:latin typeface="Calibri"/>
                <a:ea typeface="+mn-ea"/>
                <a:cs typeface="+mn-cs"/>
              </a:rPr>
              <a:t>Financial Institution Reports Received</a:t>
            </a:r>
          </a:p>
        </p:txBody>
      </p:sp>
      <p:sp>
        <p:nvSpPr>
          <p:cNvPr id="6" name="Rectangle 5">
            <a:extLst>
              <a:ext uri="{FF2B5EF4-FFF2-40B4-BE49-F238E27FC236}">
                <a16:creationId xmlns:a16="http://schemas.microsoft.com/office/drawing/2014/main" id="{298C0B30-728C-4156-A1DA-4E06E9182EC3}"/>
              </a:ext>
            </a:extLst>
          </p:cNvPr>
          <p:cNvSpPr/>
          <p:nvPr/>
        </p:nvSpPr>
        <p:spPr>
          <a:xfrm>
            <a:off x="670876" y="1638191"/>
            <a:ext cx="1682496" cy="117191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B2E83"/>
                </a:solidFill>
                <a:effectLst/>
                <a:uLnTx/>
                <a:uFillTx/>
                <a:latin typeface="Calibri"/>
                <a:ea typeface="+mn-ea"/>
                <a:cs typeface="+mn-cs"/>
              </a:rPr>
              <a:t>Customer Invoice Created</a:t>
            </a:r>
          </a:p>
        </p:txBody>
      </p:sp>
      <p:pic>
        <p:nvPicPr>
          <p:cNvPr id="9" name="Picture 8">
            <a:extLst>
              <a:ext uri="{FF2B5EF4-FFF2-40B4-BE49-F238E27FC236}">
                <a16:creationId xmlns:a16="http://schemas.microsoft.com/office/drawing/2014/main" id="{1C34A781-79FD-433D-BEAA-0CAEA4581AA0}"/>
              </a:ext>
            </a:extLst>
          </p:cNvPr>
          <p:cNvPicPr>
            <a:picLocks noChangeAspect="1"/>
          </p:cNvPicPr>
          <p:nvPr/>
        </p:nvPicPr>
        <p:blipFill>
          <a:blip r:embed="rId3"/>
          <a:stretch>
            <a:fillRect/>
          </a:stretch>
        </p:blipFill>
        <p:spPr>
          <a:xfrm>
            <a:off x="2028020" y="1578238"/>
            <a:ext cx="508000" cy="317500"/>
          </a:xfrm>
          <a:prstGeom prst="rect">
            <a:avLst/>
          </a:prstGeom>
        </p:spPr>
      </p:pic>
      <p:sp>
        <p:nvSpPr>
          <p:cNvPr id="11" name="Rectangle 10">
            <a:extLst>
              <a:ext uri="{FF2B5EF4-FFF2-40B4-BE49-F238E27FC236}">
                <a16:creationId xmlns:a16="http://schemas.microsoft.com/office/drawing/2014/main" id="{65ACDB1A-1552-4BE4-B0E8-CC26E741BDE5}"/>
              </a:ext>
            </a:extLst>
          </p:cNvPr>
          <p:cNvSpPr/>
          <p:nvPr/>
        </p:nvSpPr>
        <p:spPr>
          <a:xfrm>
            <a:off x="2654518" y="1638191"/>
            <a:ext cx="1680687" cy="117191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B2E83"/>
                </a:solidFill>
                <a:effectLst/>
                <a:uLnTx/>
                <a:uFillTx/>
                <a:latin typeface="Calibri"/>
                <a:ea typeface="+mn-ea"/>
                <a:cs typeface="+mn-cs"/>
              </a:rPr>
              <a:t>Customer sends payment to UW</a:t>
            </a:r>
          </a:p>
        </p:txBody>
      </p:sp>
      <p:cxnSp>
        <p:nvCxnSpPr>
          <p:cNvPr id="13" name="Straight Arrow Connector 12">
            <a:extLst>
              <a:ext uri="{FF2B5EF4-FFF2-40B4-BE49-F238E27FC236}">
                <a16:creationId xmlns:a16="http://schemas.microsoft.com/office/drawing/2014/main" id="{16A411F8-81C7-4F5E-B3BA-78F00C07E496}"/>
              </a:ext>
            </a:extLst>
          </p:cNvPr>
          <p:cNvCxnSpPr>
            <a:stCxn id="6" idx="3"/>
            <a:endCxn id="11" idx="1"/>
          </p:cNvCxnSpPr>
          <p:nvPr/>
        </p:nvCxnSpPr>
        <p:spPr>
          <a:xfrm>
            <a:off x="2353372" y="2224146"/>
            <a:ext cx="301146" cy="1"/>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855FA17D-8636-4F10-882F-945C6BE7D4C2}"/>
              </a:ext>
            </a:extLst>
          </p:cNvPr>
          <p:cNvCxnSpPr>
            <a:cxnSpLocks/>
            <a:stCxn id="11" idx="2"/>
            <a:endCxn id="2" idx="0"/>
          </p:cNvCxnSpPr>
          <p:nvPr/>
        </p:nvCxnSpPr>
        <p:spPr>
          <a:xfrm>
            <a:off x="3494862" y="2810102"/>
            <a:ext cx="0" cy="458187"/>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Rectangle 16">
            <a:extLst>
              <a:ext uri="{FF2B5EF4-FFF2-40B4-BE49-F238E27FC236}">
                <a16:creationId xmlns:a16="http://schemas.microsoft.com/office/drawing/2014/main" id="{1649BD98-094B-4D12-A0CB-D4E7AD296B2C}"/>
              </a:ext>
            </a:extLst>
          </p:cNvPr>
          <p:cNvSpPr/>
          <p:nvPr/>
        </p:nvSpPr>
        <p:spPr>
          <a:xfrm>
            <a:off x="6743060" y="3268288"/>
            <a:ext cx="1680687" cy="117191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B2E83"/>
                </a:solidFill>
                <a:effectLst/>
                <a:uLnTx/>
                <a:uFillTx/>
                <a:latin typeface="Calibri"/>
                <a:ea typeface="+mn-ea"/>
                <a:cs typeface="+mn-cs"/>
              </a:rPr>
              <a:t>Record Customer Payment (via Integration source WD)</a:t>
            </a:r>
          </a:p>
        </p:txBody>
      </p:sp>
      <p:pic>
        <p:nvPicPr>
          <p:cNvPr id="18" name="Picture 17">
            <a:extLst>
              <a:ext uri="{FF2B5EF4-FFF2-40B4-BE49-F238E27FC236}">
                <a16:creationId xmlns:a16="http://schemas.microsoft.com/office/drawing/2014/main" id="{4F530DDD-331D-4DBD-9B65-E8E5A922AEF3}"/>
              </a:ext>
            </a:extLst>
          </p:cNvPr>
          <p:cNvPicPr>
            <a:picLocks noChangeAspect="1"/>
          </p:cNvPicPr>
          <p:nvPr/>
        </p:nvPicPr>
        <p:blipFill>
          <a:blip r:embed="rId3"/>
          <a:stretch>
            <a:fillRect/>
          </a:stretch>
        </p:blipFill>
        <p:spPr>
          <a:xfrm>
            <a:off x="8169747" y="3208335"/>
            <a:ext cx="508000" cy="317500"/>
          </a:xfrm>
          <a:prstGeom prst="rect">
            <a:avLst/>
          </a:prstGeom>
        </p:spPr>
      </p:pic>
      <p:cxnSp>
        <p:nvCxnSpPr>
          <p:cNvPr id="19" name="Straight Arrow Connector 18">
            <a:extLst>
              <a:ext uri="{FF2B5EF4-FFF2-40B4-BE49-F238E27FC236}">
                <a16:creationId xmlns:a16="http://schemas.microsoft.com/office/drawing/2014/main" id="{817A7864-1E5E-4398-8D05-85C705A04C01}"/>
              </a:ext>
            </a:extLst>
          </p:cNvPr>
          <p:cNvCxnSpPr>
            <a:cxnSpLocks/>
            <a:stCxn id="2" idx="3"/>
            <a:endCxn id="33" idx="1"/>
          </p:cNvCxnSpPr>
          <p:nvPr/>
        </p:nvCxnSpPr>
        <p:spPr>
          <a:xfrm flipV="1">
            <a:off x="4335205" y="3854244"/>
            <a:ext cx="245912" cy="1"/>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29BC536F-2D89-4E36-A947-386C0BEFFE20}"/>
              </a:ext>
            </a:extLst>
          </p:cNvPr>
          <p:cNvCxnSpPr>
            <a:cxnSpLocks/>
            <a:stCxn id="17" idx="2"/>
          </p:cNvCxnSpPr>
          <p:nvPr/>
        </p:nvCxnSpPr>
        <p:spPr>
          <a:xfrm>
            <a:off x="7583404" y="4440199"/>
            <a:ext cx="0" cy="379738"/>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6" name="Rectangle 25">
            <a:extLst>
              <a:ext uri="{FF2B5EF4-FFF2-40B4-BE49-F238E27FC236}">
                <a16:creationId xmlns:a16="http://schemas.microsoft.com/office/drawing/2014/main" id="{12C333DB-AA77-43D1-A8A1-283800C97E88}"/>
              </a:ext>
            </a:extLst>
          </p:cNvPr>
          <p:cNvSpPr/>
          <p:nvPr/>
        </p:nvSpPr>
        <p:spPr>
          <a:xfrm>
            <a:off x="6743061" y="4835361"/>
            <a:ext cx="1680686" cy="117191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B2E83"/>
                </a:solidFill>
                <a:effectLst/>
                <a:uLnTx/>
                <a:uFillTx/>
                <a:latin typeface="Calibri"/>
                <a:ea typeface="+mn-ea"/>
                <a:cs typeface="+mn-cs"/>
              </a:rPr>
              <a:t>Create Customer Deposit (via Integration)</a:t>
            </a:r>
          </a:p>
        </p:txBody>
      </p:sp>
      <p:pic>
        <p:nvPicPr>
          <p:cNvPr id="28" name="Picture 27">
            <a:extLst>
              <a:ext uri="{FF2B5EF4-FFF2-40B4-BE49-F238E27FC236}">
                <a16:creationId xmlns:a16="http://schemas.microsoft.com/office/drawing/2014/main" id="{B84884DF-2390-44CE-BE02-29E09A0B9B83}"/>
              </a:ext>
            </a:extLst>
          </p:cNvPr>
          <p:cNvPicPr>
            <a:picLocks noChangeAspect="1"/>
          </p:cNvPicPr>
          <p:nvPr/>
        </p:nvPicPr>
        <p:blipFill>
          <a:blip r:embed="rId3"/>
          <a:stretch>
            <a:fillRect/>
          </a:stretch>
        </p:blipFill>
        <p:spPr>
          <a:xfrm>
            <a:off x="8113614" y="4767679"/>
            <a:ext cx="508000" cy="317500"/>
          </a:xfrm>
          <a:prstGeom prst="rect">
            <a:avLst/>
          </a:prstGeom>
        </p:spPr>
      </p:pic>
      <p:sp>
        <p:nvSpPr>
          <p:cNvPr id="29" name="TextBox 28">
            <a:extLst>
              <a:ext uri="{FF2B5EF4-FFF2-40B4-BE49-F238E27FC236}">
                <a16:creationId xmlns:a16="http://schemas.microsoft.com/office/drawing/2014/main" id="{73801FCE-9CEA-4F33-AF5D-E92F6D4F3701}"/>
              </a:ext>
            </a:extLst>
          </p:cNvPr>
          <p:cNvSpPr txBox="1"/>
          <p:nvPr/>
        </p:nvSpPr>
        <p:spPr>
          <a:xfrm>
            <a:off x="3000531" y="4391540"/>
            <a:ext cx="100361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4B2E83"/>
                </a:solidFill>
                <a:effectLst/>
                <a:uLnTx/>
                <a:uFillTx/>
                <a:latin typeface="Calibri"/>
                <a:ea typeface="+mn-ea"/>
                <a:cs typeface="+mn-cs"/>
              </a:rPr>
              <a:t>Source</a:t>
            </a:r>
          </a:p>
        </p:txBody>
      </p:sp>
      <p:sp>
        <p:nvSpPr>
          <p:cNvPr id="30" name="TextBox 29">
            <a:extLst>
              <a:ext uri="{FF2B5EF4-FFF2-40B4-BE49-F238E27FC236}">
                <a16:creationId xmlns:a16="http://schemas.microsoft.com/office/drawing/2014/main" id="{9E29BE9E-2A93-4883-BF31-D7DFC2E61157}"/>
              </a:ext>
            </a:extLst>
          </p:cNvPr>
          <p:cNvSpPr txBox="1"/>
          <p:nvPr/>
        </p:nvSpPr>
        <p:spPr>
          <a:xfrm>
            <a:off x="6594193" y="3013316"/>
            <a:ext cx="100361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4B2E83"/>
                </a:solidFill>
                <a:effectLst/>
                <a:uLnTx/>
                <a:uFillTx/>
                <a:latin typeface="Calibri"/>
                <a:ea typeface="+mn-ea"/>
                <a:cs typeface="+mn-cs"/>
              </a:rPr>
              <a:t>INT1417</a:t>
            </a:r>
          </a:p>
        </p:txBody>
      </p:sp>
      <p:sp>
        <p:nvSpPr>
          <p:cNvPr id="31" name="TextBox 30">
            <a:extLst>
              <a:ext uri="{FF2B5EF4-FFF2-40B4-BE49-F238E27FC236}">
                <a16:creationId xmlns:a16="http://schemas.microsoft.com/office/drawing/2014/main" id="{8064DCC8-96B4-4562-A460-6E02E15616EB}"/>
              </a:ext>
            </a:extLst>
          </p:cNvPr>
          <p:cNvSpPr txBox="1"/>
          <p:nvPr/>
        </p:nvSpPr>
        <p:spPr>
          <a:xfrm>
            <a:off x="6471388" y="4598710"/>
            <a:ext cx="100361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4B2E83"/>
                </a:solidFill>
                <a:effectLst/>
                <a:uLnTx/>
                <a:uFillTx/>
                <a:latin typeface="Calibri"/>
                <a:ea typeface="+mn-ea"/>
                <a:cs typeface="+mn-cs"/>
              </a:rPr>
              <a:t>INT1418</a:t>
            </a:r>
          </a:p>
        </p:txBody>
      </p:sp>
      <p:sp>
        <p:nvSpPr>
          <p:cNvPr id="35" name="Rectangle 34">
            <a:extLst>
              <a:ext uri="{FF2B5EF4-FFF2-40B4-BE49-F238E27FC236}">
                <a16:creationId xmlns:a16="http://schemas.microsoft.com/office/drawing/2014/main" id="{5CC85B91-F1D5-4FB6-802B-8C483216DAD8}"/>
              </a:ext>
            </a:extLst>
          </p:cNvPr>
          <p:cNvSpPr/>
          <p:nvPr/>
        </p:nvSpPr>
        <p:spPr>
          <a:xfrm>
            <a:off x="8802941" y="4836821"/>
            <a:ext cx="1680686" cy="117191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B2E83"/>
                </a:solidFill>
                <a:effectLst/>
                <a:uLnTx/>
                <a:uFillTx/>
                <a:latin typeface="Calibri"/>
                <a:ea typeface="+mn-ea"/>
                <a:cs typeface="+mn-cs"/>
              </a:rPr>
              <a:t>Perform payment auto-application to invoices</a:t>
            </a:r>
          </a:p>
        </p:txBody>
      </p:sp>
      <p:cxnSp>
        <p:nvCxnSpPr>
          <p:cNvPr id="36" name="Straight Arrow Connector 35">
            <a:extLst>
              <a:ext uri="{FF2B5EF4-FFF2-40B4-BE49-F238E27FC236}">
                <a16:creationId xmlns:a16="http://schemas.microsoft.com/office/drawing/2014/main" id="{2356CE71-3CBA-412E-9B2E-DCFA42062E69}"/>
              </a:ext>
            </a:extLst>
          </p:cNvPr>
          <p:cNvCxnSpPr>
            <a:cxnSpLocks/>
            <a:stCxn id="26" idx="3"/>
            <a:endCxn id="35" idx="1"/>
          </p:cNvCxnSpPr>
          <p:nvPr/>
        </p:nvCxnSpPr>
        <p:spPr>
          <a:xfrm>
            <a:off x="8423747" y="5421317"/>
            <a:ext cx="379194" cy="1460"/>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 name="Straight Arrow Connector 39">
            <a:extLst>
              <a:ext uri="{FF2B5EF4-FFF2-40B4-BE49-F238E27FC236}">
                <a16:creationId xmlns:a16="http://schemas.microsoft.com/office/drawing/2014/main" id="{5B131F50-94E1-4524-B451-1BB49CBBC8E1}"/>
              </a:ext>
            </a:extLst>
          </p:cNvPr>
          <p:cNvCxnSpPr>
            <a:cxnSpLocks/>
            <a:stCxn id="35" idx="3"/>
          </p:cNvCxnSpPr>
          <p:nvPr/>
        </p:nvCxnSpPr>
        <p:spPr>
          <a:xfrm flipV="1">
            <a:off x="10483627" y="5422776"/>
            <a:ext cx="674961" cy="1"/>
          </a:xfrm>
          <a:prstGeom prst="straightConnector1">
            <a:avLst/>
          </a:prstGeom>
          <a:ln w="9525" cap="flat" cmpd="sng" algn="ctr">
            <a:solidFill>
              <a:schemeClr val="accent1"/>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3" name="Rectangle 42">
            <a:extLst>
              <a:ext uri="{FF2B5EF4-FFF2-40B4-BE49-F238E27FC236}">
                <a16:creationId xmlns:a16="http://schemas.microsoft.com/office/drawing/2014/main" id="{5F66096C-93DD-470B-A321-DAE2E09FA95B}"/>
              </a:ext>
            </a:extLst>
          </p:cNvPr>
          <p:cNvSpPr/>
          <p:nvPr/>
        </p:nvSpPr>
        <p:spPr>
          <a:xfrm>
            <a:off x="11188628" y="4991349"/>
            <a:ext cx="1192367" cy="80426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B2E83"/>
                </a:solidFill>
                <a:effectLst/>
                <a:uLnTx/>
                <a:uFillTx/>
                <a:latin typeface="Calibri"/>
                <a:ea typeface="+mn-ea"/>
                <a:cs typeface="+mn-cs"/>
              </a:rPr>
              <a:t>Manage Exceptions</a:t>
            </a:r>
          </a:p>
        </p:txBody>
      </p:sp>
      <p:sp>
        <p:nvSpPr>
          <p:cNvPr id="45" name="Oval 44">
            <a:extLst>
              <a:ext uri="{FF2B5EF4-FFF2-40B4-BE49-F238E27FC236}">
                <a16:creationId xmlns:a16="http://schemas.microsoft.com/office/drawing/2014/main" id="{50C81492-3126-495D-BE92-78C82485432D}"/>
              </a:ext>
            </a:extLst>
          </p:cNvPr>
          <p:cNvSpPr/>
          <p:nvPr/>
        </p:nvSpPr>
        <p:spPr>
          <a:xfrm>
            <a:off x="9909534" y="6198718"/>
            <a:ext cx="1384845" cy="453938"/>
          </a:xfrm>
          <a:prstGeom prst="ellipse">
            <a:avLst/>
          </a:prstGeom>
          <a:noFill/>
          <a:ln>
            <a:solidFill>
              <a:srgbClr val="002060"/>
            </a:solidFill>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B2E83"/>
                </a:solidFill>
                <a:effectLst/>
                <a:uLnTx/>
                <a:uFillTx/>
                <a:latin typeface="Calibri"/>
                <a:ea typeface="+mn-ea"/>
                <a:cs typeface="+mn-cs"/>
              </a:rPr>
              <a:t>END</a:t>
            </a:r>
          </a:p>
        </p:txBody>
      </p:sp>
      <p:cxnSp>
        <p:nvCxnSpPr>
          <p:cNvPr id="46" name="Straight Arrow Connector 45">
            <a:extLst>
              <a:ext uri="{FF2B5EF4-FFF2-40B4-BE49-F238E27FC236}">
                <a16:creationId xmlns:a16="http://schemas.microsoft.com/office/drawing/2014/main" id="{AEBC4B34-6781-43A4-BFE9-680BD9402529}"/>
              </a:ext>
            </a:extLst>
          </p:cNvPr>
          <p:cNvCxnSpPr>
            <a:cxnSpLocks/>
            <a:stCxn id="35" idx="2"/>
            <a:endCxn id="45" idx="0"/>
          </p:cNvCxnSpPr>
          <p:nvPr/>
        </p:nvCxnSpPr>
        <p:spPr>
          <a:xfrm>
            <a:off x="9643284" y="6008732"/>
            <a:ext cx="958673" cy="189986"/>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7" name="Picture 26">
            <a:extLst>
              <a:ext uri="{FF2B5EF4-FFF2-40B4-BE49-F238E27FC236}">
                <a16:creationId xmlns:a16="http://schemas.microsoft.com/office/drawing/2014/main" id="{296230CA-E3F1-4BF9-9EE2-4D7FBEE2BDDB}"/>
              </a:ext>
            </a:extLst>
          </p:cNvPr>
          <p:cNvPicPr>
            <a:picLocks noChangeAspect="1"/>
          </p:cNvPicPr>
          <p:nvPr/>
        </p:nvPicPr>
        <p:blipFill>
          <a:blip r:embed="rId3"/>
          <a:stretch>
            <a:fillRect/>
          </a:stretch>
        </p:blipFill>
        <p:spPr>
          <a:xfrm>
            <a:off x="10188084" y="4757543"/>
            <a:ext cx="508000" cy="317500"/>
          </a:xfrm>
          <a:prstGeom prst="rect">
            <a:avLst/>
          </a:prstGeom>
        </p:spPr>
      </p:pic>
      <p:sp>
        <p:nvSpPr>
          <p:cNvPr id="32" name="TextBox 31">
            <a:extLst>
              <a:ext uri="{FF2B5EF4-FFF2-40B4-BE49-F238E27FC236}">
                <a16:creationId xmlns:a16="http://schemas.microsoft.com/office/drawing/2014/main" id="{A0133A50-D27C-45A3-B6E4-1ABF1DA99EA4}"/>
              </a:ext>
            </a:extLst>
          </p:cNvPr>
          <p:cNvSpPr txBox="1"/>
          <p:nvPr/>
        </p:nvSpPr>
        <p:spPr>
          <a:xfrm>
            <a:off x="590473" y="1152119"/>
            <a:ext cx="11131202" cy="369332"/>
          </a:xfrm>
          <a:prstGeom prst="rect">
            <a:avLst/>
          </a:prstGeom>
          <a:noFill/>
        </p:spPr>
        <p:txBody>
          <a:bodyPr wrap="square">
            <a:spAutoFit/>
          </a:bodyPr>
          <a:lstStyle/>
          <a:p>
            <a:r>
              <a:rPr kumimoji="0" lang="en-US" sz="1800" b="1" i="0" strike="noStrike" kern="1200" cap="none" spc="0" normalizeH="0" baseline="0" noProof="0">
                <a:ln>
                  <a:noFill/>
                </a:ln>
                <a:solidFill>
                  <a:srgbClr val="4B2E83"/>
                </a:solidFill>
                <a:effectLst/>
                <a:uLnTx/>
                <a:uFillTx/>
                <a:latin typeface="Calibri"/>
                <a:ea typeface="+mn-ea"/>
                <a:cs typeface="+mn-cs"/>
              </a:rPr>
              <a:t>Goal: </a:t>
            </a:r>
            <a:r>
              <a:rPr kumimoji="0" lang="en-US" sz="1800" i="0" strike="noStrike" kern="1200" cap="none" spc="0" normalizeH="0" baseline="0" noProof="0">
                <a:ln>
                  <a:noFill/>
                </a:ln>
                <a:solidFill>
                  <a:srgbClr val="4B2E83"/>
                </a:solidFill>
                <a:effectLst/>
                <a:uLnTx/>
                <a:uFillTx/>
                <a:latin typeface="Calibri"/>
                <a:ea typeface="+mn-ea"/>
                <a:cs typeface="+mn-cs"/>
              </a:rPr>
              <a:t>Automate as much of the cash application process to save time, promote consistency, and limit manual errors</a:t>
            </a:r>
            <a:endParaRPr lang="en-US"/>
          </a:p>
        </p:txBody>
      </p:sp>
      <p:sp>
        <p:nvSpPr>
          <p:cNvPr id="33" name="Rectangle 32">
            <a:extLst>
              <a:ext uri="{FF2B5EF4-FFF2-40B4-BE49-F238E27FC236}">
                <a16:creationId xmlns:a16="http://schemas.microsoft.com/office/drawing/2014/main" id="{A003A60E-8A82-41F3-A29F-4E76B126C787}"/>
              </a:ext>
            </a:extLst>
          </p:cNvPr>
          <p:cNvSpPr/>
          <p:nvPr/>
        </p:nvSpPr>
        <p:spPr>
          <a:xfrm>
            <a:off x="4581117" y="3268288"/>
            <a:ext cx="1680687" cy="117191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B2E83"/>
                </a:solidFill>
                <a:effectLst/>
                <a:uLnTx/>
                <a:uFillTx/>
                <a:latin typeface="Calibri"/>
                <a:ea typeface="+mn-ea"/>
                <a:cs typeface="+mn-cs"/>
              </a:rPr>
              <a:t>Bank Reconciliation Process</a:t>
            </a:r>
            <a:br>
              <a:rPr kumimoji="0" lang="en-US" sz="1600" b="0" i="0" u="none" strike="noStrike" kern="1200" cap="none" spc="0" normalizeH="0" baseline="0" noProof="0">
                <a:ln>
                  <a:noFill/>
                </a:ln>
                <a:solidFill>
                  <a:srgbClr val="4B2E83"/>
                </a:solidFill>
                <a:effectLst/>
                <a:uLnTx/>
                <a:uFillTx/>
                <a:latin typeface="Calibri"/>
                <a:ea typeface="+mn-ea"/>
                <a:cs typeface="+mn-cs"/>
              </a:rPr>
            </a:br>
            <a:r>
              <a:rPr kumimoji="0" lang="en-US" sz="1600" b="0" i="0" u="none" strike="noStrike" kern="1200" cap="none" spc="0" normalizeH="0" baseline="0" noProof="0">
                <a:ln>
                  <a:noFill/>
                </a:ln>
                <a:solidFill>
                  <a:srgbClr val="4B2E83"/>
                </a:solidFill>
                <a:effectLst/>
                <a:uLnTx/>
                <a:uFillTx/>
                <a:latin typeface="Calibri"/>
                <a:ea typeface="+mn-ea"/>
                <a:cs typeface="+mn-cs"/>
              </a:rPr>
              <a:t>(Matching, FNR)</a:t>
            </a:r>
          </a:p>
        </p:txBody>
      </p:sp>
      <p:pic>
        <p:nvPicPr>
          <p:cNvPr id="34" name="Picture 33">
            <a:extLst>
              <a:ext uri="{FF2B5EF4-FFF2-40B4-BE49-F238E27FC236}">
                <a16:creationId xmlns:a16="http://schemas.microsoft.com/office/drawing/2014/main" id="{BAA9297C-73F7-4951-85AA-FAA86FE45329}"/>
              </a:ext>
            </a:extLst>
          </p:cNvPr>
          <p:cNvPicPr>
            <a:picLocks noChangeAspect="1"/>
          </p:cNvPicPr>
          <p:nvPr/>
        </p:nvPicPr>
        <p:blipFill>
          <a:blip r:embed="rId3"/>
          <a:stretch>
            <a:fillRect/>
          </a:stretch>
        </p:blipFill>
        <p:spPr>
          <a:xfrm>
            <a:off x="6014196" y="3189840"/>
            <a:ext cx="508000" cy="317500"/>
          </a:xfrm>
          <a:prstGeom prst="rect">
            <a:avLst/>
          </a:prstGeom>
        </p:spPr>
      </p:pic>
      <p:cxnSp>
        <p:nvCxnSpPr>
          <p:cNvPr id="37" name="Straight Arrow Connector 36">
            <a:extLst>
              <a:ext uri="{FF2B5EF4-FFF2-40B4-BE49-F238E27FC236}">
                <a16:creationId xmlns:a16="http://schemas.microsoft.com/office/drawing/2014/main" id="{93FB44A8-FB3D-4B48-B97C-7B906EAD169E}"/>
              </a:ext>
            </a:extLst>
          </p:cNvPr>
          <p:cNvCxnSpPr>
            <a:cxnSpLocks/>
            <a:stCxn id="33" idx="3"/>
            <a:endCxn id="17" idx="1"/>
          </p:cNvCxnSpPr>
          <p:nvPr/>
        </p:nvCxnSpPr>
        <p:spPr>
          <a:xfrm>
            <a:off x="6261804" y="3854244"/>
            <a:ext cx="481256" cy="0"/>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0677195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AD19099-E58D-4B55-8614-DA2382299C49}"/>
              </a:ext>
            </a:extLst>
          </p:cNvPr>
          <p:cNvSpPr>
            <a:spLocks noGrp="1"/>
          </p:cNvSpPr>
          <p:nvPr>
            <p:ph type="title"/>
          </p:nvPr>
        </p:nvSpPr>
        <p:spPr>
          <a:xfrm>
            <a:off x="590473" y="251225"/>
            <a:ext cx="11011054" cy="577528"/>
          </a:xfrm>
        </p:spPr>
        <p:txBody>
          <a:bodyPr/>
          <a:lstStyle/>
          <a:p>
            <a:pPr algn="l"/>
            <a:r>
              <a:rPr lang="en-US" sz="3200"/>
              <a:t>Questions and action items</a:t>
            </a:r>
          </a:p>
        </p:txBody>
      </p:sp>
      <p:sp>
        <p:nvSpPr>
          <p:cNvPr id="5" name="Text Placeholder 2">
            <a:extLst>
              <a:ext uri="{FF2B5EF4-FFF2-40B4-BE49-F238E27FC236}">
                <a16:creationId xmlns:a16="http://schemas.microsoft.com/office/drawing/2014/main" id="{3861E9C6-0A97-4749-895C-674E245C2228}"/>
              </a:ext>
            </a:extLst>
          </p:cNvPr>
          <p:cNvSpPr txBox="1">
            <a:spLocks/>
          </p:cNvSpPr>
          <p:nvPr/>
        </p:nvSpPr>
        <p:spPr>
          <a:xfrm>
            <a:off x="742873" y="14645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sp>
        <p:nvSpPr>
          <p:cNvPr id="7" name="Text Placeholder 2">
            <a:extLst>
              <a:ext uri="{FF2B5EF4-FFF2-40B4-BE49-F238E27FC236}">
                <a16:creationId xmlns:a16="http://schemas.microsoft.com/office/drawing/2014/main" id="{417E4497-5800-41C6-9211-2259C48C4D1A}"/>
              </a:ext>
            </a:extLst>
          </p:cNvPr>
          <p:cNvSpPr txBox="1">
            <a:spLocks/>
          </p:cNvSpPr>
          <p:nvPr/>
        </p:nvSpPr>
        <p:spPr>
          <a:xfrm>
            <a:off x="688644" y="11597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400" b="1" i="0" u="none" strike="noStrike" kern="1200" cap="none" spc="0" normalizeH="0" baseline="0" noProof="0">
              <a:ln>
                <a:noFill/>
              </a:ln>
              <a:solidFill>
                <a:srgbClr val="4B2E83"/>
              </a:solidFill>
              <a:effectLst/>
              <a:uLnTx/>
              <a:uFillTx/>
              <a:latin typeface="Calibri"/>
              <a:ea typeface="+mn-ea"/>
              <a:cs typeface="+mn-cs"/>
            </a:endParaRPr>
          </a:p>
        </p:txBody>
      </p:sp>
    </p:spTree>
    <p:extLst>
      <p:ext uri="{BB962C8B-B14F-4D97-AF65-F5344CB8AC3E}">
        <p14:creationId xmlns:p14="http://schemas.microsoft.com/office/powerpoint/2010/main" val="24963828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AD19099-E58D-4B55-8614-DA2382299C49}"/>
              </a:ext>
            </a:extLst>
          </p:cNvPr>
          <p:cNvSpPr>
            <a:spLocks noGrp="1"/>
          </p:cNvSpPr>
          <p:nvPr>
            <p:ph type="title"/>
          </p:nvPr>
        </p:nvSpPr>
        <p:spPr/>
        <p:txBody>
          <a:bodyPr/>
          <a:lstStyle/>
          <a:p>
            <a:pPr algn="l"/>
            <a:r>
              <a:rPr lang="en-US" sz="3200"/>
              <a:t>UMBERS</a:t>
            </a:r>
          </a:p>
        </p:txBody>
      </p:sp>
      <p:sp>
        <p:nvSpPr>
          <p:cNvPr id="5" name="Text Placeholder 2">
            <a:extLst>
              <a:ext uri="{FF2B5EF4-FFF2-40B4-BE49-F238E27FC236}">
                <a16:creationId xmlns:a16="http://schemas.microsoft.com/office/drawing/2014/main" id="{3861E9C6-0A97-4749-895C-674E245C2228}"/>
              </a:ext>
            </a:extLst>
          </p:cNvPr>
          <p:cNvSpPr txBox="1">
            <a:spLocks/>
          </p:cNvSpPr>
          <p:nvPr/>
        </p:nvSpPr>
        <p:spPr>
          <a:xfrm>
            <a:off x="590473" y="1043323"/>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751ABA5C-0B6B-E97D-F627-3D44D46270EE}"/>
              </a:ext>
            </a:extLst>
          </p:cNvPr>
          <p:cNvSpPr/>
          <p:nvPr/>
        </p:nvSpPr>
        <p:spPr>
          <a:xfrm>
            <a:off x="230775" y="1233935"/>
            <a:ext cx="11313323" cy="1177609"/>
          </a:xfrm>
          <a:prstGeom prst="rect">
            <a:avLst/>
          </a:prstGeom>
          <a:solidFill>
            <a:schemeClr val="bg2"/>
          </a:solidFill>
          <a:ln>
            <a:solidFill>
              <a:schemeClr val="tx1"/>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marL="285750" indent="-285750" algn="ctr">
              <a:buFont typeface="Arial" panose="020B0604020202020204" pitchFamily="34" charset="0"/>
              <a:buChar char="•"/>
            </a:pPr>
            <a:r>
              <a:rPr lang="en-US" sz="1400" dirty="0"/>
              <a:t>To be handled directly by the GA2C team during future integration calls.</a:t>
            </a:r>
            <a:endParaRPr lang="en-US" dirty="0"/>
          </a:p>
        </p:txBody>
      </p:sp>
    </p:spTree>
    <p:extLst>
      <p:ext uri="{BB962C8B-B14F-4D97-AF65-F5344CB8AC3E}">
        <p14:creationId xmlns:p14="http://schemas.microsoft.com/office/powerpoint/2010/main" val="21917448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AD19099-E58D-4B55-8614-DA2382299C49}"/>
              </a:ext>
            </a:extLst>
          </p:cNvPr>
          <p:cNvSpPr>
            <a:spLocks noGrp="1"/>
          </p:cNvSpPr>
          <p:nvPr>
            <p:ph type="title"/>
          </p:nvPr>
        </p:nvSpPr>
        <p:spPr/>
        <p:txBody>
          <a:bodyPr/>
          <a:lstStyle/>
          <a:p>
            <a:pPr algn="l"/>
            <a:r>
              <a:rPr lang="en-US" sz="3200"/>
              <a:t>Cash app environment – Electronic payments</a:t>
            </a:r>
          </a:p>
        </p:txBody>
      </p:sp>
      <p:sp>
        <p:nvSpPr>
          <p:cNvPr id="5" name="Text Placeholder 2">
            <a:extLst>
              <a:ext uri="{FF2B5EF4-FFF2-40B4-BE49-F238E27FC236}">
                <a16:creationId xmlns:a16="http://schemas.microsoft.com/office/drawing/2014/main" id="{3861E9C6-0A97-4749-895C-674E245C2228}"/>
              </a:ext>
            </a:extLst>
          </p:cNvPr>
          <p:cNvSpPr txBox="1">
            <a:spLocks/>
          </p:cNvSpPr>
          <p:nvPr/>
        </p:nvSpPr>
        <p:spPr>
          <a:xfrm>
            <a:off x="590473" y="1043323"/>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graphicFrame>
        <p:nvGraphicFramePr>
          <p:cNvPr id="12" name="Chart 11">
            <a:extLst>
              <a:ext uri="{FF2B5EF4-FFF2-40B4-BE49-F238E27FC236}">
                <a16:creationId xmlns:a16="http://schemas.microsoft.com/office/drawing/2014/main" id="{981A60D8-919C-47F9-BC49-22CA2E1495D9}"/>
              </a:ext>
            </a:extLst>
          </p:cNvPr>
          <p:cNvGraphicFramePr/>
          <p:nvPr/>
        </p:nvGraphicFramePr>
        <p:xfrm>
          <a:off x="2032000" y="919312"/>
          <a:ext cx="8128000" cy="5418667"/>
        </p:xfrm>
        <a:graphic>
          <a:graphicData uri="http://schemas.openxmlformats.org/drawingml/2006/chart">
            <c:chart xmlns:c="http://schemas.openxmlformats.org/drawingml/2006/chart" xmlns:r="http://schemas.openxmlformats.org/officeDocument/2006/relationships" r:id="rId3"/>
          </a:graphicData>
        </a:graphic>
      </p:graphicFrame>
      <p:cxnSp>
        <p:nvCxnSpPr>
          <p:cNvPr id="20" name="Straight Connector 19">
            <a:extLst>
              <a:ext uri="{FF2B5EF4-FFF2-40B4-BE49-F238E27FC236}">
                <a16:creationId xmlns:a16="http://schemas.microsoft.com/office/drawing/2014/main" id="{CC73D0A9-6E44-4636-811B-93BD0D760C85}"/>
              </a:ext>
            </a:extLst>
          </p:cNvPr>
          <p:cNvCxnSpPr>
            <a:cxnSpLocks/>
            <a:stCxn id="34" idx="3"/>
          </p:cNvCxnSpPr>
          <p:nvPr/>
        </p:nvCxnSpPr>
        <p:spPr>
          <a:xfrm flipV="1">
            <a:off x="3127979" y="1233935"/>
            <a:ext cx="2098539" cy="588805"/>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4" name="Rectangle 33">
            <a:extLst>
              <a:ext uri="{FF2B5EF4-FFF2-40B4-BE49-F238E27FC236}">
                <a16:creationId xmlns:a16="http://schemas.microsoft.com/office/drawing/2014/main" id="{829F0C9D-22C7-4C0F-A478-8F757EA70B48}"/>
              </a:ext>
            </a:extLst>
          </p:cNvPr>
          <p:cNvSpPr/>
          <p:nvPr/>
        </p:nvSpPr>
        <p:spPr>
          <a:xfrm>
            <a:off x="230775" y="1233935"/>
            <a:ext cx="2897204" cy="1177609"/>
          </a:xfrm>
          <a:prstGeom prst="rect">
            <a:avLst/>
          </a:prstGeom>
          <a:solidFill>
            <a:schemeClr val="bg2"/>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285750" indent="-285750" algn="ctr">
              <a:buFont typeface="Arial" panose="020B0604020202020204" pitchFamily="34" charset="0"/>
              <a:buChar char="•"/>
            </a:pPr>
            <a:r>
              <a:rPr lang="en-US" sz="1400"/>
              <a:t>Customer Payment/Deposit Integration from Umbers (exclude from EDI Report Integration)</a:t>
            </a:r>
          </a:p>
        </p:txBody>
      </p:sp>
    </p:spTree>
    <p:extLst>
      <p:ext uri="{BB962C8B-B14F-4D97-AF65-F5344CB8AC3E}">
        <p14:creationId xmlns:p14="http://schemas.microsoft.com/office/powerpoint/2010/main" val="34950453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71737-308D-4C2D-BD92-1583248731A9}"/>
              </a:ext>
            </a:extLst>
          </p:cNvPr>
          <p:cNvSpPr>
            <a:spLocks noGrp="1"/>
          </p:cNvSpPr>
          <p:nvPr>
            <p:ph type="title"/>
          </p:nvPr>
        </p:nvSpPr>
        <p:spPr>
          <a:xfrm>
            <a:off x="613834" y="859990"/>
            <a:ext cx="10810658" cy="3524723"/>
          </a:xfrm>
        </p:spPr>
        <p:txBody>
          <a:bodyPr/>
          <a:lstStyle/>
          <a:p>
            <a:r>
              <a:rPr lang="en-US" sz="6600"/>
              <a:t>Cash application Meeting #4 – Cash Overview, Proof of concept 2, and decisions</a:t>
            </a:r>
            <a:endParaRPr lang="en-US" sz="2800" i="1"/>
          </a:p>
        </p:txBody>
      </p:sp>
      <p:sp>
        <p:nvSpPr>
          <p:cNvPr id="3" name="Title 1">
            <a:extLst>
              <a:ext uri="{FF2B5EF4-FFF2-40B4-BE49-F238E27FC236}">
                <a16:creationId xmlns:a16="http://schemas.microsoft.com/office/drawing/2014/main" id="{CD037C62-8045-456B-B49E-48687975F1FC}"/>
              </a:ext>
            </a:extLst>
          </p:cNvPr>
          <p:cNvSpPr txBox="1">
            <a:spLocks/>
          </p:cNvSpPr>
          <p:nvPr/>
        </p:nvSpPr>
        <p:spPr>
          <a:xfrm>
            <a:off x="332126" y="5331691"/>
            <a:ext cx="10810658" cy="1108113"/>
          </a:xfrm>
          <a:prstGeom prst="rect">
            <a:avLst/>
          </a:prstGeom>
        </p:spPr>
        <p:txBody>
          <a:bodyPr anchor="b"/>
          <a:lstStyle>
            <a:lvl1pPr algn="l" defTabSz="457214" rtl="0" eaLnBrk="1" latinLnBrk="0" hangingPunct="1">
              <a:spcBef>
                <a:spcPct val="0"/>
              </a:spcBef>
              <a:buNone/>
              <a:defRPr sz="6667" b="1" i="0" kern="1200" cap="all" baseline="0">
                <a:solidFill>
                  <a:schemeClr val="tx2"/>
                </a:solidFill>
                <a:latin typeface="Encode Sans Normal Black" charset="0"/>
                <a:ea typeface="Encode Sans Normal Black" charset="0"/>
                <a:cs typeface="Encode Sans Normal Black" charset="0"/>
              </a:defRPr>
            </a:lvl1pPr>
          </a:lstStyle>
          <a:p>
            <a:r>
              <a:rPr lang="en-US" sz="2800" i="1"/>
              <a:t>08/24/2022</a:t>
            </a:r>
          </a:p>
        </p:txBody>
      </p:sp>
    </p:spTree>
    <p:extLst>
      <p:ext uri="{BB962C8B-B14F-4D97-AF65-F5344CB8AC3E}">
        <p14:creationId xmlns:p14="http://schemas.microsoft.com/office/powerpoint/2010/main" val="42062061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1D4FBA8-2660-471F-93CA-C35B44CDF928}"/>
              </a:ext>
            </a:extLst>
          </p:cNvPr>
          <p:cNvSpPr/>
          <p:nvPr/>
        </p:nvSpPr>
        <p:spPr>
          <a:xfrm>
            <a:off x="10534650" y="0"/>
            <a:ext cx="1657350" cy="577528"/>
          </a:xfrm>
          <a:prstGeom prst="rect">
            <a:avLst/>
          </a:prstGeom>
          <a:solidFill>
            <a:schemeClr val="bg2"/>
          </a:solid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0000"/>
                </a:solidFill>
                <a:effectLst/>
                <a:uLnTx/>
                <a:uFillTx/>
                <a:latin typeface="Calibri"/>
                <a:ea typeface="+mn-ea"/>
                <a:cs typeface="+mn-cs"/>
              </a:rPr>
              <a:t>DRAFT</a:t>
            </a:r>
          </a:p>
        </p:txBody>
      </p:sp>
      <p:sp>
        <p:nvSpPr>
          <p:cNvPr id="10" name="Title 3">
            <a:extLst>
              <a:ext uri="{FF2B5EF4-FFF2-40B4-BE49-F238E27FC236}">
                <a16:creationId xmlns:a16="http://schemas.microsoft.com/office/drawing/2014/main" id="{8AD19099-E58D-4B55-8614-DA2382299C49}"/>
              </a:ext>
            </a:extLst>
          </p:cNvPr>
          <p:cNvSpPr>
            <a:spLocks noGrp="1"/>
          </p:cNvSpPr>
          <p:nvPr>
            <p:ph type="title"/>
          </p:nvPr>
        </p:nvSpPr>
        <p:spPr/>
        <p:txBody>
          <a:bodyPr lIns="91440" tIns="45720" rIns="91440" bIns="45720" anchor="ctr"/>
          <a:lstStyle/>
          <a:p>
            <a:pPr algn="l"/>
            <a:r>
              <a:rPr lang="en-US" sz="3700">
                <a:latin typeface="Encode Sans Normal Black"/>
              </a:rPr>
              <a:t>Cash Application – Agenda – August 23</a:t>
            </a:r>
            <a:r>
              <a:rPr lang="en-US" sz="3700" baseline="30000">
                <a:latin typeface="Encode Sans Normal Black"/>
              </a:rPr>
              <a:t>rd</a:t>
            </a:r>
            <a:r>
              <a:rPr lang="en-US" sz="3700">
                <a:latin typeface="Encode Sans Normal Black"/>
              </a:rPr>
              <a:t>  </a:t>
            </a:r>
          </a:p>
        </p:txBody>
      </p:sp>
      <p:sp>
        <p:nvSpPr>
          <p:cNvPr id="4" name="Text Placeholder 2">
            <a:extLst>
              <a:ext uri="{FF2B5EF4-FFF2-40B4-BE49-F238E27FC236}">
                <a16:creationId xmlns:a16="http://schemas.microsoft.com/office/drawing/2014/main" id="{652E63D4-9242-4414-B4EA-AB9359D2879C}"/>
              </a:ext>
            </a:extLst>
          </p:cNvPr>
          <p:cNvSpPr txBox="1">
            <a:spLocks/>
          </p:cNvSpPr>
          <p:nvPr/>
        </p:nvSpPr>
        <p:spPr>
          <a:xfrm>
            <a:off x="590473" y="1312119"/>
            <a:ext cx="10912883" cy="712155"/>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400" b="1" i="0" u="none" strike="noStrike" kern="1200" cap="none" spc="0" normalizeH="0" baseline="0" noProof="0">
              <a:ln>
                <a:noFill/>
              </a:ln>
              <a:solidFill>
                <a:srgbClr val="4B2E83"/>
              </a:solidFill>
              <a:effectLst/>
              <a:uLnTx/>
              <a:uFillTx/>
              <a:latin typeface="Calibri"/>
              <a:ea typeface="+mn-ea"/>
              <a:cs typeface="+mn-cs"/>
            </a:endParaRPr>
          </a:p>
        </p:txBody>
      </p:sp>
      <p:graphicFrame>
        <p:nvGraphicFramePr>
          <p:cNvPr id="2" name="Table 2">
            <a:extLst>
              <a:ext uri="{FF2B5EF4-FFF2-40B4-BE49-F238E27FC236}">
                <a16:creationId xmlns:a16="http://schemas.microsoft.com/office/drawing/2014/main" id="{C00FC658-241A-4CE1-82FC-C348427A7AFC}"/>
              </a:ext>
            </a:extLst>
          </p:cNvPr>
          <p:cNvGraphicFramePr>
            <a:graphicFrameLocks noGrp="1"/>
          </p:cNvGraphicFramePr>
          <p:nvPr>
            <p:extLst>
              <p:ext uri="{D42A27DB-BD31-4B8C-83A1-F6EECF244321}">
                <p14:modId xmlns:p14="http://schemas.microsoft.com/office/powerpoint/2010/main" val="2226468812"/>
              </p:ext>
            </p:extLst>
          </p:nvPr>
        </p:nvGraphicFramePr>
        <p:xfrm>
          <a:off x="590473" y="1312119"/>
          <a:ext cx="9344637" cy="3048000"/>
        </p:xfrm>
        <a:graphic>
          <a:graphicData uri="http://schemas.openxmlformats.org/drawingml/2006/table">
            <a:tbl>
              <a:tblPr firstRow="1" bandRow="1">
                <a:tableStyleId>{5C22544A-7EE6-4342-B048-85BDC9FD1C3A}</a:tableStyleId>
              </a:tblPr>
              <a:tblGrid>
                <a:gridCol w="3278177">
                  <a:extLst>
                    <a:ext uri="{9D8B030D-6E8A-4147-A177-3AD203B41FA5}">
                      <a16:colId xmlns:a16="http://schemas.microsoft.com/office/drawing/2014/main" val="2542746616"/>
                    </a:ext>
                  </a:extLst>
                </a:gridCol>
                <a:gridCol w="2951581">
                  <a:extLst>
                    <a:ext uri="{9D8B030D-6E8A-4147-A177-3AD203B41FA5}">
                      <a16:colId xmlns:a16="http://schemas.microsoft.com/office/drawing/2014/main" val="1514815435"/>
                    </a:ext>
                  </a:extLst>
                </a:gridCol>
                <a:gridCol w="3114879">
                  <a:extLst>
                    <a:ext uri="{9D8B030D-6E8A-4147-A177-3AD203B41FA5}">
                      <a16:colId xmlns:a16="http://schemas.microsoft.com/office/drawing/2014/main" val="2894709898"/>
                    </a:ext>
                  </a:extLst>
                </a:gridCol>
              </a:tblGrid>
              <a:tr h="370840">
                <a:tc>
                  <a:txBody>
                    <a:bodyPr/>
                    <a:lstStyle/>
                    <a:p>
                      <a:r>
                        <a:rPr lang="en-US"/>
                        <a:t>Topic</a:t>
                      </a:r>
                    </a:p>
                  </a:txBody>
                  <a:tcPr/>
                </a:tc>
                <a:tc>
                  <a:txBody>
                    <a:bodyPr/>
                    <a:lstStyle/>
                    <a:p>
                      <a:r>
                        <a:rPr lang="en-US"/>
                        <a:t>Time</a:t>
                      </a:r>
                    </a:p>
                  </a:txBody>
                  <a:tcPr/>
                </a:tc>
                <a:tc>
                  <a:txBody>
                    <a:bodyPr/>
                    <a:lstStyle/>
                    <a:p>
                      <a:r>
                        <a:rPr lang="en-US"/>
                        <a:t>Notes</a:t>
                      </a:r>
                    </a:p>
                  </a:txBody>
                  <a:tcPr/>
                </a:tc>
                <a:extLst>
                  <a:ext uri="{0D108BD9-81ED-4DB2-BD59-A6C34878D82A}">
                    <a16:rowId xmlns:a16="http://schemas.microsoft.com/office/drawing/2014/main" val="658711612"/>
                  </a:ext>
                </a:extLst>
              </a:tr>
              <a:tr h="370840">
                <a:tc>
                  <a:txBody>
                    <a:bodyPr/>
                    <a:lstStyle/>
                    <a:p>
                      <a:r>
                        <a:rPr lang="en-US" sz="2000"/>
                        <a:t>Cash Overview</a:t>
                      </a:r>
                    </a:p>
                  </a:txBody>
                  <a:tcPr/>
                </a:tc>
                <a:tc>
                  <a:txBody>
                    <a:bodyPr/>
                    <a:lstStyle/>
                    <a:p>
                      <a:r>
                        <a:rPr lang="en-US" sz="2000"/>
                        <a:t>15 minutes</a:t>
                      </a:r>
                    </a:p>
                  </a:txBody>
                  <a:tcPr/>
                </a:tc>
                <a:tc>
                  <a:txBody>
                    <a:bodyPr/>
                    <a:lstStyle/>
                    <a:p>
                      <a:pPr marL="0" indent="0">
                        <a:buFont typeface="Arial" panose="020B0604020202020204" pitchFamily="34" charset="0"/>
                        <a:buNone/>
                      </a:pPr>
                      <a:endParaRPr lang="en-US" sz="2000"/>
                    </a:p>
                  </a:txBody>
                  <a:tcPr/>
                </a:tc>
                <a:extLst>
                  <a:ext uri="{0D108BD9-81ED-4DB2-BD59-A6C34878D82A}">
                    <a16:rowId xmlns:a16="http://schemas.microsoft.com/office/drawing/2014/main" val="3055705723"/>
                  </a:ext>
                </a:extLst>
              </a:tr>
              <a:tr h="370840">
                <a:tc>
                  <a:txBody>
                    <a:bodyPr/>
                    <a:lstStyle/>
                    <a:p>
                      <a:r>
                        <a:rPr lang="en-US" sz="2000"/>
                        <a:t>Status Update / Recap</a:t>
                      </a:r>
                    </a:p>
                  </a:txBody>
                  <a:tcPr/>
                </a:tc>
                <a:tc>
                  <a:txBody>
                    <a:bodyPr/>
                    <a:lstStyle/>
                    <a:p>
                      <a:r>
                        <a:rPr lang="en-US" sz="2000"/>
                        <a:t>5 minutes</a:t>
                      </a:r>
                    </a:p>
                  </a:txBody>
                  <a:tcPr/>
                </a:tc>
                <a:tc>
                  <a:txBody>
                    <a:bodyPr/>
                    <a:lstStyle/>
                    <a:p>
                      <a:pPr marL="0" indent="0">
                        <a:buFont typeface="Arial" panose="020B0604020202020204" pitchFamily="34" charset="0"/>
                        <a:buNone/>
                      </a:pPr>
                      <a:endParaRPr lang="en-US" sz="2000"/>
                    </a:p>
                  </a:txBody>
                  <a:tcPr/>
                </a:tc>
                <a:extLst>
                  <a:ext uri="{0D108BD9-81ED-4DB2-BD59-A6C34878D82A}">
                    <a16:rowId xmlns:a16="http://schemas.microsoft.com/office/drawing/2014/main" val="2988067261"/>
                  </a:ext>
                </a:extLst>
              </a:tr>
              <a:tr h="370840">
                <a:tc>
                  <a:txBody>
                    <a:bodyPr/>
                    <a:lstStyle/>
                    <a:p>
                      <a:r>
                        <a:rPr lang="en-US" sz="2000"/>
                        <a:t>Cash Application Demonstration – Customer Pmt. Source Filtering (POC 2)</a:t>
                      </a:r>
                    </a:p>
                  </a:txBody>
                  <a:tcPr/>
                </a:tc>
                <a:tc>
                  <a:txBody>
                    <a:bodyPr/>
                    <a:lstStyle/>
                    <a:p>
                      <a:r>
                        <a:rPr lang="en-US" sz="2000"/>
                        <a:t>50 minutes</a:t>
                      </a:r>
                    </a:p>
                  </a:txBody>
                  <a:tcPr/>
                </a:tc>
                <a:tc>
                  <a:txBody>
                    <a:bodyPr/>
                    <a:lstStyle/>
                    <a:p>
                      <a:pPr marL="342900" indent="-342900">
                        <a:buFont typeface="Arial" panose="020B0604020202020204" pitchFamily="34" charset="0"/>
                        <a:buChar char="•"/>
                      </a:pPr>
                      <a:r>
                        <a:rPr lang="en-US" sz="2000"/>
                        <a:t>WD Integration Source - Proof of Concept</a:t>
                      </a:r>
                    </a:p>
                    <a:p>
                      <a:pPr marL="342900" indent="-342900">
                        <a:buFont typeface="Arial" panose="020B0604020202020204" pitchFamily="34" charset="0"/>
                        <a:buChar char="•"/>
                      </a:pPr>
                      <a:r>
                        <a:rPr lang="en-US" sz="2000"/>
                        <a:t>Process Flow/Demo</a:t>
                      </a:r>
                    </a:p>
                  </a:txBody>
                  <a:tcPr/>
                </a:tc>
                <a:extLst>
                  <a:ext uri="{0D108BD9-81ED-4DB2-BD59-A6C34878D82A}">
                    <a16:rowId xmlns:a16="http://schemas.microsoft.com/office/drawing/2014/main" val="3143830487"/>
                  </a:ext>
                </a:extLst>
              </a:tr>
              <a:tr h="370840">
                <a:tc>
                  <a:txBody>
                    <a:bodyPr/>
                    <a:lstStyle/>
                    <a:p>
                      <a:r>
                        <a:rPr lang="en-US" sz="2000"/>
                        <a:t>Decision Recap</a:t>
                      </a:r>
                    </a:p>
                  </a:txBody>
                  <a:tcPr/>
                </a:tc>
                <a:tc>
                  <a:txBody>
                    <a:bodyPr/>
                    <a:lstStyle/>
                    <a:p>
                      <a:r>
                        <a:rPr lang="en-US" sz="2000"/>
                        <a:t>15 minutes</a:t>
                      </a:r>
                    </a:p>
                  </a:txBody>
                  <a:tcPr/>
                </a:tc>
                <a:tc>
                  <a:txBody>
                    <a:bodyPr/>
                    <a:lstStyle/>
                    <a:p>
                      <a:pPr marL="0" indent="0">
                        <a:buFont typeface="Arial" panose="020B0604020202020204" pitchFamily="34" charset="0"/>
                        <a:buNone/>
                      </a:pPr>
                      <a:endParaRPr lang="en-US" sz="2000"/>
                    </a:p>
                  </a:txBody>
                  <a:tcPr/>
                </a:tc>
                <a:extLst>
                  <a:ext uri="{0D108BD9-81ED-4DB2-BD59-A6C34878D82A}">
                    <a16:rowId xmlns:a16="http://schemas.microsoft.com/office/drawing/2014/main" val="1368505606"/>
                  </a:ext>
                </a:extLst>
              </a:tr>
              <a:tr h="370840">
                <a:tc>
                  <a:txBody>
                    <a:bodyPr/>
                    <a:lstStyle/>
                    <a:p>
                      <a:r>
                        <a:rPr lang="en-US" sz="2000"/>
                        <a:t>Q&amp;A</a:t>
                      </a:r>
                    </a:p>
                  </a:txBody>
                  <a:tcPr/>
                </a:tc>
                <a:tc>
                  <a:txBody>
                    <a:bodyPr/>
                    <a:lstStyle/>
                    <a:p>
                      <a:r>
                        <a:rPr lang="en-US" sz="2000"/>
                        <a:t>5 minutes</a:t>
                      </a:r>
                    </a:p>
                  </a:txBody>
                  <a:tcPr/>
                </a:tc>
                <a:tc>
                  <a:txBody>
                    <a:bodyPr/>
                    <a:lstStyle/>
                    <a:p>
                      <a:endParaRPr lang="en-US" sz="2000"/>
                    </a:p>
                  </a:txBody>
                  <a:tcPr/>
                </a:tc>
                <a:extLst>
                  <a:ext uri="{0D108BD9-81ED-4DB2-BD59-A6C34878D82A}">
                    <a16:rowId xmlns:a16="http://schemas.microsoft.com/office/drawing/2014/main" val="4249176039"/>
                  </a:ext>
                </a:extLst>
              </a:tr>
            </a:tbl>
          </a:graphicData>
        </a:graphic>
      </p:graphicFrame>
    </p:spTree>
    <p:extLst>
      <p:ext uri="{BB962C8B-B14F-4D97-AF65-F5344CB8AC3E}">
        <p14:creationId xmlns:p14="http://schemas.microsoft.com/office/powerpoint/2010/main" val="34993141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85E7D-D194-4DF9-88A5-E6159D8D9815}"/>
              </a:ext>
            </a:extLst>
          </p:cNvPr>
          <p:cNvSpPr>
            <a:spLocks noGrp="1"/>
          </p:cNvSpPr>
          <p:nvPr>
            <p:ph type="title"/>
          </p:nvPr>
        </p:nvSpPr>
        <p:spPr/>
        <p:txBody>
          <a:bodyPr/>
          <a:lstStyle/>
          <a:p>
            <a:r>
              <a:rPr lang="en-US"/>
              <a:t>Status update / recap</a:t>
            </a:r>
          </a:p>
        </p:txBody>
      </p:sp>
      <p:sp>
        <p:nvSpPr>
          <p:cNvPr id="3" name="Text Placeholder 2">
            <a:extLst>
              <a:ext uri="{FF2B5EF4-FFF2-40B4-BE49-F238E27FC236}">
                <a16:creationId xmlns:a16="http://schemas.microsoft.com/office/drawing/2014/main" id="{90A704E7-55F6-4D3D-99B7-7CC845754BBE}"/>
              </a:ext>
            </a:extLst>
          </p:cNvPr>
          <p:cNvSpPr>
            <a:spLocks noGrp="1"/>
          </p:cNvSpPr>
          <p:nvPr>
            <p:ph type="body" sz="quarter" idx="11"/>
          </p:nvPr>
        </p:nvSpPr>
        <p:spPr>
          <a:xfrm>
            <a:off x="590474" y="1232899"/>
            <a:ext cx="10912881" cy="4691971"/>
          </a:xfrm>
        </p:spPr>
        <p:txBody>
          <a:bodyPr/>
          <a:lstStyle/>
          <a:p>
            <a:pPr marL="0" marR="0" indent="0">
              <a:spcBef>
                <a:spcPts val="0"/>
              </a:spcBef>
              <a:spcAft>
                <a:spcPts val="0"/>
              </a:spcAft>
              <a:buNone/>
            </a:pPr>
            <a:r>
              <a:rPr lang="en-US" sz="2000">
                <a:effectLst/>
                <a:latin typeface="Calibri" panose="020F0502020204030204" pitchFamily="34" charset="0"/>
                <a:ea typeface="Calibri" panose="020F0502020204030204" pitchFamily="34" charset="0"/>
              </a:rPr>
              <a:t>Status Update/Recap:</a:t>
            </a:r>
          </a:p>
          <a:p>
            <a:pPr marR="0">
              <a:spcBef>
                <a:spcPts val="0"/>
              </a:spcBef>
              <a:spcAft>
                <a:spcPts val="0"/>
              </a:spcAft>
              <a:buFontTx/>
              <a:buChar char="-"/>
            </a:pPr>
            <a:r>
              <a:rPr lang="en-US" sz="2000">
                <a:latin typeface="Calibri" panose="020F0502020204030204" pitchFamily="34" charset="0"/>
                <a:ea typeface="Calibri" panose="020F0502020204030204" pitchFamily="34" charset="0"/>
              </a:rPr>
              <a:t>In previous demonstrations, we have seen the following actions:</a:t>
            </a:r>
          </a:p>
          <a:p>
            <a:pPr marL="609585" lvl="1" indent="0">
              <a:spcBef>
                <a:spcPts val="0"/>
              </a:spcBef>
              <a:buNone/>
            </a:pPr>
            <a:endParaRPr lang="en-US" sz="1600" u="sng">
              <a:latin typeface="Calibri" panose="020F0502020204030204" pitchFamily="34" charset="0"/>
              <a:ea typeface="Calibri" panose="020F0502020204030204" pitchFamily="34" charset="0"/>
            </a:endParaRPr>
          </a:p>
          <a:p>
            <a:pPr marL="609585" lvl="1" indent="0">
              <a:spcBef>
                <a:spcPts val="0"/>
              </a:spcBef>
              <a:buNone/>
            </a:pPr>
            <a:r>
              <a:rPr lang="en-US" sz="1600" u="sng">
                <a:latin typeface="Calibri" panose="020F0502020204030204" pitchFamily="34" charset="0"/>
                <a:ea typeface="Calibri" panose="020F0502020204030204" pitchFamily="34" charset="0"/>
              </a:rPr>
              <a:t>Cash Application:</a:t>
            </a:r>
          </a:p>
          <a:p>
            <a:pPr lvl="1">
              <a:spcBef>
                <a:spcPts val="0"/>
              </a:spcBef>
              <a:buFont typeface="+mj-lt"/>
              <a:buAutoNum type="arabicPeriod"/>
            </a:pPr>
            <a:r>
              <a:rPr lang="en-US" sz="1600">
                <a:effectLst/>
                <a:latin typeface="Calibri" panose="020F0502020204030204" pitchFamily="34" charset="0"/>
                <a:ea typeface="Calibri" panose="020F0502020204030204" pitchFamily="34" charset="0"/>
              </a:rPr>
              <a:t>Ho</a:t>
            </a:r>
            <a:r>
              <a:rPr lang="en-US" sz="1600">
                <a:latin typeface="Calibri" panose="020F0502020204030204" pitchFamily="34" charset="0"/>
                <a:ea typeface="Calibri" panose="020F0502020204030204" pitchFamily="34" charset="0"/>
              </a:rPr>
              <a:t>w to create customer/sponsor invoices</a:t>
            </a:r>
          </a:p>
          <a:p>
            <a:pPr lvl="1">
              <a:spcBef>
                <a:spcPts val="0"/>
              </a:spcBef>
              <a:buFont typeface="+mj-lt"/>
              <a:buAutoNum type="arabicPeriod"/>
            </a:pPr>
            <a:r>
              <a:rPr lang="en-US" sz="1600">
                <a:effectLst/>
                <a:latin typeface="Calibri" panose="020F0502020204030204" pitchFamily="34" charset="0"/>
                <a:ea typeface="Calibri" panose="020F0502020204030204" pitchFamily="34" charset="0"/>
              </a:rPr>
              <a:t>How to record Customer Payments (Manual &amp; Automated)</a:t>
            </a:r>
          </a:p>
          <a:p>
            <a:pPr lvl="1">
              <a:spcBef>
                <a:spcPts val="0"/>
              </a:spcBef>
              <a:buFont typeface="+mj-lt"/>
              <a:buAutoNum type="arabicPeriod"/>
            </a:pPr>
            <a:r>
              <a:rPr lang="en-US" sz="1600">
                <a:effectLst/>
                <a:latin typeface="Calibri" panose="020F0502020204030204" pitchFamily="34" charset="0"/>
                <a:ea typeface="Calibri" panose="020F0502020204030204" pitchFamily="34" charset="0"/>
              </a:rPr>
              <a:t>How to apply Customer Payments (Manual &amp; Auto-Apply)</a:t>
            </a:r>
          </a:p>
          <a:p>
            <a:pPr marL="609585" lvl="1" indent="0">
              <a:spcBef>
                <a:spcPts val="0"/>
              </a:spcBef>
              <a:buNone/>
            </a:pPr>
            <a:r>
              <a:rPr lang="en-US" sz="1600">
                <a:latin typeface="Calibri" panose="020F0502020204030204" pitchFamily="34" charset="0"/>
                <a:ea typeface="Calibri" panose="020F0502020204030204" pitchFamily="34" charset="0"/>
              </a:rPr>
              <a:t>	3a.   </a:t>
            </a:r>
            <a:r>
              <a:rPr lang="en-US" sz="1600">
                <a:latin typeface="Calibri" panose="020F0502020204030204" pitchFamily="34" charset="0"/>
              </a:rPr>
              <a:t>How to apply a single payment to multiple customers/invoices</a:t>
            </a:r>
          </a:p>
          <a:p>
            <a:pPr marL="609585" lvl="1" indent="0">
              <a:spcBef>
                <a:spcPts val="0"/>
              </a:spcBef>
              <a:buNone/>
            </a:pPr>
            <a:r>
              <a:rPr lang="en-US" sz="1600">
                <a:latin typeface="Calibri" panose="020F0502020204030204" pitchFamily="34" charset="0"/>
                <a:ea typeface="Calibri" panose="020F0502020204030204" pitchFamily="34" charset="0"/>
              </a:rPr>
              <a:t>4.     How to un-apply Customer Payments</a:t>
            </a:r>
          </a:p>
          <a:p>
            <a:pPr marL="609585" lvl="1" indent="0">
              <a:spcBef>
                <a:spcPts val="0"/>
              </a:spcBef>
              <a:buNone/>
            </a:pPr>
            <a:r>
              <a:rPr lang="en-US" sz="1600">
                <a:effectLst/>
                <a:latin typeface="Calibri" panose="020F0502020204030204" pitchFamily="34" charset="0"/>
                <a:ea typeface="Calibri" panose="020F0502020204030204" pitchFamily="34" charset="0"/>
              </a:rPr>
              <a:t>5.     How to use Customer/Sponsor Overpayment to move funds to the appropriate ledger</a:t>
            </a:r>
          </a:p>
          <a:p>
            <a:pPr lvl="1">
              <a:spcBef>
                <a:spcPts val="0"/>
              </a:spcBef>
              <a:buFont typeface="+mj-lt"/>
              <a:buAutoNum type="arabicPeriod"/>
            </a:pPr>
            <a:endParaRPr lang="en-US" sz="1600">
              <a:latin typeface="Calibri" panose="020F0502020204030204" pitchFamily="34" charset="0"/>
              <a:ea typeface="Calibri" panose="020F0502020204030204" pitchFamily="34" charset="0"/>
            </a:endParaRPr>
          </a:p>
          <a:p>
            <a:pPr marL="609585" lvl="1" indent="0">
              <a:spcBef>
                <a:spcPts val="0"/>
              </a:spcBef>
              <a:buNone/>
            </a:pPr>
            <a:r>
              <a:rPr lang="en-US" sz="1600" u="sng">
                <a:effectLst/>
                <a:latin typeface="Calibri" panose="020F0502020204030204" pitchFamily="34" charset="0"/>
                <a:ea typeface="Calibri" panose="020F0502020204030204" pitchFamily="34" charset="0"/>
              </a:rPr>
              <a:t>Bank Reconciliation:</a:t>
            </a:r>
          </a:p>
          <a:p>
            <a:pPr marL="1104885" lvl="1" indent="-457200">
              <a:spcBef>
                <a:spcPts val="0"/>
              </a:spcBef>
              <a:buFont typeface="+mj-lt"/>
              <a:buAutoNum type="arabicPeriod"/>
            </a:pPr>
            <a:r>
              <a:rPr lang="en-US" sz="1600">
                <a:effectLst/>
                <a:latin typeface="Calibri" panose="020F0502020204030204" pitchFamily="34" charset="0"/>
                <a:ea typeface="Calibri" panose="020F0502020204030204" pitchFamily="34" charset="0"/>
              </a:rPr>
              <a:t>How we receive bank statements daily</a:t>
            </a:r>
          </a:p>
          <a:p>
            <a:pPr marL="1104885" lvl="1" indent="-457200">
              <a:spcBef>
                <a:spcPts val="0"/>
              </a:spcBef>
              <a:buFont typeface="+mj-lt"/>
              <a:buAutoNum type="arabicPeriod"/>
            </a:pPr>
            <a:r>
              <a:rPr lang="en-US" sz="1600">
                <a:latin typeface="Calibri" panose="020F0502020204030204" pitchFamily="34" charset="0"/>
                <a:ea typeface="Calibri" panose="020F0502020204030204" pitchFamily="34" charset="0"/>
              </a:rPr>
              <a:t>How we reconcile bank statements (First Notice Rule/Matching)</a:t>
            </a:r>
          </a:p>
          <a:p>
            <a:pPr marL="647685" lvl="1" indent="0">
              <a:spcBef>
                <a:spcPts val="0"/>
              </a:spcBef>
              <a:buNone/>
            </a:pPr>
            <a:endParaRPr lang="en-US" sz="1600">
              <a:effectLst/>
              <a:latin typeface="Calibri" panose="020F0502020204030204" pitchFamily="34" charset="0"/>
              <a:ea typeface="Calibri" panose="020F0502020204030204" pitchFamily="34" charset="0"/>
            </a:endParaRPr>
          </a:p>
          <a:p>
            <a:pPr marL="342890" lvl="1" indent="-342890">
              <a:spcBef>
                <a:spcPts val="0"/>
              </a:spcBef>
              <a:buFontTx/>
              <a:buChar char="-"/>
            </a:pPr>
            <a:r>
              <a:rPr lang="en-US">
                <a:latin typeface="Calibri" panose="020F0502020204030204" pitchFamily="34" charset="0"/>
              </a:rPr>
              <a:t>Question that remains: How do we maximize automation in our cash receipting, cash application, and bank reconciliation processes</a:t>
            </a:r>
          </a:p>
          <a:p>
            <a:pPr marL="647685" lvl="1" indent="0">
              <a:spcBef>
                <a:spcPts val="0"/>
              </a:spcBef>
              <a:buNone/>
            </a:pPr>
            <a:endParaRPr lang="en-US" sz="1600">
              <a:latin typeface="Calibri" panose="020F0502020204030204" pitchFamily="34" charset="0"/>
              <a:ea typeface="Calibri" panose="020F0502020204030204" pitchFamily="34" charset="0"/>
            </a:endParaRPr>
          </a:p>
          <a:p>
            <a:pPr marL="342890" lvl="1" indent="-342890">
              <a:spcBef>
                <a:spcPts val="0"/>
              </a:spcBef>
              <a:buFontTx/>
              <a:buChar char="-"/>
            </a:pPr>
            <a:r>
              <a:rPr lang="en-US">
                <a:latin typeface="Calibri" panose="020F0502020204030204" pitchFamily="34" charset="0"/>
              </a:rPr>
              <a:t>To do so, we must combine all of the logic we have learned above…</a:t>
            </a:r>
          </a:p>
          <a:p>
            <a:pPr marL="0" marR="0" indent="0">
              <a:spcBef>
                <a:spcPts val="0"/>
              </a:spcBef>
              <a:spcAft>
                <a:spcPts val="0"/>
              </a:spcAft>
              <a:buNone/>
            </a:pPr>
            <a:endParaRPr lang="en-US" sz="20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555441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AD19099-E58D-4B55-8614-DA2382299C49}"/>
              </a:ext>
            </a:extLst>
          </p:cNvPr>
          <p:cNvSpPr>
            <a:spLocks noGrp="1"/>
          </p:cNvSpPr>
          <p:nvPr>
            <p:ph type="title"/>
          </p:nvPr>
        </p:nvSpPr>
        <p:spPr/>
        <p:txBody>
          <a:bodyPr/>
          <a:lstStyle/>
          <a:p>
            <a:pPr algn="l"/>
            <a:r>
              <a:rPr lang="en-US"/>
              <a:t>Cash Application – Record Customer Payment</a:t>
            </a:r>
          </a:p>
        </p:txBody>
      </p:sp>
      <p:sp>
        <p:nvSpPr>
          <p:cNvPr id="4" name="Text Placeholder 2">
            <a:extLst>
              <a:ext uri="{FF2B5EF4-FFF2-40B4-BE49-F238E27FC236}">
                <a16:creationId xmlns:a16="http://schemas.microsoft.com/office/drawing/2014/main" id="{652E63D4-9242-4414-B4EA-AB9359D2879C}"/>
              </a:ext>
            </a:extLst>
          </p:cNvPr>
          <p:cNvSpPr txBox="1">
            <a:spLocks/>
          </p:cNvSpPr>
          <p:nvPr/>
        </p:nvSpPr>
        <p:spPr>
          <a:xfrm>
            <a:off x="590473" y="1124426"/>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1" indent="0" algn="l" defTabSz="609585" rtl="0" eaLnBrk="1" fontAlgn="auto" latinLnBrk="0" hangingPunct="1">
              <a:lnSpc>
                <a:spcPct val="100000"/>
              </a:lnSpc>
              <a:spcBef>
                <a:spcPct val="20000"/>
              </a:spcBef>
              <a:spcAft>
                <a:spcPts val="0"/>
              </a:spcAft>
              <a:buClrTx/>
              <a:buSzTx/>
              <a:buFont typeface="Arial"/>
              <a:buNone/>
              <a:tabLst/>
              <a:defRPr/>
            </a:pPr>
            <a:r>
              <a:rPr kumimoji="0" lang="en-US" sz="2800" b="1" i="0" u="none" strike="noStrike" kern="1200" cap="none" spc="0" normalizeH="0" baseline="0" noProof="0">
                <a:ln>
                  <a:noFill/>
                </a:ln>
                <a:solidFill>
                  <a:srgbClr val="4B2E83"/>
                </a:solidFill>
                <a:effectLst/>
                <a:uLnTx/>
                <a:uFillTx/>
                <a:latin typeface="Calibri"/>
                <a:ea typeface="+mn-ea"/>
                <a:cs typeface="+mn-cs"/>
              </a:rPr>
              <a:t>1.  Recording</a:t>
            </a:r>
            <a:r>
              <a:rPr kumimoji="0" lang="en-US" sz="2800" b="0" i="0" u="none" strike="noStrike" kern="1200" cap="none" spc="0" normalizeH="0" baseline="0" noProof="0">
                <a:ln>
                  <a:noFill/>
                </a:ln>
                <a:solidFill>
                  <a:srgbClr val="4B2E83"/>
                </a:solidFill>
                <a:effectLst/>
                <a:uLnTx/>
                <a:uFillTx/>
                <a:latin typeface="Calibri"/>
                <a:ea typeface="+mn-ea"/>
                <a:cs typeface="+mn-cs"/>
              </a:rPr>
              <a:t> of the Customer/Sponsor Payment </a:t>
            </a:r>
            <a:r>
              <a:rPr kumimoji="0" lang="en-US" sz="2800" b="0" i="1" u="none" strike="noStrike" kern="1200" cap="none" spc="0" normalizeH="0" baseline="0" noProof="0">
                <a:ln>
                  <a:noFill/>
                </a:ln>
                <a:solidFill>
                  <a:srgbClr val="4B2E83"/>
                </a:solidFill>
                <a:effectLst/>
                <a:uLnTx/>
                <a:uFillTx/>
                <a:latin typeface="Calibri"/>
                <a:ea typeface="+mn-ea"/>
                <a:cs typeface="+mn-cs"/>
              </a:rPr>
              <a:t>(No Accounting)</a:t>
            </a:r>
          </a:p>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400" b="1" i="0" u="none" strike="noStrike" kern="1200" cap="none" spc="0" normalizeH="0" baseline="0" noProof="0">
              <a:ln>
                <a:noFill/>
              </a:ln>
              <a:solidFill>
                <a:srgbClr val="4B2E83"/>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9256CF17-7FA1-4AAE-83F7-DEAB0A708A3D}"/>
              </a:ext>
            </a:extLst>
          </p:cNvPr>
          <p:cNvPicPr>
            <a:picLocks noChangeAspect="1"/>
          </p:cNvPicPr>
          <p:nvPr/>
        </p:nvPicPr>
        <p:blipFill>
          <a:blip r:embed="rId3"/>
          <a:stretch>
            <a:fillRect/>
          </a:stretch>
        </p:blipFill>
        <p:spPr>
          <a:xfrm>
            <a:off x="222087" y="1650427"/>
            <a:ext cx="11694695" cy="5095150"/>
          </a:xfrm>
          <a:prstGeom prst="rect">
            <a:avLst/>
          </a:prstGeom>
        </p:spPr>
      </p:pic>
    </p:spTree>
    <p:extLst>
      <p:ext uri="{BB962C8B-B14F-4D97-AF65-F5344CB8AC3E}">
        <p14:creationId xmlns:p14="http://schemas.microsoft.com/office/powerpoint/2010/main" val="15375392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85E7D-D194-4DF9-88A5-E6159D8D9815}"/>
              </a:ext>
            </a:extLst>
          </p:cNvPr>
          <p:cNvSpPr>
            <a:spLocks noGrp="1"/>
          </p:cNvSpPr>
          <p:nvPr>
            <p:ph type="title"/>
          </p:nvPr>
        </p:nvSpPr>
        <p:spPr/>
        <p:txBody>
          <a:bodyPr/>
          <a:lstStyle/>
          <a:p>
            <a:r>
              <a:rPr lang="en-US"/>
              <a:t>Proof of Concept 2</a:t>
            </a:r>
          </a:p>
        </p:txBody>
      </p:sp>
      <p:sp>
        <p:nvSpPr>
          <p:cNvPr id="3" name="Text Placeholder 2">
            <a:extLst>
              <a:ext uri="{FF2B5EF4-FFF2-40B4-BE49-F238E27FC236}">
                <a16:creationId xmlns:a16="http://schemas.microsoft.com/office/drawing/2014/main" id="{90A704E7-55F6-4D3D-99B7-7CC845754BBE}"/>
              </a:ext>
            </a:extLst>
          </p:cNvPr>
          <p:cNvSpPr>
            <a:spLocks noGrp="1"/>
          </p:cNvSpPr>
          <p:nvPr>
            <p:ph type="body" sz="quarter" idx="11"/>
          </p:nvPr>
        </p:nvSpPr>
        <p:spPr>
          <a:xfrm>
            <a:off x="590474" y="1232899"/>
            <a:ext cx="10912881" cy="4691971"/>
          </a:xfrm>
        </p:spPr>
        <p:txBody>
          <a:bodyPr/>
          <a:lstStyle/>
          <a:p>
            <a:pPr marL="0" marR="0" indent="0">
              <a:spcBef>
                <a:spcPts val="0"/>
              </a:spcBef>
              <a:spcAft>
                <a:spcPts val="0"/>
              </a:spcAft>
              <a:buNone/>
            </a:pPr>
            <a:r>
              <a:rPr lang="en-US" sz="2000" b="1">
                <a:effectLst/>
                <a:latin typeface="Calibri" panose="020F0502020204030204" pitchFamily="34" charset="0"/>
                <a:ea typeface="Calibri" panose="020F0502020204030204" pitchFamily="34" charset="0"/>
              </a:rPr>
              <a:t>Steps:</a:t>
            </a:r>
            <a:endParaRPr lang="en-US" sz="200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eriod"/>
            </a:pPr>
            <a:r>
              <a:rPr lang="en-US" sz="1800">
                <a:effectLst/>
                <a:latin typeface="Calibri" panose="020F0502020204030204" pitchFamily="34" charset="0"/>
                <a:ea typeface="Times New Roman" panose="02020603050405020304" pitchFamily="18" charset="0"/>
              </a:rPr>
              <a:t>BAI2 Previous Day Bank Statement File received by SFTP each morning from Bank (Daily), ACH+ File received by SFTP each morning from Bank (Daily)</a:t>
            </a:r>
            <a:endParaRPr lang="en-US" sz="180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eriod"/>
            </a:pPr>
            <a:r>
              <a:rPr lang="en-US" sz="1800">
                <a:effectLst/>
                <a:latin typeface="Calibri" panose="020F0502020204030204" pitchFamily="34" charset="0"/>
                <a:ea typeface="Times New Roman" panose="02020603050405020304" pitchFamily="18" charset="0"/>
              </a:rPr>
              <a:t>Submit Bank Statement API run to ‘record bank statement’ in Workday</a:t>
            </a:r>
            <a:endParaRPr lang="en-US" sz="180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eriod"/>
            </a:pPr>
            <a:r>
              <a:rPr lang="en-US" sz="1800">
                <a:effectLst/>
                <a:latin typeface="Calibri" panose="020F0502020204030204" pitchFamily="34" charset="0"/>
                <a:ea typeface="Times New Roman" panose="02020603050405020304" pitchFamily="18" charset="0"/>
              </a:rPr>
              <a:t>Auto-Reconciliation is performed each morning to derive reconciliation status for each line. All remaining lines will have a status of either ‘Reconciled’ or ‘Unreconciled’. ‘Unreconciled’ lines in the Find Bank Statement Line report will be used to complete the Put Customer Payment integration and API similar to POC #1 work.</a:t>
            </a:r>
            <a:endParaRPr lang="en-US" sz="180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eriod"/>
            </a:pPr>
            <a:r>
              <a:rPr lang="en-US" sz="1800">
                <a:effectLst/>
                <a:latin typeface="Calibri" panose="020F0502020204030204" pitchFamily="34" charset="0"/>
                <a:ea typeface="Times New Roman" panose="02020603050405020304" pitchFamily="18" charset="0"/>
              </a:rPr>
              <a:t>If Wire (191, 195, 208) Type Code, Bank Statement Report and details will be used to populate the Customer Payment API in accordance with mapping below. If ACH (164, 165, 166) Type Code, EDI822* ACH+ File from Bank will be used instead to populate the Customer Payment API in accordance with mapping below.</a:t>
            </a:r>
            <a:endParaRPr lang="en-US" sz="180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eriod"/>
            </a:pPr>
            <a:r>
              <a:rPr lang="en-US" sz="1800">
                <a:effectLst/>
                <a:latin typeface="Calibri" panose="020F0502020204030204" pitchFamily="34" charset="0"/>
                <a:ea typeface="Times New Roman" panose="02020603050405020304" pitchFamily="18" charset="0"/>
              </a:rPr>
              <a:t>Submit Customer Deposit API will need to occur next with information from the posted Customer Payment transactions created in Step 4. Customer Deposit will always go to the 6205000 (UW Main Concentration </a:t>
            </a:r>
            <a:r>
              <a:rPr lang="en-US" sz="1800" err="1">
                <a:effectLst/>
                <a:latin typeface="Calibri" panose="020F0502020204030204" pitchFamily="34" charset="0"/>
                <a:ea typeface="Times New Roman" panose="02020603050405020304" pitchFamily="18" charset="0"/>
              </a:rPr>
              <a:t>BofA</a:t>
            </a:r>
            <a:r>
              <a:rPr lang="en-US" sz="1800">
                <a:effectLst/>
                <a:latin typeface="Calibri" panose="020F0502020204030204" pitchFamily="34" charset="0"/>
                <a:ea typeface="Times New Roman" panose="02020603050405020304" pitchFamily="18" charset="0"/>
              </a:rPr>
              <a:t> Bank Account). Deposit Memo will include Addenda column text for Wires, or concatenated details from the EDI822* ACH+ File for ACH.</a:t>
            </a:r>
            <a:endParaRPr lang="en-US" sz="180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eriod"/>
            </a:pPr>
            <a:r>
              <a:rPr lang="en-US" sz="1800">
                <a:effectLst/>
                <a:latin typeface="Calibri" panose="020F0502020204030204" pitchFamily="34" charset="0"/>
                <a:ea typeface="Times New Roman" panose="02020603050405020304" pitchFamily="18" charset="0"/>
              </a:rPr>
              <a:t>Once Customer Payment and Customer Deposit have been recorded, Auto-Application and Auto-Reconciliation runs will be performed.</a:t>
            </a:r>
            <a:endParaRPr lang="en-US" sz="180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eriod"/>
            </a:pPr>
            <a:r>
              <a:rPr lang="en-US" sz="1800">
                <a:effectLst/>
                <a:latin typeface="Calibri" panose="020F0502020204030204" pitchFamily="34" charset="0"/>
                <a:ea typeface="Times New Roman" panose="02020603050405020304" pitchFamily="18" charset="0"/>
              </a:rPr>
              <a:t>Any additional troubleshooting or payment corrections will need to occur manually by the Cash Application Team.</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1809317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85E7D-D194-4DF9-88A5-E6159D8D9815}"/>
              </a:ext>
            </a:extLst>
          </p:cNvPr>
          <p:cNvSpPr>
            <a:spLocks noGrp="1"/>
          </p:cNvSpPr>
          <p:nvPr>
            <p:ph type="title"/>
          </p:nvPr>
        </p:nvSpPr>
        <p:spPr/>
        <p:txBody>
          <a:bodyPr/>
          <a:lstStyle/>
          <a:p>
            <a:r>
              <a:rPr lang="en-US"/>
              <a:t>Proof of Concept 2 – Full cash app timeline</a:t>
            </a:r>
          </a:p>
        </p:txBody>
      </p:sp>
      <p:grpSp>
        <p:nvGrpSpPr>
          <p:cNvPr id="4" name="Group 3">
            <a:extLst>
              <a:ext uri="{FF2B5EF4-FFF2-40B4-BE49-F238E27FC236}">
                <a16:creationId xmlns:a16="http://schemas.microsoft.com/office/drawing/2014/main" id="{1ED9876C-919F-4EED-8232-63FE14D3034F}"/>
              </a:ext>
            </a:extLst>
          </p:cNvPr>
          <p:cNvGrpSpPr/>
          <p:nvPr/>
        </p:nvGrpSpPr>
        <p:grpSpPr>
          <a:xfrm>
            <a:off x="560204" y="1006766"/>
            <a:ext cx="11152322" cy="5587508"/>
            <a:chOff x="500862" y="1782673"/>
            <a:chExt cx="8641455" cy="6068354"/>
          </a:xfrm>
        </p:grpSpPr>
        <p:cxnSp>
          <p:nvCxnSpPr>
            <p:cNvPr id="5" name="Straight Connector 4">
              <a:extLst>
                <a:ext uri="{FF2B5EF4-FFF2-40B4-BE49-F238E27FC236}">
                  <a16:creationId xmlns:a16="http://schemas.microsoft.com/office/drawing/2014/main" id="{F17B019C-C037-496A-A4E0-0DBE821F6AB7}"/>
                </a:ext>
              </a:extLst>
            </p:cNvPr>
            <p:cNvCxnSpPr>
              <a:cxnSpLocks/>
              <a:stCxn id="67" idx="2"/>
            </p:cNvCxnSpPr>
            <p:nvPr/>
          </p:nvCxnSpPr>
          <p:spPr>
            <a:xfrm>
              <a:off x="500862" y="3824113"/>
              <a:ext cx="8641455" cy="11286"/>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081E8ED-3897-40D4-A86A-768151D677CE}"/>
                </a:ext>
              </a:extLst>
            </p:cNvPr>
            <p:cNvSpPr/>
            <p:nvPr/>
          </p:nvSpPr>
          <p:spPr bwMode="gray">
            <a:xfrm>
              <a:off x="906683" y="3551497"/>
              <a:ext cx="567806" cy="567806"/>
            </a:xfrm>
            <a:prstGeom prst="ellipse">
              <a:avLst/>
            </a:prstGeom>
            <a:solidFill>
              <a:schemeClr val="accent3"/>
            </a:solidFill>
            <a:ln w="19050" algn="ctr">
              <a:solidFill>
                <a:srgbClr val="002060"/>
              </a:solidFill>
              <a:miter lim="800000"/>
              <a:headEnd/>
              <a:tailEnd/>
            </a:ln>
          </p:spPr>
          <p:txBody>
            <a:bodyPr wrap="square" lIns="66675" tIns="66675" rIns="66675" bIns="66675" rtlCol="0" anchor="ctr"/>
            <a:lstStyle/>
            <a:p>
              <a:pPr algn="ctr">
                <a:lnSpc>
                  <a:spcPct val="106000"/>
                </a:lnSpc>
                <a:buFont typeface="Wingdings 2" pitchFamily="18" charset="2"/>
                <a:buNone/>
              </a:pPr>
              <a:r>
                <a:rPr lang="en-GB" sz="800" b="1">
                  <a:solidFill>
                    <a:schemeClr val="bg1"/>
                  </a:solidFill>
                </a:rPr>
                <a:t>End of invoicing</a:t>
              </a:r>
            </a:p>
          </p:txBody>
        </p:sp>
        <p:sp>
          <p:nvSpPr>
            <p:cNvPr id="7" name="Oval 6">
              <a:extLst>
                <a:ext uri="{FF2B5EF4-FFF2-40B4-BE49-F238E27FC236}">
                  <a16:creationId xmlns:a16="http://schemas.microsoft.com/office/drawing/2014/main" id="{106515D2-B7F2-46C4-A189-C180DCDAD7F3}"/>
                </a:ext>
              </a:extLst>
            </p:cNvPr>
            <p:cNvSpPr/>
            <p:nvPr/>
          </p:nvSpPr>
          <p:spPr bwMode="gray">
            <a:xfrm>
              <a:off x="1810926" y="3759200"/>
              <a:ext cx="152400" cy="152400"/>
            </a:xfrm>
            <a:prstGeom prst="ellipse">
              <a:avLst/>
            </a:prstGeom>
            <a:solidFill>
              <a:schemeClr val="accent3"/>
            </a:solidFill>
            <a:ln w="19050" algn="ctr">
              <a:solidFill>
                <a:srgbClr val="002060"/>
              </a:solidFill>
              <a:miter lim="800000"/>
              <a:headEnd/>
              <a:tailEnd/>
            </a:ln>
          </p:spPr>
          <p:txBody>
            <a:bodyPr wrap="square" lIns="66675" tIns="66675" rIns="66675" bIns="66675" rtlCol="0" anchor="ctr"/>
            <a:lstStyle/>
            <a:p>
              <a:pPr algn="ctr">
                <a:lnSpc>
                  <a:spcPct val="106000"/>
                </a:lnSpc>
                <a:buFont typeface="Wingdings 2" pitchFamily="18" charset="2"/>
                <a:buNone/>
              </a:pPr>
              <a:endParaRPr lang="en-GB" sz="1200" b="1">
                <a:solidFill>
                  <a:schemeClr val="bg1"/>
                </a:solidFill>
              </a:endParaRPr>
            </a:p>
          </p:txBody>
        </p:sp>
        <p:cxnSp>
          <p:nvCxnSpPr>
            <p:cNvPr id="8" name="Straight Connector 7">
              <a:extLst>
                <a:ext uri="{FF2B5EF4-FFF2-40B4-BE49-F238E27FC236}">
                  <a16:creationId xmlns:a16="http://schemas.microsoft.com/office/drawing/2014/main" id="{97145A33-A581-47DB-A9F2-E7EE50A214B9}"/>
                </a:ext>
              </a:extLst>
            </p:cNvPr>
            <p:cNvCxnSpPr>
              <a:stCxn id="7" idx="0"/>
            </p:cNvCxnSpPr>
            <p:nvPr/>
          </p:nvCxnSpPr>
          <p:spPr>
            <a:xfrm flipV="1">
              <a:off x="1887127" y="1863050"/>
              <a:ext cx="0" cy="189615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DC08A5CA-EA25-45E3-B775-314DC6A4F955}"/>
                </a:ext>
              </a:extLst>
            </p:cNvPr>
            <p:cNvSpPr/>
            <p:nvPr/>
          </p:nvSpPr>
          <p:spPr bwMode="gray">
            <a:xfrm>
              <a:off x="4461834" y="3553837"/>
              <a:ext cx="567806" cy="567806"/>
            </a:xfrm>
            <a:prstGeom prst="ellipse">
              <a:avLst/>
            </a:prstGeom>
            <a:solidFill>
              <a:schemeClr val="accent3"/>
            </a:solidFill>
            <a:ln w="19050" algn="ctr">
              <a:solidFill>
                <a:srgbClr val="002060"/>
              </a:solidFill>
              <a:miter lim="800000"/>
              <a:headEnd/>
              <a:tailEnd/>
            </a:ln>
          </p:spPr>
          <p:txBody>
            <a:bodyPr wrap="square" lIns="66675" tIns="66675" rIns="66675" bIns="66675" rtlCol="0" anchor="ctr"/>
            <a:lstStyle/>
            <a:p>
              <a:pPr algn="ctr">
                <a:lnSpc>
                  <a:spcPct val="106000"/>
                </a:lnSpc>
                <a:buFont typeface="Wingdings 2" pitchFamily="18" charset="2"/>
                <a:buNone/>
              </a:pPr>
              <a:r>
                <a:rPr lang="en-GB" sz="800" b="1">
                  <a:solidFill>
                    <a:schemeClr val="bg1"/>
                  </a:solidFill>
                </a:rPr>
                <a:t>Cash Receipt begins</a:t>
              </a:r>
            </a:p>
          </p:txBody>
        </p:sp>
        <p:sp>
          <p:nvSpPr>
            <p:cNvPr id="11" name="TextBox 10">
              <a:extLst>
                <a:ext uri="{FF2B5EF4-FFF2-40B4-BE49-F238E27FC236}">
                  <a16:creationId xmlns:a16="http://schemas.microsoft.com/office/drawing/2014/main" id="{B5D1C8F0-5873-4C70-8547-A429B559ACE7}"/>
                </a:ext>
              </a:extLst>
            </p:cNvPr>
            <p:cNvSpPr txBox="1"/>
            <p:nvPr/>
          </p:nvSpPr>
          <p:spPr>
            <a:xfrm>
              <a:off x="1964625" y="1832828"/>
              <a:ext cx="1014960" cy="476325"/>
            </a:xfrm>
            <a:prstGeom prst="rect">
              <a:avLst/>
            </a:prstGeom>
            <a:noFill/>
            <a:ln>
              <a:solidFill>
                <a:srgbClr val="002060"/>
              </a:solidFill>
            </a:ln>
          </p:spPr>
          <p:txBody>
            <a:bodyPr wrap="square" lIns="0" tIns="0" rIns="0" bIns="0" rtlCol="0">
              <a:spAutoFit/>
            </a:bodyPr>
            <a:lstStyle/>
            <a:p>
              <a:pPr>
                <a:spcBef>
                  <a:spcPts val="450"/>
                </a:spcBef>
                <a:buSzPct val="100000"/>
              </a:pPr>
              <a:r>
                <a:rPr lang="en-GB" sz="1050" b="1"/>
                <a:t>Day 30*</a:t>
              </a:r>
            </a:p>
            <a:p>
              <a:r>
                <a:rPr lang="en-GB" sz="900"/>
                <a:t>Customer/Sponsor Remits Payment</a:t>
              </a:r>
            </a:p>
          </p:txBody>
        </p:sp>
        <p:sp>
          <p:nvSpPr>
            <p:cNvPr id="15" name="Oval 14">
              <a:extLst>
                <a:ext uri="{FF2B5EF4-FFF2-40B4-BE49-F238E27FC236}">
                  <a16:creationId xmlns:a16="http://schemas.microsoft.com/office/drawing/2014/main" id="{34EA3E1C-5DFA-4FF8-AA52-EC89A85215FE}"/>
                </a:ext>
              </a:extLst>
            </p:cNvPr>
            <p:cNvSpPr/>
            <p:nvPr/>
          </p:nvSpPr>
          <p:spPr bwMode="gray">
            <a:xfrm>
              <a:off x="7399234" y="3759200"/>
              <a:ext cx="152400" cy="152400"/>
            </a:xfrm>
            <a:prstGeom prst="ellipse">
              <a:avLst/>
            </a:prstGeom>
            <a:solidFill>
              <a:schemeClr val="bg2"/>
            </a:solidFill>
            <a:ln w="19050" algn="ctr">
              <a:solidFill>
                <a:srgbClr val="002060"/>
              </a:solidFill>
              <a:miter lim="800000"/>
              <a:headEnd/>
              <a:tailEnd/>
            </a:ln>
          </p:spPr>
          <p:txBody>
            <a:bodyPr wrap="square" lIns="66675" tIns="66675" rIns="66675" bIns="66675" rtlCol="0" anchor="ctr"/>
            <a:lstStyle/>
            <a:p>
              <a:pPr algn="ctr">
                <a:lnSpc>
                  <a:spcPct val="106000"/>
                </a:lnSpc>
                <a:buFont typeface="Wingdings 2" pitchFamily="18" charset="2"/>
                <a:buNone/>
              </a:pPr>
              <a:endParaRPr lang="en-GB" sz="1200" b="1">
                <a:solidFill>
                  <a:schemeClr val="bg1"/>
                </a:solidFill>
              </a:endParaRPr>
            </a:p>
          </p:txBody>
        </p:sp>
        <p:cxnSp>
          <p:nvCxnSpPr>
            <p:cNvPr id="16" name="Straight Connector 15">
              <a:extLst>
                <a:ext uri="{FF2B5EF4-FFF2-40B4-BE49-F238E27FC236}">
                  <a16:creationId xmlns:a16="http://schemas.microsoft.com/office/drawing/2014/main" id="{6854F497-FF73-4472-A359-3FAF5FCF91EA}"/>
                </a:ext>
              </a:extLst>
            </p:cNvPr>
            <p:cNvCxnSpPr>
              <a:stCxn id="15" idx="0"/>
            </p:cNvCxnSpPr>
            <p:nvPr/>
          </p:nvCxnSpPr>
          <p:spPr>
            <a:xfrm flipV="1">
              <a:off x="7475432" y="1863050"/>
              <a:ext cx="0" cy="189615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B4EC67D-A362-4B4A-BD09-B7AF7679211C}"/>
                </a:ext>
              </a:extLst>
            </p:cNvPr>
            <p:cNvSpPr txBox="1"/>
            <p:nvPr/>
          </p:nvSpPr>
          <p:spPr>
            <a:xfrm>
              <a:off x="7498776" y="1782673"/>
              <a:ext cx="1014960" cy="409472"/>
            </a:xfrm>
            <a:prstGeom prst="rect">
              <a:avLst/>
            </a:prstGeom>
            <a:noFill/>
            <a:ln>
              <a:solidFill>
                <a:srgbClr val="002060"/>
              </a:solidFill>
            </a:ln>
          </p:spPr>
          <p:txBody>
            <a:bodyPr wrap="square" lIns="0" tIns="0" rIns="0" bIns="0" rtlCol="0">
              <a:spAutoFit/>
            </a:bodyPr>
            <a:lstStyle/>
            <a:p>
              <a:pPr>
                <a:spcBef>
                  <a:spcPts val="450"/>
                </a:spcBef>
                <a:buSzPct val="100000"/>
              </a:pPr>
              <a:r>
                <a:rPr lang="en-GB" sz="1050" b="1"/>
                <a:t>Day 32 (c)</a:t>
              </a:r>
            </a:p>
            <a:p>
              <a:r>
                <a:rPr lang="en-GB" sz="700"/>
                <a:t>Scheduled Run for Auto-Application kicks off</a:t>
              </a:r>
            </a:p>
          </p:txBody>
        </p:sp>
        <p:sp>
          <p:nvSpPr>
            <p:cNvPr id="18" name="Oval 17">
              <a:extLst>
                <a:ext uri="{FF2B5EF4-FFF2-40B4-BE49-F238E27FC236}">
                  <a16:creationId xmlns:a16="http://schemas.microsoft.com/office/drawing/2014/main" id="{621559A0-EBF1-4386-8F24-CB44C7222F76}"/>
                </a:ext>
              </a:extLst>
            </p:cNvPr>
            <p:cNvSpPr/>
            <p:nvPr/>
          </p:nvSpPr>
          <p:spPr bwMode="gray">
            <a:xfrm>
              <a:off x="572528" y="3759200"/>
              <a:ext cx="152400" cy="152400"/>
            </a:xfrm>
            <a:prstGeom prst="ellipse">
              <a:avLst/>
            </a:prstGeom>
            <a:solidFill>
              <a:schemeClr val="accent4"/>
            </a:solidFill>
            <a:ln w="19050" algn="ctr">
              <a:solidFill>
                <a:srgbClr val="002060"/>
              </a:solidFill>
              <a:miter lim="800000"/>
              <a:headEnd/>
              <a:tailEnd/>
            </a:ln>
          </p:spPr>
          <p:txBody>
            <a:bodyPr wrap="square" lIns="66675" tIns="66675" rIns="66675" bIns="66675" rtlCol="0" anchor="ctr"/>
            <a:lstStyle/>
            <a:p>
              <a:pPr algn="ctr">
                <a:lnSpc>
                  <a:spcPct val="106000"/>
                </a:lnSpc>
                <a:buFont typeface="Wingdings 2" pitchFamily="18" charset="2"/>
                <a:buNone/>
              </a:pPr>
              <a:endParaRPr lang="en-GB" sz="1200" b="1">
                <a:solidFill>
                  <a:schemeClr val="accent4"/>
                </a:solidFill>
              </a:endParaRPr>
            </a:p>
          </p:txBody>
        </p:sp>
        <p:cxnSp>
          <p:nvCxnSpPr>
            <p:cNvPr id="19" name="Straight Connector 18">
              <a:extLst>
                <a:ext uri="{FF2B5EF4-FFF2-40B4-BE49-F238E27FC236}">
                  <a16:creationId xmlns:a16="http://schemas.microsoft.com/office/drawing/2014/main" id="{465F04E0-5448-467E-95F9-3E3D70B232DC}"/>
                </a:ext>
              </a:extLst>
            </p:cNvPr>
            <p:cNvCxnSpPr>
              <a:stCxn id="18" idx="0"/>
            </p:cNvCxnSpPr>
            <p:nvPr/>
          </p:nvCxnSpPr>
          <p:spPr>
            <a:xfrm flipV="1">
              <a:off x="648728" y="2494548"/>
              <a:ext cx="0" cy="1264652"/>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324D95C-C7D3-40A5-A85C-C55AEDCC9DFA}"/>
                </a:ext>
              </a:extLst>
            </p:cNvPr>
            <p:cNvSpPr txBox="1"/>
            <p:nvPr/>
          </p:nvSpPr>
          <p:spPr>
            <a:xfrm>
              <a:off x="718259" y="2452454"/>
              <a:ext cx="1045501" cy="325906"/>
            </a:xfrm>
            <a:prstGeom prst="rect">
              <a:avLst/>
            </a:prstGeom>
            <a:noFill/>
            <a:ln>
              <a:solidFill>
                <a:srgbClr val="002060"/>
              </a:solidFill>
            </a:ln>
          </p:spPr>
          <p:txBody>
            <a:bodyPr wrap="square" lIns="0" tIns="0" rIns="0" bIns="0" rtlCol="0">
              <a:spAutoFit/>
            </a:bodyPr>
            <a:lstStyle/>
            <a:p>
              <a:pPr>
                <a:spcBef>
                  <a:spcPts val="450"/>
                </a:spcBef>
                <a:buSzPct val="100000"/>
              </a:pPr>
              <a:r>
                <a:rPr lang="en-GB" sz="1050" b="1"/>
                <a:t>Day 1</a:t>
              </a:r>
            </a:p>
            <a:p>
              <a:r>
                <a:rPr lang="en-GB" sz="900"/>
                <a:t>Customer Invoice is Created</a:t>
              </a:r>
            </a:p>
          </p:txBody>
        </p:sp>
        <p:sp>
          <p:nvSpPr>
            <p:cNvPr id="24" name="Oval 23">
              <a:extLst>
                <a:ext uri="{FF2B5EF4-FFF2-40B4-BE49-F238E27FC236}">
                  <a16:creationId xmlns:a16="http://schemas.microsoft.com/office/drawing/2014/main" id="{3F440C1E-2CDE-4854-A4A8-B7687B2689EB}"/>
                </a:ext>
              </a:extLst>
            </p:cNvPr>
            <p:cNvSpPr/>
            <p:nvPr/>
          </p:nvSpPr>
          <p:spPr bwMode="gray">
            <a:xfrm>
              <a:off x="7676508" y="3759200"/>
              <a:ext cx="152400" cy="152400"/>
            </a:xfrm>
            <a:prstGeom prst="ellipse">
              <a:avLst/>
            </a:prstGeom>
            <a:solidFill>
              <a:schemeClr val="accent3"/>
            </a:solidFill>
            <a:ln w="19050" algn="ctr">
              <a:solidFill>
                <a:srgbClr val="002060"/>
              </a:solidFill>
              <a:miter lim="800000"/>
              <a:headEnd/>
              <a:tailEnd/>
            </a:ln>
          </p:spPr>
          <p:txBody>
            <a:bodyPr wrap="square" lIns="66675" tIns="66675" rIns="66675" bIns="66675" rtlCol="0" anchor="ctr"/>
            <a:lstStyle/>
            <a:p>
              <a:pPr algn="ctr">
                <a:lnSpc>
                  <a:spcPct val="106000"/>
                </a:lnSpc>
                <a:buFont typeface="Wingdings 2" pitchFamily="18" charset="2"/>
                <a:buNone/>
              </a:pPr>
              <a:endParaRPr lang="en-GB" sz="1200" b="1">
                <a:solidFill>
                  <a:schemeClr val="bg1"/>
                </a:solidFill>
              </a:endParaRPr>
            </a:p>
          </p:txBody>
        </p:sp>
        <p:cxnSp>
          <p:nvCxnSpPr>
            <p:cNvPr id="25" name="Straight Connector 24">
              <a:extLst>
                <a:ext uri="{FF2B5EF4-FFF2-40B4-BE49-F238E27FC236}">
                  <a16:creationId xmlns:a16="http://schemas.microsoft.com/office/drawing/2014/main" id="{E449EA79-0BFD-46BE-93D0-A0A20E47960A}"/>
                </a:ext>
              </a:extLst>
            </p:cNvPr>
            <p:cNvCxnSpPr>
              <a:stCxn id="24" idx="0"/>
            </p:cNvCxnSpPr>
            <p:nvPr/>
          </p:nvCxnSpPr>
          <p:spPr>
            <a:xfrm flipV="1">
              <a:off x="7752709" y="2494548"/>
              <a:ext cx="0" cy="1264652"/>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0F5C70E-9338-421B-AAB7-1E3E39425E99}"/>
                </a:ext>
              </a:extLst>
            </p:cNvPr>
            <p:cNvSpPr txBox="1"/>
            <p:nvPr/>
          </p:nvSpPr>
          <p:spPr>
            <a:xfrm>
              <a:off x="7783201" y="2271899"/>
              <a:ext cx="1014960" cy="526464"/>
            </a:xfrm>
            <a:prstGeom prst="rect">
              <a:avLst/>
            </a:prstGeom>
            <a:noFill/>
            <a:ln>
              <a:solidFill>
                <a:srgbClr val="002060"/>
              </a:solidFill>
            </a:ln>
          </p:spPr>
          <p:txBody>
            <a:bodyPr wrap="square" lIns="0" tIns="0" rIns="0" bIns="0" rtlCol="0">
              <a:spAutoFit/>
            </a:bodyPr>
            <a:lstStyle/>
            <a:p>
              <a:pPr>
                <a:spcBef>
                  <a:spcPts val="450"/>
                </a:spcBef>
                <a:buSzPct val="100000"/>
              </a:pPr>
              <a:r>
                <a:rPr lang="en-GB" sz="1050" b="1"/>
                <a:t>Day 33</a:t>
              </a:r>
            </a:p>
            <a:p>
              <a:r>
                <a:rPr lang="en-GB" sz="700"/>
                <a:t>Begin research, update Customer Payments, and continue Cash Application</a:t>
              </a:r>
              <a:endParaRPr lang="en-GB" sz="800"/>
            </a:p>
          </p:txBody>
        </p:sp>
        <p:sp>
          <p:nvSpPr>
            <p:cNvPr id="29" name="TextBox 28">
              <a:extLst>
                <a:ext uri="{FF2B5EF4-FFF2-40B4-BE49-F238E27FC236}">
                  <a16:creationId xmlns:a16="http://schemas.microsoft.com/office/drawing/2014/main" id="{582131EE-EA52-4B0E-9E0A-A80713FC22C4}"/>
                </a:ext>
              </a:extLst>
            </p:cNvPr>
            <p:cNvSpPr txBox="1"/>
            <p:nvPr/>
          </p:nvSpPr>
          <p:spPr>
            <a:xfrm>
              <a:off x="1534460" y="7371917"/>
              <a:ext cx="1014960" cy="479110"/>
            </a:xfrm>
            <a:prstGeom prst="rect">
              <a:avLst/>
            </a:prstGeom>
            <a:noFill/>
            <a:ln>
              <a:solidFill>
                <a:srgbClr val="002060"/>
              </a:solidFill>
            </a:ln>
          </p:spPr>
          <p:txBody>
            <a:bodyPr wrap="square" lIns="0" tIns="0" rIns="0" bIns="0" rtlCol="0">
              <a:spAutoFit/>
            </a:bodyPr>
            <a:lstStyle/>
            <a:p>
              <a:pPr>
                <a:spcBef>
                  <a:spcPts val="450"/>
                </a:spcBef>
                <a:buSzPct val="100000"/>
              </a:pPr>
              <a:r>
                <a:rPr lang="en-GB" sz="1050" b="1"/>
                <a:t>Day 31</a:t>
              </a:r>
            </a:p>
            <a:p>
              <a:pPr>
                <a:spcBef>
                  <a:spcPts val="450"/>
                </a:spcBef>
                <a:buSzPct val="100000"/>
              </a:pPr>
              <a:r>
                <a:rPr lang="en-GB" sz="700"/>
                <a:t>Customer/Sponsor Payment is received by our financial institution</a:t>
              </a:r>
            </a:p>
          </p:txBody>
        </p:sp>
        <p:sp>
          <p:nvSpPr>
            <p:cNvPr id="30" name="Oval 29">
              <a:extLst>
                <a:ext uri="{FF2B5EF4-FFF2-40B4-BE49-F238E27FC236}">
                  <a16:creationId xmlns:a16="http://schemas.microsoft.com/office/drawing/2014/main" id="{C7A5496E-4A41-4A14-9714-AE699E375044}"/>
                </a:ext>
              </a:extLst>
            </p:cNvPr>
            <p:cNvSpPr/>
            <p:nvPr/>
          </p:nvSpPr>
          <p:spPr bwMode="gray">
            <a:xfrm>
              <a:off x="5071941" y="3759200"/>
              <a:ext cx="152400" cy="152400"/>
            </a:xfrm>
            <a:prstGeom prst="ellipse">
              <a:avLst/>
            </a:prstGeom>
            <a:solidFill>
              <a:schemeClr val="bg2"/>
            </a:solidFill>
            <a:ln w="19050" algn="ctr">
              <a:solidFill>
                <a:srgbClr val="002060"/>
              </a:solidFill>
              <a:miter lim="800000"/>
              <a:headEnd/>
              <a:tailEnd/>
            </a:ln>
          </p:spPr>
          <p:txBody>
            <a:bodyPr wrap="square" lIns="66675" tIns="66675" rIns="66675" bIns="66675" rtlCol="0" anchor="ctr"/>
            <a:lstStyle/>
            <a:p>
              <a:pPr algn="ctr">
                <a:lnSpc>
                  <a:spcPct val="106000"/>
                </a:lnSpc>
                <a:buFont typeface="Wingdings 2" pitchFamily="18" charset="2"/>
                <a:buNone/>
              </a:pPr>
              <a:endParaRPr lang="en-GB" sz="1200" b="1">
                <a:solidFill>
                  <a:schemeClr val="bg1"/>
                </a:solidFill>
              </a:endParaRPr>
            </a:p>
          </p:txBody>
        </p:sp>
        <p:cxnSp>
          <p:nvCxnSpPr>
            <p:cNvPr id="31" name="Straight Connector 30">
              <a:extLst>
                <a:ext uri="{FF2B5EF4-FFF2-40B4-BE49-F238E27FC236}">
                  <a16:creationId xmlns:a16="http://schemas.microsoft.com/office/drawing/2014/main" id="{8922CFC5-40D5-400F-B0BC-3CF1D71234E0}"/>
                </a:ext>
              </a:extLst>
            </p:cNvPr>
            <p:cNvCxnSpPr>
              <a:cxnSpLocks/>
              <a:endCxn id="30" idx="4"/>
            </p:cNvCxnSpPr>
            <p:nvPr/>
          </p:nvCxnSpPr>
          <p:spPr>
            <a:xfrm flipH="1" flipV="1">
              <a:off x="5148141" y="3911600"/>
              <a:ext cx="1" cy="619625"/>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9FFD835-17C0-4F4B-958B-5C771ED15126}"/>
                </a:ext>
              </a:extLst>
            </p:cNvPr>
            <p:cNvSpPr txBox="1"/>
            <p:nvPr/>
          </p:nvSpPr>
          <p:spPr>
            <a:xfrm>
              <a:off x="5150728" y="4353103"/>
              <a:ext cx="1014960" cy="643456"/>
            </a:xfrm>
            <a:prstGeom prst="rect">
              <a:avLst/>
            </a:prstGeom>
            <a:noFill/>
            <a:ln>
              <a:solidFill>
                <a:srgbClr val="002060"/>
              </a:solidFill>
            </a:ln>
          </p:spPr>
          <p:txBody>
            <a:bodyPr wrap="square" lIns="0" tIns="0" rIns="0" bIns="0" rtlCol="0">
              <a:spAutoFit/>
            </a:bodyPr>
            <a:lstStyle/>
            <a:p>
              <a:pPr>
                <a:spcBef>
                  <a:spcPts val="450"/>
                </a:spcBef>
                <a:buSzPct val="100000"/>
              </a:pPr>
              <a:r>
                <a:rPr lang="en-GB" sz="1050" b="1"/>
                <a:t>Day 32 (a)</a:t>
              </a:r>
            </a:p>
            <a:p>
              <a:r>
                <a:rPr lang="en-GB" sz="700"/>
                <a:t>INT. 3 begins</a:t>
              </a:r>
            </a:p>
            <a:p>
              <a:r>
                <a:rPr lang="en-GB" sz="700"/>
                <a:t>If line is “unreconciled”; if Wire use Bank Stmt. File</a:t>
              </a:r>
            </a:p>
            <a:p>
              <a:r>
                <a:rPr lang="en-GB" sz="700"/>
                <a:t>If ACH use ACH+ File</a:t>
              </a:r>
            </a:p>
          </p:txBody>
        </p:sp>
      </p:grpSp>
      <p:sp>
        <p:nvSpPr>
          <p:cNvPr id="36" name="TextBox 35">
            <a:extLst>
              <a:ext uri="{FF2B5EF4-FFF2-40B4-BE49-F238E27FC236}">
                <a16:creationId xmlns:a16="http://schemas.microsoft.com/office/drawing/2014/main" id="{593134F6-03B6-42AE-8256-5EDFE1C84AC7}"/>
              </a:ext>
            </a:extLst>
          </p:cNvPr>
          <p:cNvSpPr txBox="1"/>
          <p:nvPr/>
        </p:nvSpPr>
        <p:spPr>
          <a:xfrm>
            <a:off x="848787" y="1947551"/>
            <a:ext cx="1309867" cy="505267"/>
          </a:xfrm>
          <a:prstGeom prst="rect">
            <a:avLst/>
          </a:prstGeom>
          <a:noFill/>
          <a:ln>
            <a:solidFill>
              <a:srgbClr val="002060"/>
            </a:solidFill>
          </a:ln>
        </p:spPr>
        <p:txBody>
          <a:bodyPr wrap="square" lIns="0" tIns="0" rIns="0" bIns="0" rtlCol="0">
            <a:spAutoFit/>
          </a:bodyPr>
          <a:lstStyle/>
          <a:p>
            <a:pPr>
              <a:spcBef>
                <a:spcPts val="450"/>
              </a:spcBef>
              <a:buSzPct val="100000"/>
            </a:pPr>
            <a:r>
              <a:rPr lang="en-GB" sz="1050" b="1"/>
              <a:t>Accounting:</a:t>
            </a:r>
          </a:p>
          <a:p>
            <a:pPr>
              <a:spcBef>
                <a:spcPts val="450"/>
              </a:spcBef>
              <a:buSzPct val="100000"/>
            </a:pPr>
            <a:r>
              <a:rPr lang="en-GB" sz="700"/>
              <a:t>DR: AR</a:t>
            </a:r>
          </a:p>
          <a:p>
            <a:pPr>
              <a:spcBef>
                <a:spcPts val="450"/>
              </a:spcBef>
              <a:buSzPct val="100000"/>
            </a:pPr>
            <a:r>
              <a:rPr lang="en-GB" sz="700"/>
              <a:t>CR: Revenue</a:t>
            </a:r>
          </a:p>
        </p:txBody>
      </p:sp>
      <p:cxnSp>
        <p:nvCxnSpPr>
          <p:cNvPr id="37" name="Straight Connector 36">
            <a:extLst>
              <a:ext uri="{FF2B5EF4-FFF2-40B4-BE49-F238E27FC236}">
                <a16:creationId xmlns:a16="http://schemas.microsoft.com/office/drawing/2014/main" id="{32EF0A31-39D7-4892-8303-9F0847A28BBC}"/>
              </a:ext>
            </a:extLst>
          </p:cNvPr>
          <p:cNvCxnSpPr>
            <a:cxnSpLocks/>
          </p:cNvCxnSpPr>
          <p:nvPr/>
        </p:nvCxnSpPr>
        <p:spPr>
          <a:xfrm>
            <a:off x="2441622" y="4813384"/>
            <a:ext cx="9270904"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1FDBA8EC-996F-430C-AC45-B536D14C4B01}"/>
              </a:ext>
            </a:extLst>
          </p:cNvPr>
          <p:cNvSpPr/>
          <p:nvPr/>
        </p:nvSpPr>
        <p:spPr bwMode="gray">
          <a:xfrm>
            <a:off x="2439717" y="4743222"/>
            <a:ext cx="196681" cy="140324"/>
          </a:xfrm>
          <a:prstGeom prst="ellipse">
            <a:avLst/>
          </a:prstGeom>
          <a:solidFill>
            <a:schemeClr val="accent3"/>
          </a:solidFill>
          <a:ln w="19050" algn="ctr">
            <a:solidFill>
              <a:srgbClr val="002060"/>
            </a:solidFill>
            <a:miter lim="800000"/>
            <a:headEnd/>
            <a:tailEnd/>
          </a:ln>
        </p:spPr>
        <p:txBody>
          <a:bodyPr wrap="square" lIns="66675" tIns="66675" rIns="66675" bIns="66675" rtlCol="0" anchor="ctr"/>
          <a:lstStyle/>
          <a:p>
            <a:pPr algn="ctr">
              <a:lnSpc>
                <a:spcPct val="106000"/>
              </a:lnSpc>
              <a:buFont typeface="Wingdings 2" pitchFamily="18" charset="2"/>
              <a:buNone/>
            </a:pPr>
            <a:endParaRPr lang="en-GB" sz="1200" b="1">
              <a:solidFill>
                <a:schemeClr val="bg1"/>
              </a:solidFill>
            </a:endParaRPr>
          </a:p>
        </p:txBody>
      </p:sp>
      <p:cxnSp>
        <p:nvCxnSpPr>
          <p:cNvPr id="40" name="Straight Connector 39">
            <a:extLst>
              <a:ext uri="{FF2B5EF4-FFF2-40B4-BE49-F238E27FC236}">
                <a16:creationId xmlns:a16="http://schemas.microsoft.com/office/drawing/2014/main" id="{EC8F4DBD-0DE8-41BB-931A-FEDFB4A79940}"/>
              </a:ext>
            </a:extLst>
          </p:cNvPr>
          <p:cNvCxnSpPr>
            <a:cxnSpLocks/>
          </p:cNvCxnSpPr>
          <p:nvPr/>
        </p:nvCxnSpPr>
        <p:spPr>
          <a:xfrm flipV="1">
            <a:off x="2537242" y="4883547"/>
            <a:ext cx="0" cy="1269581"/>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2F140442-96F7-4A86-8F54-9A15F846CF87}"/>
              </a:ext>
            </a:extLst>
          </p:cNvPr>
          <p:cNvSpPr/>
          <p:nvPr/>
        </p:nvSpPr>
        <p:spPr bwMode="gray">
          <a:xfrm>
            <a:off x="3341762" y="4743221"/>
            <a:ext cx="196681" cy="140324"/>
          </a:xfrm>
          <a:prstGeom prst="ellipse">
            <a:avLst/>
          </a:prstGeom>
          <a:solidFill>
            <a:schemeClr val="accent3"/>
          </a:solidFill>
          <a:ln w="19050" algn="ctr">
            <a:solidFill>
              <a:srgbClr val="002060"/>
            </a:solidFill>
            <a:miter lim="800000"/>
            <a:headEnd/>
            <a:tailEnd/>
          </a:ln>
        </p:spPr>
        <p:txBody>
          <a:bodyPr wrap="square" lIns="66675" tIns="66675" rIns="66675" bIns="66675" rtlCol="0" anchor="ctr"/>
          <a:lstStyle/>
          <a:p>
            <a:pPr algn="ctr">
              <a:lnSpc>
                <a:spcPct val="106000"/>
              </a:lnSpc>
              <a:buFont typeface="Wingdings 2" pitchFamily="18" charset="2"/>
              <a:buNone/>
            </a:pPr>
            <a:endParaRPr lang="en-GB" sz="1200" b="1">
              <a:solidFill>
                <a:schemeClr val="bg1"/>
              </a:solidFill>
            </a:endParaRPr>
          </a:p>
        </p:txBody>
      </p:sp>
      <p:cxnSp>
        <p:nvCxnSpPr>
          <p:cNvPr id="44" name="Straight Connector 43">
            <a:extLst>
              <a:ext uri="{FF2B5EF4-FFF2-40B4-BE49-F238E27FC236}">
                <a16:creationId xmlns:a16="http://schemas.microsoft.com/office/drawing/2014/main" id="{1469BDEE-8870-4186-933F-6A99661F80A5}"/>
              </a:ext>
            </a:extLst>
          </p:cNvPr>
          <p:cNvCxnSpPr>
            <a:cxnSpLocks/>
          </p:cNvCxnSpPr>
          <p:nvPr/>
        </p:nvCxnSpPr>
        <p:spPr>
          <a:xfrm flipV="1">
            <a:off x="3439287" y="4883548"/>
            <a:ext cx="0" cy="336735"/>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BE802D4C-8152-4B3C-ADA3-91DECF55E128}"/>
              </a:ext>
            </a:extLst>
          </p:cNvPr>
          <p:cNvSpPr/>
          <p:nvPr/>
        </p:nvSpPr>
        <p:spPr bwMode="gray">
          <a:xfrm>
            <a:off x="3145081" y="4743222"/>
            <a:ext cx="196681" cy="140324"/>
          </a:xfrm>
          <a:prstGeom prst="ellipse">
            <a:avLst/>
          </a:prstGeom>
          <a:solidFill>
            <a:schemeClr val="accent3"/>
          </a:solidFill>
          <a:ln w="19050" algn="ctr">
            <a:solidFill>
              <a:srgbClr val="002060"/>
            </a:solidFill>
            <a:miter lim="800000"/>
            <a:headEnd/>
            <a:tailEnd/>
          </a:ln>
        </p:spPr>
        <p:txBody>
          <a:bodyPr wrap="square" lIns="66675" tIns="66675" rIns="66675" bIns="66675" rtlCol="0" anchor="ctr"/>
          <a:lstStyle/>
          <a:p>
            <a:pPr algn="ctr">
              <a:lnSpc>
                <a:spcPct val="106000"/>
              </a:lnSpc>
              <a:buFont typeface="Wingdings 2" pitchFamily="18" charset="2"/>
              <a:buNone/>
            </a:pPr>
            <a:endParaRPr lang="en-GB" sz="1200" b="1">
              <a:solidFill>
                <a:schemeClr val="bg1"/>
              </a:solidFill>
            </a:endParaRPr>
          </a:p>
        </p:txBody>
      </p:sp>
      <p:cxnSp>
        <p:nvCxnSpPr>
          <p:cNvPr id="46" name="Straight Connector 45">
            <a:extLst>
              <a:ext uri="{FF2B5EF4-FFF2-40B4-BE49-F238E27FC236}">
                <a16:creationId xmlns:a16="http://schemas.microsoft.com/office/drawing/2014/main" id="{724791BB-9AA8-4EA8-9672-3917615C9F55}"/>
              </a:ext>
            </a:extLst>
          </p:cNvPr>
          <p:cNvCxnSpPr>
            <a:cxnSpLocks/>
          </p:cNvCxnSpPr>
          <p:nvPr/>
        </p:nvCxnSpPr>
        <p:spPr>
          <a:xfrm flipV="1">
            <a:off x="3242606" y="4883550"/>
            <a:ext cx="0" cy="741894"/>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9C3C588-E6FC-4941-A404-16D26C58AB6B}"/>
              </a:ext>
            </a:extLst>
          </p:cNvPr>
          <p:cNvSpPr txBox="1"/>
          <p:nvPr/>
        </p:nvSpPr>
        <p:spPr>
          <a:xfrm>
            <a:off x="2667200" y="5625444"/>
            <a:ext cx="871241" cy="441146"/>
          </a:xfrm>
          <a:prstGeom prst="rect">
            <a:avLst/>
          </a:prstGeom>
          <a:noFill/>
          <a:ln>
            <a:solidFill>
              <a:srgbClr val="002060"/>
            </a:solidFill>
          </a:ln>
        </p:spPr>
        <p:txBody>
          <a:bodyPr wrap="square" lIns="0" tIns="0" rIns="0" bIns="0" rtlCol="0">
            <a:spAutoFit/>
          </a:bodyPr>
          <a:lstStyle/>
          <a:p>
            <a:pPr>
              <a:spcBef>
                <a:spcPts val="450"/>
              </a:spcBef>
              <a:buSzPct val="100000"/>
            </a:pPr>
            <a:r>
              <a:rPr lang="en-GB" sz="1050" b="1"/>
              <a:t>Day 31 (a)</a:t>
            </a:r>
          </a:p>
          <a:p>
            <a:pPr>
              <a:spcBef>
                <a:spcPts val="450"/>
              </a:spcBef>
              <a:buSzPct val="100000"/>
            </a:pPr>
            <a:r>
              <a:rPr lang="en-GB" sz="700"/>
              <a:t>Bank Stmt. (BAI2) File is sent to SFTP by Bank</a:t>
            </a:r>
          </a:p>
        </p:txBody>
      </p:sp>
      <p:sp>
        <p:nvSpPr>
          <p:cNvPr id="50" name="TextBox 49">
            <a:extLst>
              <a:ext uri="{FF2B5EF4-FFF2-40B4-BE49-F238E27FC236}">
                <a16:creationId xmlns:a16="http://schemas.microsoft.com/office/drawing/2014/main" id="{490E0833-2A4C-4B54-8E21-90145A687BFA}"/>
              </a:ext>
            </a:extLst>
          </p:cNvPr>
          <p:cNvSpPr txBox="1"/>
          <p:nvPr/>
        </p:nvSpPr>
        <p:spPr>
          <a:xfrm>
            <a:off x="3476233" y="5118687"/>
            <a:ext cx="836320" cy="441146"/>
          </a:xfrm>
          <a:prstGeom prst="rect">
            <a:avLst/>
          </a:prstGeom>
          <a:noFill/>
          <a:ln>
            <a:solidFill>
              <a:srgbClr val="002060"/>
            </a:solidFill>
          </a:ln>
        </p:spPr>
        <p:txBody>
          <a:bodyPr wrap="square" lIns="0" tIns="0" rIns="0" bIns="0" rtlCol="0">
            <a:spAutoFit/>
          </a:bodyPr>
          <a:lstStyle/>
          <a:p>
            <a:pPr>
              <a:spcBef>
                <a:spcPts val="450"/>
              </a:spcBef>
              <a:buSzPct val="100000"/>
            </a:pPr>
            <a:r>
              <a:rPr lang="en-GB" sz="1050" b="1"/>
              <a:t>Day 31 (b)</a:t>
            </a:r>
          </a:p>
          <a:p>
            <a:pPr>
              <a:spcBef>
                <a:spcPts val="450"/>
              </a:spcBef>
              <a:buSzPct val="100000"/>
            </a:pPr>
            <a:r>
              <a:rPr lang="en-GB" sz="700"/>
              <a:t>ACH+ File is sent to SFTP by Bank</a:t>
            </a:r>
          </a:p>
        </p:txBody>
      </p:sp>
      <p:sp>
        <p:nvSpPr>
          <p:cNvPr id="53" name="Oval 52">
            <a:extLst>
              <a:ext uri="{FF2B5EF4-FFF2-40B4-BE49-F238E27FC236}">
                <a16:creationId xmlns:a16="http://schemas.microsoft.com/office/drawing/2014/main" id="{504F47C8-1F94-4E7A-B12F-125414946218}"/>
              </a:ext>
            </a:extLst>
          </p:cNvPr>
          <p:cNvSpPr/>
          <p:nvPr/>
        </p:nvSpPr>
        <p:spPr bwMode="gray">
          <a:xfrm>
            <a:off x="4278120" y="4739578"/>
            <a:ext cx="196681" cy="140324"/>
          </a:xfrm>
          <a:prstGeom prst="ellipse">
            <a:avLst/>
          </a:prstGeom>
          <a:solidFill>
            <a:schemeClr val="accent3"/>
          </a:solidFill>
          <a:ln w="19050" algn="ctr">
            <a:solidFill>
              <a:srgbClr val="002060"/>
            </a:solidFill>
            <a:miter lim="800000"/>
            <a:headEnd/>
            <a:tailEnd/>
          </a:ln>
        </p:spPr>
        <p:txBody>
          <a:bodyPr wrap="square" lIns="66675" tIns="66675" rIns="66675" bIns="66675" rtlCol="0" anchor="ctr"/>
          <a:lstStyle/>
          <a:p>
            <a:pPr algn="ctr">
              <a:lnSpc>
                <a:spcPct val="106000"/>
              </a:lnSpc>
              <a:buFont typeface="Wingdings 2" pitchFamily="18" charset="2"/>
              <a:buNone/>
            </a:pPr>
            <a:endParaRPr lang="en-GB" sz="1200" b="1">
              <a:solidFill>
                <a:schemeClr val="bg1"/>
              </a:solidFill>
            </a:endParaRPr>
          </a:p>
        </p:txBody>
      </p:sp>
      <p:sp>
        <p:nvSpPr>
          <p:cNvPr id="54" name="TextBox 53">
            <a:extLst>
              <a:ext uri="{FF2B5EF4-FFF2-40B4-BE49-F238E27FC236}">
                <a16:creationId xmlns:a16="http://schemas.microsoft.com/office/drawing/2014/main" id="{E9BC0DFF-1D93-4BAB-B9F6-742EFAEB3A1F}"/>
              </a:ext>
            </a:extLst>
          </p:cNvPr>
          <p:cNvSpPr txBox="1"/>
          <p:nvPr/>
        </p:nvSpPr>
        <p:spPr>
          <a:xfrm>
            <a:off x="4408235" y="4952506"/>
            <a:ext cx="836320" cy="441146"/>
          </a:xfrm>
          <a:prstGeom prst="rect">
            <a:avLst/>
          </a:prstGeom>
          <a:noFill/>
          <a:ln>
            <a:solidFill>
              <a:srgbClr val="002060"/>
            </a:solidFill>
          </a:ln>
        </p:spPr>
        <p:txBody>
          <a:bodyPr wrap="square" lIns="0" tIns="0" rIns="0" bIns="0" rtlCol="0">
            <a:spAutoFit/>
          </a:bodyPr>
          <a:lstStyle/>
          <a:p>
            <a:pPr>
              <a:spcBef>
                <a:spcPts val="450"/>
              </a:spcBef>
              <a:buSzPct val="100000"/>
            </a:pPr>
            <a:r>
              <a:rPr lang="en-GB" sz="1050" b="1"/>
              <a:t>Day 31 (c)</a:t>
            </a:r>
          </a:p>
          <a:p>
            <a:pPr>
              <a:spcBef>
                <a:spcPts val="450"/>
              </a:spcBef>
              <a:buSzPct val="100000"/>
            </a:pPr>
            <a:r>
              <a:rPr lang="en-GB" sz="700"/>
              <a:t>Bank Stmt. (BAI2) File is sent to Workday</a:t>
            </a:r>
          </a:p>
        </p:txBody>
      </p:sp>
      <p:cxnSp>
        <p:nvCxnSpPr>
          <p:cNvPr id="57" name="Straight Connector 56">
            <a:extLst>
              <a:ext uri="{FF2B5EF4-FFF2-40B4-BE49-F238E27FC236}">
                <a16:creationId xmlns:a16="http://schemas.microsoft.com/office/drawing/2014/main" id="{25A60EF0-12E4-467B-9B5A-7D2065F6EB0D}"/>
              </a:ext>
            </a:extLst>
          </p:cNvPr>
          <p:cNvCxnSpPr>
            <a:cxnSpLocks/>
          </p:cNvCxnSpPr>
          <p:nvPr/>
        </p:nvCxnSpPr>
        <p:spPr>
          <a:xfrm flipV="1">
            <a:off x="4376460" y="4883549"/>
            <a:ext cx="0" cy="168366"/>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BC2DA392-7B83-4D9B-84A8-FE38BEE7E2E6}"/>
              </a:ext>
            </a:extLst>
          </p:cNvPr>
          <p:cNvSpPr/>
          <p:nvPr/>
        </p:nvSpPr>
        <p:spPr bwMode="gray">
          <a:xfrm>
            <a:off x="5236234" y="4537704"/>
            <a:ext cx="732788" cy="522814"/>
          </a:xfrm>
          <a:prstGeom prst="ellipse">
            <a:avLst/>
          </a:prstGeom>
          <a:solidFill>
            <a:schemeClr val="accent3"/>
          </a:solidFill>
          <a:ln w="19050" algn="ctr">
            <a:solidFill>
              <a:srgbClr val="002060"/>
            </a:solidFill>
            <a:miter lim="800000"/>
            <a:headEnd/>
            <a:tailEnd/>
          </a:ln>
        </p:spPr>
        <p:txBody>
          <a:bodyPr wrap="square" lIns="66675" tIns="66675" rIns="66675" bIns="66675" rtlCol="0" anchor="ctr"/>
          <a:lstStyle/>
          <a:p>
            <a:pPr algn="ctr">
              <a:lnSpc>
                <a:spcPct val="106000"/>
              </a:lnSpc>
              <a:buFont typeface="Wingdings 2" pitchFamily="18" charset="2"/>
              <a:buNone/>
            </a:pPr>
            <a:r>
              <a:rPr lang="en-GB" sz="800" b="1">
                <a:solidFill>
                  <a:schemeClr val="bg1"/>
                </a:solidFill>
              </a:rPr>
              <a:t>Bank Reconciliation begins</a:t>
            </a:r>
          </a:p>
        </p:txBody>
      </p:sp>
      <p:sp>
        <p:nvSpPr>
          <p:cNvPr id="60" name="Oval 59">
            <a:extLst>
              <a:ext uri="{FF2B5EF4-FFF2-40B4-BE49-F238E27FC236}">
                <a16:creationId xmlns:a16="http://schemas.microsoft.com/office/drawing/2014/main" id="{C04D6ED8-103A-4922-BF9B-27A5E70AD693}"/>
              </a:ext>
            </a:extLst>
          </p:cNvPr>
          <p:cNvSpPr/>
          <p:nvPr/>
        </p:nvSpPr>
        <p:spPr bwMode="gray">
          <a:xfrm>
            <a:off x="5995046" y="4722667"/>
            <a:ext cx="196681" cy="140324"/>
          </a:xfrm>
          <a:prstGeom prst="ellipse">
            <a:avLst/>
          </a:prstGeom>
          <a:solidFill>
            <a:schemeClr val="accent3"/>
          </a:solidFill>
          <a:ln w="19050" algn="ctr">
            <a:solidFill>
              <a:srgbClr val="002060"/>
            </a:solidFill>
            <a:miter lim="800000"/>
            <a:headEnd/>
            <a:tailEnd/>
          </a:ln>
        </p:spPr>
        <p:txBody>
          <a:bodyPr wrap="square" lIns="66675" tIns="66675" rIns="66675" bIns="66675" rtlCol="0" anchor="ctr"/>
          <a:lstStyle/>
          <a:p>
            <a:pPr algn="ctr">
              <a:lnSpc>
                <a:spcPct val="106000"/>
              </a:lnSpc>
              <a:buFont typeface="Wingdings 2" pitchFamily="18" charset="2"/>
              <a:buNone/>
            </a:pPr>
            <a:endParaRPr lang="en-GB" sz="1200" b="1">
              <a:solidFill>
                <a:schemeClr val="bg1"/>
              </a:solidFill>
            </a:endParaRPr>
          </a:p>
        </p:txBody>
      </p:sp>
      <p:sp>
        <p:nvSpPr>
          <p:cNvPr id="61" name="TextBox 60">
            <a:extLst>
              <a:ext uri="{FF2B5EF4-FFF2-40B4-BE49-F238E27FC236}">
                <a16:creationId xmlns:a16="http://schemas.microsoft.com/office/drawing/2014/main" id="{B2D987F3-59A6-4656-849E-2F7D3F70A081}"/>
              </a:ext>
            </a:extLst>
          </p:cNvPr>
          <p:cNvSpPr txBox="1"/>
          <p:nvPr/>
        </p:nvSpPr>
        <p:spPr>
          <a:xfrm>
            <a:off x="5225171" y="6208544"/>
            <a:ext cx="1736430" cy="441146"/>
          </a:xfrm>
          <a:prstGeom prst="rect">
            <a:avLst/>
          </a:prstGeom>
          <a:noFill/>
          <a:ln>
            <a:solidFill>
              <a:srgbClr val="002060"/>
            </a:solidFill>
          </a:ln>
        </p:spPr>
        <p:txBody>
          <a:bodyPr wrap="square" lIns="0" tIns="0" rIns="0" bIns="0" rtlCol="0">
            <a:spAutoFit/>
          </a:bodyPr>
          <a:lstStyle/>
          <a:p>
            <a:pPr>
              <a:spcBef>
                <a:spcPts val="450"/>
              </a:spcBef>
              <a:buSzPct val="100000"/>
            </a:pPr>
            <a:r>
              <a:rPr lang="en-GB" sz="1050" b="1"/>
              <a:t>Day 31 (d)</a:t>
            </a:r>
          </a:p>
          <a:p>
            <a:pPr>
              <a:spcBef>
                <a:spcPts val="450"/>
              </a:spcBef>
              <a:buSzPct val="100000"/>
            </a:pPr>
            <a:r>
              <a:rPr lang="en-GB" sz="700"/>
              <a:t>Auto-Reconciliation for the Main Bank Account Kicks off leveraging FNR and Matching</a:t>
            </a:r>
          </a:p>
        </p:txBody>
      </p:sp>
      <p:cxnSp>
        <p:nvCxnSpPr>
          <p:cNvPr id="62" name="Straight Connector 61">
            <a:extLst>
              <a:ext uri="{FF2B5EF4-FFF2-40B4-BE49-F238E27FC236}">
                <a16:creationId xmlns:a16="http://schemas.microsoft.com/office/drawing/2014/main" id="{BDAB81DD-ECDF-481A-9F3C-837AD56F7064}"/>
              </a:ext>
            </a:extLst>
          </p:cNvPr>
          <p:cNvCxnSpPr>
            <a:cxnSpLocks/>
            <a:stCxn id="61" idx="0"/>
          </p:cNvCxnSpPr>
          <p:nvPr/>
        </p:nvCxnSpPr>
        <p:spPr>
          <a:xfrm flipV="1">
            <a:off x="6093386" y="4866638"/>
            <a:ext cx="0" cy="1341906"/>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3D1CD78-B116-42BD-B0C6-9806D7E4CE14}"/>
              </a:ext>
            </a:extLst>
          </p:cNvPr>
          <p:cNvSpPr/>
          <p:nvPr/>
        </p:nvSpPr>
        <p:spPr bwMode="gray">
          <a:xfrm>
            <a:off x="6450242" y="4735168"/>
            <a:ext cx="196681" cy="140324"/>
          </a:xfrm>
          <a:prstGeom prst="ellipse">
            <a:avLst/>
          </a:prstGeom>
          <a:solidFill>
            <a:schemeClr val="accent3"/>
          </a:solidFill>
          <a:ln w="19050" algn="ctr">
            <a:solidFill>
              <a:srgbClr val="002060"/>
            </a:solidFill>
            <a:miter lim="800000"/>
            <a:headEnd/>
            <a:tailEnd/>
          </a:ln>
        </p:spPr>
        <p:txBody>
          <a:bodyPr wrap="square" lIns="66675" tIns="66675" rIns="66675" bIns="66675" rtlCol="0" anchor="ctr"/>
          <a:lstStyle/>
          <a:p>
            <a:pPr algn="ctr">
              <a:lnSpc>
                <a:spcPct val="106000"/>
              </a:lnSpc>
              <a:buFont typeface="Wingdings 2" pitchFamily="18" charset="2"/>
              <a:buNone/>
            </a:pPr>
            <a:endParaRPr lang="en-GB" sz="1200" b="1">
              <a:solidFill>
                <a:schemeClr val="bg1"/>
              </a:solidFill>
            </a:endParaRPr>
          </a:p>
        </p:txBody>
      </p:sp>
      <p:sp>
        <p:nvSpPr>
          <p:cNvPr id="65" name="TextBox 64">
            <a:extLst>
              <a:ext uri="{FF2B5EF4-FFF2-40B4-BE49-F238E27FC236}">
                <a16:creationId xmlns:a16="http://schemas.microsoft.com/office/drawing/2014/main" id="{28A60130-0513-4D87-AB65-0DE0C8D54CDD}"/>
              </a:ext>
            </a:extLst>
          </p:cNvPr>
          <p:cNvSpPr txBox="1"/>
          <p:nvPr/>
        </p:nvSpPr>
        <p:spPr>
          <a:xfrm>
            <a:off x="6299203" y="5623507"/>
            <a:ext cx="1833739" cy="548868"/>
          </a:xfrm>
          <a:prstGeom prst="rect">
            <a:avLst/>
          </a:prstGeom>
          <a:noFill/>
          <a:ln>
            <a:solidFill>
              <a:srgbClr val="002060"/>
            </a:solidFill>
          </a:ln>
        </p:spPr>
        <p:txBody>
          <a:bodyPr wrap="square" lIns="0" tIns="0" rIns="0" bIns="0" rtlCol="0">
            <a:spAutoFit/>
          </a:bodyPr>
          <a:lstStyle/>
          <a:p>
            <a:pPr>
              <a:spcBef>
                <a:spcPts val="450"/>
              </a:spcBef>
              <a:buSzPct val="100000"/>
            </a:pPr>
            <a:r>
              <a:rPr lang="en-GB" sz="1050" b="1"/>
              <a:t>Day 31 (e)</a:t>
            </a:r>
          </a:p>
          <a:p>
            <a:pPr>
              <a:spcBef>
                <a:spcPts val="450"/>
              </a:spcBef>
              <a:buSzPct val="100000"/>
            </a:pPr>
            <a:r>
              <a:rPr lang="en-GB" sz="700"/>
              <a:t>Remaining unreconciled lines of the “Find Bank Statement Line” report will be used to generate Customer Payments via automation</a:t>
            </a:r>
          </a:p>
        </p:txBody>
      </p:sp>
      <p:cxnSp>
        <p:nvCxnSpPr>
          <p:cNvPr id="66" name="Straight Connector 65">
            <a:extLst>
              <a:ext uri="{FF2B5EF4-FFF2-40B4-BE49-F238E27FC236}">
                <a16:creationId xmlns:a16="http://schemas.microsoft.com/office/drawing/2014/main" id="{0B34D5CC-6C6D-4FE4-B437-B2CA6138E702}"/>
              </a:ext>
            </a:extLst>
          </p:cNvPr>
          <p:cNvCxnSpPr>
            <a:cxnSpLocks/>
          </p:cNvCxnSpPr>
          <p:nvPr/>
        </p:nvCxnSpPr>
        <p:spPr>
          <a:xfrm flipV="1">
            <a:off x="6548582" y="4879139"/>
            <a:ext cx="0" cy="746305"/>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61780BC5-A434-4158-8E04-A79AC0AF6E92}"/>
              </a:ext>
            </a:extLst>
          </p:cNvPr>
          <p:cNvCxnSpPr>
            <a:stCxn id="50" idx="0"/>
            <a:endCxn id="32" idx="1"/>
          </p:cNvCxnSpPr>
          <p:nvPr/>
        </p:nvCxnSpPr>
        <p:spPr>
          <a:xfrm rot="5400000" flipH="1" flipV="1">
            <a:off x="4503299" y="3060849"/>
            <a:ext cx="1448933" cy="2666745"/>
          </a:xfrm>
          <a:prstGeom prst="bentConnector2">
            <a:avLst/>
          </a:prstGeom>
          <a:ln w="9525" cap="flat" cmpd="sng" algn="ctr">
            <a:solidFill>
              <a:schemeClr val="accent6"/>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3" name="Connector: Elbow 72">
            <a:extLst>
              <a:ext uri="{FF2B5EF4-FFF2-40B4-BE49-F238E27FC236}">
                <a16:creationId xmlns:a16="http://schemas.microsoft.com/office/drawing/2014/main" id="{B325F0DD-DC9A-4E46-BC49-88A02512BECD}"/>
              </a:ext>
            </a:extLst>
          </p:cNvPr>
          <p:cNvCxnSpPr>
            <a:cxnSpLocks/>
            <a:stCxn id="49" idx="0"/>
          </p:cNvCxnSpPr>
          <p:nvPr/>
        </p:nvCxnSpPr>
        <p:spPr>
          <a:xfrm rot="5400000" flipH="1" flipV="1">
            <a:off x="3783567" y="2860428"/>
            <a:ext cx="2084270" cy="3445763"/>
          </a:xfrm>
          <a:prstGeom prst="bentConnector2">
            <a:avLst/>
          </a:prstGeom>
          <a:ln w="9525" cap="flat" cmpd="sng" algn="ctr">
            <a:solidFill>
              <a:schemeClr val="accent6"/>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9" name="TextBox 78">
            <a:extLst>
              <a:ext uri="{FF2B5EF4-FFF2-40B4-BE49-F238E27FC236}">
                <a16:creationId xmlns:a16="http://schemas.microsoft.com/office/drawing/2014/main" id="{52B9D7CA-025E-4915-9F6F-F959E0E6D86D}"/>
              </a:ext>
            </a:extLst>
          </p:cNvPr>
          <p:cNvSpPr txBox="1"/>
          <p:nvPr/>
        </p:nvSpPr>
        <p:spPr>
          <a:xfrm>
            <a:off x="7955494" y="3147402"/>
            <a:ext cx="1309867" cy="592470"/>
          </a:xfrm>
          <a:prstGeom prst="rect">
            <a:avLst/>
          </a:prstGeom>
          <a:noFill/>
          <a:ln>
            <a:solidFill>
              <a:srgbClr val="002060"/>
            </a:solidFill>
          </a:ln>
        </p:spPr>
        <p:txBody>
          <a:bodyPr wrap="square" lIns="0" tIns="0" rIns="0" bIns="0" rtlCol="0">
            <a:spAutoFit/>
          </a:bodyPr>
          <a:lstStyle/>
          <a:p>
            <a:pPr>
              <a:spcBef>
                <a:spcPts val="450"/>
              </a:spcBef>
              <a:buSzPct val="100000"/>
            </a:pPr>
            <a:r>
              <a:rPr lang="en-GB" sz="1050" b="1"/>
              <a:t>Day 32 (b)</a:t>
            </a:r>
          </a:p>
          <a:p>
            <a:r>
              <a:rPr lang="en-GB" sz="700"/>
              <a:t>INT. 4 begins. Since pmt. Is required, Success log of posted customer payments from INT. 3 is used as source for INT. 4</a:t>
            </a:r>
          </a:p>
        </p:txBody>
      </p:sp>
      <p:sp>
        <p:nvSpPr>
          <p:cNvPr id="80" name="TextBox 79">
            <a:extLst>
              <a:ext uri="{FF2B5EF4-FFF2-40B4-BE49-F238E27FC236}">
                <a16:creationId xmlns:a16="http://schemas.microsoft.com/office/drawing/2014/main" id="{ECE64B51-4F2E-42DE-9502-A87BACFB69BC}"/>
              </a:ext>
            </a:extLst>
          </p:cNvPr>
          <p:cNvSpPr txBox="1"/>
          <p:nvPr/>
        </p:nvSpPr>
        <p:spPr>
          <a:xfrm>
            <a:off x="7955494" y="3880639"/>
            <a:ext cx="1309867" cy="505267"/>
          </a:xfrm>
          <a:prstGeom prst="rect">
            <a:avLst/>
          </a:prstGeom>
          <a:noFill/>
          <a:ln>
            <a:solidFill>
              <a:srgbClr val="002060"/>
            </a:solidFill>
          </a:ln>
        </p:spPr>
        <p:txBody>
          <a:bodyPr wrap="square" lIns="0" tIns="0" rIns="0" bIns="0" rtlCol="0">
            <a:spAutoFit/>
          </a:bodyPr>
          <a:lstStyle/>
          <a:p>
            <a:pPr>
              <a:spcBef>
                <a:spcPts val="450"/>
              </a:spcBef>
              <a:buSzPct val="100000"/>
            </a:pPr>
            <a:r>
              <a:rPr lang="en-GB" sz="1050" b="1"/>
              <a:t>Accounting:</a:t>
            </a:r>
          </a:p>
          <a:p>
            <a:pPr>
              <a:spcBef>
                <a:spcPts val="450"/>
              </a:spcBef>
              <a:buSzPct val="100000"/>
            </a:pPr>
            <a:r>
              <a:rPr lang="en-GB" sz="700"/>
              <a:t>DR: Cash</a:t>
            </a:r>
          </a:p>
          <a:p>
            <a:pPr>
              <a:spcBef>
                <a:spcPts val="450"/>
              </a:spcBef>
              <a:buSzPct val="100000"/>
            </a:pPr>
            <a:r>
              <a:rPr lang="en-GB" sz="700"/>
              <a:t>CR: Unapplied Recorded Payments</a:t>
            </a:r>
          </a:p>
        </p:txBody>
      </p:sp>
      <p:sp>
        <p:nvSpPr>
          <p:cNvPr id="81" name="Oval 80">
            <a:extLst>
              <a:ext uri="{FF2B5EF4-FFF2-40B4-BE49-F238E27FC236}">
                <a16:creationId xmlns:a16="http://schemas.microsoft.com/office/drawing/2014/main" id="{ED387552-97AC-4DEE-8BF9-67DFE893A280}"/>
              </a:ext>
            </a:extLst>
          </p:cNvPr>
          <p:cNvSpPr/>
          <p:nvPr/>
        </p:nvSpPr>
        <p:spPr bwMode="gray">
          <a:xfrm>
            <a:off x="7828763" y="2821875"/>
            <a:ext cx="196681" cy="140324"/>
          </a:xfrm>
          <a:prstGeom prst="ellipse">
            <a:avLst/>
          </a:prstGeom>
          <a:solidFill>
            <a:schemeClr val="bg2"/>
          </a:solidFill>
          <a:ln w="19050" algn="ctr">
            <a:solidFill>
              <a:srgbClr val="002060"/>
            </a:solidFill>
            <a:miter lim="800000"/>
            <a:headEnd/>
            <a:tailEnd/>
          </a:ln>
        </p:spPr>
        <p:txBody>
          <a:bodyPr wrap="square" lIns="66675" tIns="66675" rIns="66675" bIns="66675" rtlCol="0" anchor="ctr"/>
          <a:lstStyle/>
          <a:p>
            <a:pPr algn="ctr">
              <a:lnSpc>
                <a:spcPct val="106000"/>
              </a:lnSpc>
              <a:buFont typeface="Wingdings 2" pitchFamily="18" charset="2"/>
              <a:buNone/>
            </a:pPr>
            <a:endParaRPr lang="en-GB" sz="1200" b="1">
              <a:solidFill>
                <a:schemeClr val="bg1"/>
              </a:solidFill>
            </a:endParaRPr>
          </a:p>
        </p:txBody>
      </p:sp>
      <p:cxnSp>
        <p:nvCxnSpPr>
          <p:cNvPr id="82" name="Straight Connector 81">
            <a:extLst>
              <a:ext uri="{FF2B5EF4-FFF2-40B4-BE49-F238E27FC236}">
                <a16:creationId xmlns:a16="http://schemas.microsoft.com/office/drawing/2014/main" id="{BFBD3CEB-36C5-4475-985B-A1D40DC7B906}"/>
              </a:ext>
            </a:extLst>
          </p:cNvPr>
          <p:cNvCxnSpPr>
            <a:cxnSpLocks/>
            <a:endCxn id="81" idx="4"/>
          </p:cNvCxnSpPr>
          <p:nvPr/>
        </p:nvCxnSpPr>
        <p:spPr>
          <a:xfrm flipH="1" flipV="1">
            <a:off x="7927103" y="2962199"/>
            <a:ext cx="1" cy="570527"/>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EBBA65A9-B7CC-46AE-A19C-B175369BA997}"/>
              </a:ext>
            </a:extLst>
          </p:cNvPr>
          <p:cNvSpPr/>
          <p:nvPr/>
        </p:nvSpPr>
        <p:spPr bwMode="gray">
          <a:xfrm>
            <a:off x="8681401" y="2615897"/>
            <a:ext cx="732788" cy="522814"/>
          </a:xfrm>
          <a:prstGeom prst="ellipse">
            <a:avLst/>
          </a:prstGeom>
          <a:solidFill>
            <a:schemeClr val="accent3"/>
          </a:solidFill>
          <a:ln w="19050" algn="ctr">
            <a:solidFill>
              <a:srgbClr val="002060"/>
            </a:solidFill>
            <a:miter lim="800000"/>
            <a:headEnd/>
            <a:tailEnd/>
          </a:ln>
        </p:spPr>
        <p:txBody>
          <a:bodyPr wrap="square" lIns="66675" tIns="66675" rIns="66675" bIns="66675" rtlCol="0" anchor="ctr"/>
          <a:lstStyle/>
          <a:p>
            <a:pPr algn="ctr">
              <a:lnSpc>
                <a:spcPct val="106000"/>
              </a:lnSpc>
              <a:buFont typeface="Wingdings 2" pitchFamily="18" charset="2"/>
              <a:buNone/>
            </a:pPr>
            <a:r>
              <a:rPr lang="en-GB" sz="800" b="1">
                <a:solidFill>
                  <a:schemeClr val="bg1"/>
                </a:solidFill>
              </a:rPr>
              <a:t>Cash App begins</a:t>
            </a:r>
          </a:p>
        </p:txBody>
      </p:sp>
      <p:sp>
        <p:nvSpPr>
          <p:cNvPr id="84" name="Oval 83">
            <a:extLst>
              <a:ext uri="{FF2B5EF4-FFF2-40B4-BE49-F238E27FC236}">
                <a16:creationId xmlns:a16="http://schemas.microsoft.com/office/drawing/2014/main" id="{B35D667B-3869-4C4F-9AF7-BDC624E8114C}"/>
              </a:ext>
            </a:extLst>
          </p:cNvPr>
          <p:cNvSpPr/>
          <p:nvPr/>
        </p:nvSpPr>
        <p:spPr bwMode="gray">
          <a:xfrm>
            <a:off x="10511267" y="2816285"/>
            <a:ext cx="196681" cy="140324"/>
          </a:xfrm>
          <a:prstGeom prst="ellipse">
            <a:avLst/>
          </a:prstGeom>
          <a:solidFill>
            <a:schemeClr val="accent3"/>
          </a:solidFill>
          <a:ln w="19050" algn="ctr">
            <a:solidFill>
              <a:srgbClr val="002060"/>
            </a:solidFill>
            <a:miter lim="800000"/>
            <a:headEnd/>
            <a:tailEnd/>
          </a:ln>
        </p:spPr>
        <p:txBody>
          <a:bodyPr wrap="square" lIns="66675" tIns="66675" rIns="66675" bIns="66675" rtlCol="0" anchor="ctr"/>
          <a:lstStyle/>
          <a:p>
            <a:pPr algn="ctr">
              <a:lnSpc>
                <a:spcPct val="106000"/>
              </a:lnSpc>
              <a:buFont typeface="Wingdings 2" pitchFamily="18" charset="2"/>
              <a:buNone/>
            </a:pPr>
            <a:endParaRPr lang="en-GB" sz="1200" b="1">
              <a:solidFill>
                <a:schemeClr val="bg1"/>
              </a:solidFill>
            </a:endParaRPr>
          </a:p>
        </p:txBody>
      </p:sp>
      <p:cxnSp>
        <p:nvCxnSpPr>
          <p:cNvPr id="85" name="Straight Connector 84">
            <a:extLst>
              <a:ext uri="{FF2B5EF4-FFF2-40B4-BE49-F238E27FC236}">
                <a16:creationId xmlns:a16="http://schemas.microsoft.com/office/drawing/2014/main" id="{8DB0D41A-3D42-4673-BC8B-1A62BB426196}"/>
              </a:ext>
            </a:extLst>
          </p:cNvPr>
          <p:cNvCxnSpPr>
            <a:cxnSpLocks/>
            <a:stCxn id="84" idx="0"/>
          </p:cNvCxnSpPr>
          <p:nvPr/>
        </p:nvCxnSpPr>
        <p:spPr>
          <a:xfrm flipV="1">
            <a:off x="10609608" y="2373745"/>
            <a:ext cx="1" cy="44254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F7D964D0-9532-4A0A-AE7C-C3D841458319}"/>
              </a:ext>
            </a:extLst>
          </p:cNvPr>
          <p:cNvSpPr txBox="1"/>
          <p:nvPr/>
        </p:nvSpPr>
        <p:spPr>
          <a:xfrm>
            <a:off x="10645129" y="2111750"/>
            <a:ext cx="1309867" cy="269304"/>
          </a:xfrm>
          <a:prstGeom prst="rect">
            <a:avLst/>
          </a:prstGeom>
          <a:noFill/>
          <a:ln>
            <a:solidFill>
              <a:srgbClr val="002060"/>
            </a:solidFill>
          </a:ln>
        </p:spPr>
        <p:txBody>
          <a:bodyPr wrap="square" lIns="0" tIns="0" rIns="0" bIns="0" rtlCol="0">
            <a:spAutoFit/>
          </a:bodyPr>
          <a:lstStyle/>
          <a:p>
            <a:pPr>
              <a:spcBef>
                <a:spcPts val="450"/>
              </a:spcBef>
              <a:buSzPct val="100000"/>
            </a:pPr>
            <a:r>
              <a:rPr lang="en-GB" sz="1050" b="1"/>
              <a:t>Day 33…</a:t>
            </a:r>
          </a:p>
          <a:p>
            <a:r>
              <a:rPr lang="en-GB" sz="700"/>
              <a:t>Manage Exceptions</a:t>
            </a:r>
            <a:endParaRPr lang="en-GB" sz="800"/>
          </a:p>
        </p:txBody>
      </p:sp>
      <p:sp>
        <p:nvSpPr>
          <p:cNvPr id="88" name="Oval 87">
            <a:extLst>
              <a:ext uri="{FF2B5EF4-FFF2-40B4-BE49-F238E27FC236}">
                <a16:creationId xmlns:a16="http://schemas.microsoft.com/office/drawing/2014/main" id="{8507271E-422D-48C9-9A65-C89145D6A5C2}"/>
              </a:ext>
            </a:extLst>
          </p:cNvPr>
          <p:cNvSpPr/>
          <p:nvPr/>
        </p:nvSpPr>
        <p:spPr bwMode="gray">
          <a:xfrm>
            <a:off x="10319607" y="4735816"/>
            <a:ext cx="196681" cy="140324"/>
          </a:xfrm>
          <a:prstGeom prst="ellipse">
            <a:avLst/>
          </a:prstGeom>
          <a:solidFill>
            <a:schemeClr val="accent3"/>
          </a:solidFill>
          <a:ln w="19050" algn="ctr">
            <a:solidFill>
              <a:srgbClr val="002060"/>
            </a:solidFill>
            <a:miter lim="800000"/>
            <a:headEnd/>
            <a:tailEnd/>
          </a:ln>
        </p:spPr>
        <p:txBody>
          <a:bodyPr wrap="square" lIns="66675" tIns="66675" rIns="66675" bIns="66675" rtlCol="0" anchor="ctr"/>
          <a:lstStyle/>
          <a:p>
            <a:pPr algn="ctr">
              <a:lnSpc>
                <a:spcPct val="106000"/>
              </a:lnSpc>
              <a:buFont typeface="Wingdings 2" pitchFamily="18" charset="2"/>
              <a:buNone/>
            </a:pPr>
            <a:endParaRPr lang="en-GB" sz="1200" b="1">
              <a:solidFill>
                <a:schemeClr val="bg1"/>
              </a:solidFill>
            </a:endParaRPr>
          </a:p>
        </p:txBody>
      </p:sp>
      <p:sp>
        <p:nvSpPr>
          <p:cNvPr id="89" name="TextBox 88">
            <a:extLst>
              <a:ext uri="{FF2B5EF4-FFF2-40B4-BE49-F238E27FC236}">
                <a16:creationId xmlns:a16="http://schemas.microsoft.com/office/drawing/2014/main" id="{AC34FFB5-1F23-4EBB-A35F-26230A434A7F}"/>
              </a:ext>
            </a:extLst>
          </p:cNvPr>
          <p:cNvSpPr txBox="1"/>
          <p:nvPr/>
        </p:nvSpPr>
        <p:spPr>
          <a:xfrm>
            <a:off x="10168568" y="5624155"/>
            <a:ext cx="1833739" cy="333425"/>
          </a:xfrm>
          <a:prstGeom prst="rect">
            <a:avLst/>
          </a:prstGeom>
          <a:noFill/>
          <a:ln>
            <a:solidFill>
              <a:srgbClr val="002060"/>
            </a:solidFill>
          </a:ln>
        </p:spPr>
        <p:txBody>
          <a:bodyPr wrap="square" lIns="0" tIns="0" rIns="0" bIns="0" rtlCol="0">
            <a:spAutoFit/>
          </a:bodyPr>
          <a:lstStyle/>
          <a:p>
            <a:pPr>
              <a:spcBef>
                <a:spcPts val="450"/>
              </a:spcBef>
              <a:buSzPct val="100000"/>
            </a:pPr>
            <a:r>
              <a:rPr lang="en-GB" sz="1050" b="1"/>
              <a:t>Day 33…</a:t>
            </a:r>
          </a:p>
          <a:p>
            <a:pPr>
              <a:spcBef>
                <a:spcPts val="450"/>
              </a:spcBef>
              <a:buSzPct val="100000"/>
            </a:pPr>
            <a:r>
              <a:rPr lang="en-GB" sz="700"/>
              <a:t>Re-Run Auto-Reconciliation for Bank Statement</a:t>
            </a:r>
          </a:p>
        </p:txBody>
      </p:sp>
      <p:cxnSp>
        <p:nvCxnSpPr>
          <p:cNvPr id="90" name="Straight Connector 89">
            <a:extLst>
              <a:ext uri="{FF2B5EF4-FFF2-40B4-BE49-F238E27FC236}">
                <a16:creationId xmlns:a16="http://schemas.microsoft.com/office/drawing/2014/main" id="{98ED95AD-39DD-47AF-B565-280C401B1FAE}"/>
              </a:ext>
            </a:extLst>
          </p:cNvPr>
          <p:cNvCxnSpPr>
            <a:cxnSpLocks/>
          </p:cNvCxnSpPr>
          <p:nvPr/>
        </p:nvCxnSpPr>
        <p:spPr>
          <a:xfrm flipV="1">
            <a:off x="10417947" y="4879787"/>
            <a:ext cx="0" cy="746305"/>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38A11834-FC05-4B24-80EC-5B8629D03575}"/>
              </a:ext>
            </a:extLst>
          </p:cNvPr>
          <p:cNvSpPr/>
          <p:nvPr/>
        </p:nvSpPr>
        <p:spPr>
          <a:xfrm rot="16200000">
            <a:off x="-741515" y="2760269"/>
            <a:ext cx="1857129" cy="29892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Cash App</a:t>
            </a:r>
          </a:p>
        </p:txBody>
      </p:sp>
      <p:sp>
        <p:nvSpPr>
          <p:cNvPr id="92" name="Rectangle 91">
            <a:extLst>
              <a:ext uri="{FF2B5EF4-FFF2-40B4-BE49-F238E27FC236}">
                <a16:creationId xmlns:a16="http://schemas.microsoft.com/office/drawing/2014/main" id="{F5552F41-8A84-45A8-B341-9EC9E4AF17B7}"/>
              </a:ext>
            </a:extLst>
          </p:cNvPr>
          <p:cNvSpPr/>
          <p:nvPr/>
        </p:nvSpPr>
        <p:spPr>
          <a:xfrm rot="16200000">
            <a:off x="-741517" y="4742007"/>
            <a:ext cx="1857129" cy="29892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Bank Recon.</a:t>
            </a:r>
          </a:p>
        </p:txBody>
      </p:sp>
      <p:sp>
        <p:nvSpPr>
          <p:cNvPr id="93" name="TextBox 92">
            <a:extLst>
              <a:ext uri="{FF2B5EF4-FFF2-40B4-BE49-F238E27FC236}">
                <a16:creationId xmlns:a16="http://schemas.microsoft.com/office/drawing/2014/main" id="{324749EE-BE17-43E1-B4D7-76506AF97944}"/>
              </a:ext>
            </a:extLst>
          </p:cNvPr>
          <p:cNvSpPr txBox="1"/>
          <p:nvPr/>
        </p:nvSpPr>
        <p:spPr>
          <a:xfrm>
            <a:off x="9398081" y="3135940"/>
            <a:ext cx="1309867" cy="848950"/>
          </a:xfrm>
          <a:prstGeom prst="rect">
            <a:avLst/>
          </a:prstGeom>
          <a:noFill/>
          <a:ln>
            <a:solidFill>
              <a:srgbClr val="002060"/>
            </a:solidFill>
          </a:ln>
        </p:spPr>
        <p:txBody>
          <a:bodyPr wrap="square" lIns="0" tIns="0" rIns="0" bIns="0" rtlCol="0">
            <a:spAutoFit/>
          </a:bodyPr>
          <a:lstStyle/>
          <a:p>
            <a:pPr>
              <a:spcBef>
                <a:spcPts val="450"/>
              </a:spcBef>
              <a:buSzPct val="100000"/>
            </a:pPr>
            <a:r>
              <a:rPr lang="en-GB" sz="1050" b="1"/>
              <a:t>Accounting:</a:t>
            </a:r>
          </a:p>
          <a:p>
            <a:pPr>
              <a:spcBef>
                <a:spcPts val="450"/>
              </a:spcBef>
              <a:buSzPct val="100000"/>
            </a:pPr>
            <a:r>
              <a:rPr lang="en-GB" sz="700"/>
              <a:t>DR: Unapplied Record Payments</a:t>
            </a:r>
          </a:p>
          <a:p>
            <a:pPr>
              <a:spcBef>
                <a:spcPts val="450"/>
              </a:spcBef>
              <a:buSzPct val="100000"/>
            </a:pPr>
            <a:r>
              <a:rPr lang="en-GB" sz="700"/>
              <a:t>CR: Accounts Receivable</a:t>
            </a:r>
          </a:p>
          <a:p>
            <a:pPr>
              <a:spcBef>
                <a:spcPts val="450"/>
              </a:spcBef>
              <a:buSzPct val="100000"/>
            </a:pPr>
            <a:r>
              <a:rPr lang="en-GB" sz="700"/>
              <a:t>OR</a:t>
            </a:r>
          </a:p>
          <a:p>
            <a:pPr>
              <a:spcBef>
                <a:spcPts val="450"/>
              </a:spcBef>
              <a:buSzPct val="100000"/>
            </a:pPr>
            <a:r>
              <a:rPr lang="en-GB" sz="700"/>
              <a:t>CR: On-Account Payment</a:t>
            </a:r>
          </a:p>
        </p:txBody>
      </p:sp>
      <p:sp>
        <p:nvSpPr>
          <p:cNvPr id="63" name="Rectangle 62">
            <a:extLst>
              <a:ext uri="{FF2B5EF4-FFF2-40B4-BE49-F238E27FC236}">
                <a16:creationId xmlns:a16="http://schemas.microsoft.com/office/drawing/2014/main" id="{33E64FF3-3D73-4AC5-800C-5E2B47BB541A}"/>
              </a:ext>
            </a:extLst>
          </p:cNvPr>
          <p:cNvSpPr/>
          <p:nvPr/>
        </p:nvSpPr>
        <p:spPr>
          <a:xfrm rot="16200000">
            <a:off x="-176970" y="4795038"/>
            <a:ext cx="1352435" cy="19977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a:solidFill>
                  <a:schemeClr val="tx1"/>
                </a:solidFill>
              </a:rPr>
              <a:t>BAO Only</a:t>
            </a:r>
          </a:p>
        </p:txBody>
      </p:sp>
      <p:sp>
        <p:nvSpPr>
          <p:cNvPr id="67" name="Rectangle 66">
            <a:extLst>
              <a:ext uri="{FF2B5EF4-FFF2-40B4-BE49-F238E27FC236}">
                <a16:creationId xmlns:a16="http://schemas.microsoft.com/office/drawing/2014/main" id="{E5EE329A-1A60-4852-B542-05C09D007CB5}"/>
              </a:ext>
            </a:extLst>
          </p:cNvPr>
          <p:cNvSpPr/>
          <p:nvPr/>
        </p:nvSpPr>
        <p:spPr>
          <a:xfrm rot="16200000">
            <a:off x="-215901" y="2786559"/>
            <a:ext cx="1352435" cy="19977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a:solidFill>
                  <a:schemeClr val="tx1"/>
                </a:solidFill>
              </a:rPr>
              <a:t>Cash App Hub</a:t>
            </a:r>
          </a:p>
        </p:txBody>
      </p:sp>
      <p:sp>
        <p:nvSpPr>
          <p:cNvPr id="68" name="Rectangle 67">
            <a:extLst>
              <a:ext uri="{FF2B5EF4-FFF2-40B4-BE49-F238E27FC236}">
                <a16:creationId xmlns:a16="http://schemas.microsoft.com/office/drawing/2014/main" id="{9969D820-24AE-471D-A7D9-65E13D736207}"/>
              </a:ext>
            </a:extLst>
          </p:cNvPr>
          <p:cNvSpPr/>
          <p:nvPr/>
        </p:nvSpPr>
        <p:spPr>
          <a:xfrm>
            <a:off x="43413" y="6308816"/>
            <a:ext cx="1267374" cy="24060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900">
                <a:solidFill>
                  <a:schemeClr val="tx1"/>
                </a:solidFill>
              </a:rPr>
              <a:t>*Assumption of Net 30</a:t>
            </a:r>
          </a:p>
        </p:txBody>
      </p:sp>
    </p:spTree>
    <p:extLst>
      <p:ext uri="{BB962C8B-B14F-4D97-AF65-F5344CB8AC3E}">
        <p14:creationId xmlns:p14="http://schemas.microsoft.com/office/powerpoint/2010/main" val="36410256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85E7D-D194-4DF9-88A5-E6159D8D9815}"/>
              </a:ext>
            </a:extLst>
          </p:cNvPr>
          <p:cNvSpPr>
            <a:spLocks noGrp="1"/>
          </p:cNvSpPr>
          <p:nvPr>
            <p:ph type="title"/>
          </p:nvPr>
        </p:nvSpPr>
        <p:spPr/>
        <p:txBody>
          <a:bodyPr/>
          <a:lstStyle/>
          <a:p>
            <a:r>
              <a:rPr lang="en-US"/>
              <a:t>Proof of concept 2 – step by step</a:t>
            </a:r>
          </a:p>
        </p:txBody>
      </p:sp>
      <p:sp>
        <p:nvSpPr>
          <p:cNvPr id="3" name="Text Placeholder 2">
            <a:extLst>
              <a:ext uri="{FF2B5EF4-FFF2-40B4-BE49-F238E27FC236}">
                <a16:creationId xmlns:a16="http://schemas.microsoft.com/office/drawing/2014/main" id="{90A704E7-55F6-4D3D-99B7-7CC845754BBE}"/>
              </a:ext>
            </a:extLst>
          </p:cNvPr>
          <p:cNvSpPr>
            <a:spLocks noGrp="1"/>
          </p:cNvSpPr>
          <p:nvPr>
            <p:ph type="body" sz="quarter" idx="11"/>
          </p:nvPr>
        </p:nvSpPr>
        <p:spPr/>
        <p:txBody>
          <a:bodyPr/>
          <a:lstStyle/>
          <a:p>
            <a:r>
              <a:rPr lang="en-US"/>
              <a:t>Creation of Customer Invoice</a:t>
            </a:r>
          </a:p>
        </p:txBody>
      </p:sp>
      <p:pic>
        <p:nvPicPr>
          <p:cNvPr id="5" name="Picture 4">
            <a:extLst>
              <a:ext uri="{FF2B5EF4-FFF2-40B4-BE49-F238E27FC236}">
                <a16:creationId xmlns:a16="http://schemas.microsoft.com/office/drawing/2014/main" id="{8420AAC5-4AFD-497F-909D-9224435C841A}"/>
              </a:ext>
            </a:extLst>
          </p:cNvPr>
          <p:cNvPicPr>
            <a:picLocks noChangeAspect="1"/>
          </p:cNvPicPr>
          <p:nvPr/>
        </p:nvPicPr>
        <p:blipFill>
          <a:blip r:embed="rId2"/>
          <a:stretch>
            <a:fillRect/>
          </a:stretch>
        </p:blipFill>
        <p:spPr>
          <a:xfrm>
            <a:off x="831272" y="1932530"/>
            <a:ext cx="9827491" cy="4427705"/>
          </a:xfrm>
          <a:prstGeom prst="rect">
            <a:avLst/>
          </a:prstGeom>
        </p:spPr>
      </p:pic>
    </p:spTree>
    <p:extLst>
      <p:ext uri="{BB962C8B-B14F-4D97-AF65-F5344CB8AC3E}">
        <p14:creationId xmlns:p14="http://schemas.microsoft.com/office/powerpoint/2010/main" val="41984340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85E7D-D194-4DF9-88A5-E6159D8D9815}"/>
              </a:ext>
            </a:extLst>
          </p:cNvPr>
          <p:cNvSpPr>
            <a:spLocks noGrp="1"/>
          </p:cNvSpPr>
          <p:nvPr>
            <p:ph type="title"/>
          </p:nvPr>
        </p:nvSpPr>
        <p:spPr/>
        <p:txBody>
          <a:bodyPr/>
          <a:lstStyle/>
          <a:p>
            <a:r>
              <a:rPr lang="en-US"/>
              <a:t>Proof of concept 2 – step by step</a:t>
            </a:r>
          </a:p>
        </p:txBody>
      </p:sp>
      <p:sp>
        <p:nvSpPr>
          <p:cNvPr id="3" name="Text Placeholder 2">
            <a:extLst>
              <a:ext uri="{FF2B5EF4-FFF2-40B4-BE49-F238E27FC236}">
                <a16:creationId xmlns:a16="http://schemas.microsoft.com/office/drawing/2014/main" id="{90A704E7-55F6-4D3D-99B7-7CC845754BBE}"/>
              </a:ext>
            </a:extLst>
          </p:cNvPr>
          <p:cNvSpPr>
            <a:spLocks noGrp="1"/>
          </p:cNvSpPr>
          <p:nvPr>
            <p:ph type="body" sz="quarter" idx="11"/>
          </p:nvPr>
        </p:nvSpPr>
        <p:spPr/>
        <p:txBody>
          <a:bodyPr/>
          <a:lstStyle/>
          <a:p>
            <a:r>
              <a:rPr lang="en-US"/>
              <a:t>Customer Remits Payment/Bank Files Uploaded to SFTP &amp; Workday</a:t>
            </a:r>
          </a:p>
        </p:txBody>
      </p:sp>
      <p:pic>
        <p:nvPicPr>
          <p:cNvPr id="8" name="Picture 7">
            <a:extLst>
              <a:ext uri="{FF2B5EF4-FFF2-40B4-BE49-F238E27FC236}">
                <a16:creationId xmlns:a16="http://schemas.microsoft.com/office/drawing/2014/main" id="{23D5D27F-9771-4EF4-8E84-40ECB5499C8D}"/>
              </a:ext>
            </a:extLst>
          </p:cNvPr>
          <p:cNvPicPr>
            <a:picLocks noChangeAspect="1"/>
          </p:cNvPicPr>
          <p:nvPr/>
        </p:nvPicPr>
        <p:blipFill>
          <a:blip r:embed="rId2"/>
          <a:stretch>
            <a:fillRect/>
          </a:stretch>
        </p:blipFill>
        <p:spPr>
          <a:xfrm>
            <a:off x="634023" y="1893066"/>
            <a:ext cx="11139055" cy="744303"/>
          </a:xfrm>
          <a:prstGeom prst="rect">
            <a:avLst/>
          </a:prstGeom>
        </p:spPr>
      </p:pic>
      <p:graphicFrame>
        <p:nvGraphicFramePr>
          <p:cNvPr id="9" name="Table 8">
            <a:extLst>
              <a:ext uri="{FF2B5EF4-FFF2-40B4-BE49-F238E27FC236}">
                <a16:creationId xmlns:a16="http://schemas.microsoft.com/office/drawing/2014/main" id="{C689A783-EABC-480C-8DAB-1885B7E088A8}"/>
              </a:ext>
            </a:extLst>
          </p:cNvPr>
          <p:cNvGraphicFramePr>
            <a:graphicFrameLocks noGrp="1"/>
          </p:cNvGraphicFramePr>
          <p:nvPr>
            <p:extLst>
              <p:ext uri="{D42A27DB-BD31-4B8C-83A1-F6EECF244321}">
                <p14:modId xmlns:p14="http://schemas.microsoft.com/office/powerpoint/2010/main" val="755236375"/>
              </p:ext>
            </p:extLst>
          </p:nvPr>
        </p:nvGraphicFramePr>
        <p:xfrm>
          <a:off x="634022" y="2804618"/>
          <a:ext cx="11155658" cy="850688"/>
        </p:xfrm>
        <a:graphic>
          <a:graphicData uri="http://schemas.openxmlformats.org/drawingml/2006/table">
            <a:tbl>
              <a:tblPr/>
              <a:tblGrid>
                <a:gridCol w="635952">
                  <a:extLst>
                    <a:ext uri="{9D8B030D-6E8A-4147-A177-3AD203B41FA5}">
                      <a16:colId xmlns:a16="http://schemas.microsoft.com/office/drawing/2014/main" val="2433744310"/>
                    </a:ext>
                  </a:extLst>
                </a:gridCol>
                <a:gridCol w="635952">
                  <a:extLst>
                    <a:ext uri="{9D8B030D-6E8A-4147-A177-3AD203B41FA5}">
                      <a16:colId xmlns:a16="http://schemas.microsoft.com/office/drawing/2014/main" val="1392253329"/>
                    </a:ext>
                  </a:extLst>
                </a:gridCol>
                <a:gridCol w="1430892">
                  <a:extLst>
                    <a:ext uri="{9D8B030D-6E8A-4147-A177-3AD203B41FA5}">
                      <a16:colId xmlns:a16="http://schemas.microsoft.com/office/drawing/2014/main" val="2107575959"/>
                    </a:ext>
                  </a:extLst>
                </a:gridCol>
                <a:gridCol w="635952">
                  <a:extLst>
                    <a:ext uri="{9D8B030D-6E8A-4147-A177-3AD203B41FA5}">
                      <a16:colId xmlns:a16="http://schemas.microsoft.com/office/drawing/2014/main" val="784337946"/>
                    </a:ext>
                  </a:extLst>
                </a:gridCol>
                <a:gridCol w="635952">
                  <a:extLst>
                    <a:ext uri="{9D8B030D-6E8A-4147-A177-3AD203B41FA5}">
                      <a16:colId xmlns:a16="http://schemas.microsoft.com/office/drawing/2014/main" val="4005863358"/>
                    </a:ext>
                  </a:extLst>
                </a:gridCol>
                <a:gridCol w="635952">
                  <a:extLst>
                    <a:ext uri="{9D8B030D-6E8A-4147-A177-3AD203B41FA5}">
                      <a16:colId xmlns:a16="http://schemas.microsoft.com/office/drawing/2014/main" val="1636889048"/>
                    </a:ext>
                  </a:extLst>
                </a:gridCol>
                <a:gridCol w="635952">
                  <a:extLst>
                    <a:ext uri="{9D8B030D-6E8A-4147-A177-3AD203B41FA5}">
                      <a16:colId xmlns:a16="http://schemas.microsoft.com/office/drawing/2014/main" val="1962454642"/>
                    </a:ext>
                  </a:extLst>
                </a:gridCol>
                <a:gridCol w="635952">
                  <a:extLst>
                    <a:ext uri="{9D8B030D-6E8A-4147-A177-3AD203B41FA5}">
                      <a16:colId xmlns:a16="http://schemas.microsoft.com/office/drawing/2014/main" val="3822934399"/>
                    </a:ext>
                  </a:extLst>
                </a:gridCol>
                <a:gridCol w="635952">
                  <a:extLst>
                    <a:ext uri="{9D8B030D-6E8A-4147-A177-3AD203B41FA5}">
                      <a16:colId xmlns:a16="http://schemas.microsoft.com/office/drawing/2014/main" val="3972016593"/>
                    </a:ext>
                  </a:extLst>
                </a:gridCol>
                <a:gridCol w="3365246">
                  <a:extLst>
                    <a:ext uri="{9D8B030D-6E8A-4147-A177-3AD203B41FA5}">
                      <a16:colId xmlns:a16="http://schemas.microsoft.com/office/drawing/2014/main" val="3654080489"/>
                    </a:ext>
                  </a:extLst>
                </a:gridCol>
                <a:gridCol w="635952">
                  <a:extLst>
                    <a:ext uri="{9D8B030D-6E8A-4147-A177-3AD203B41FA5}">
                      <a16:colId xmlns:a16="http://schemas.microsoft.com/office/drawing/2014/main" val="1928098072"/>
                    </a:ext>
                  </a:extLst>
                </a:gridCol>
                <a:gridCol w="635952">
                  <a:extLst>
                    <a:ext uri="{9D8B030D-6E8A-4147-A177-3AD203B41FA5}">
                      <a16:colId xmlns:a16="http://schemas.microsoft.com/office/drawing/2014/main" val="1485911829"/>
                    </a:ext>
                  </a:extLst>
                </a:gridCol>
              </a:tblGrid>
              <a:tr h="500802">
                <a:tc>
                  <a:txBody>
                    <a:bodyPr/>
                    <a:lstStyle/>
                    <a:p>
                      <a:pPr algn="l" fontAlgn="b"/>
                      <a:r>
                        <a:rPr lang="en-US" sz="1100" b="0" i="0" u="none" strike="noStrike">
                          <a:solidFill>
                            <a:srgbClr val="000000"/>
                          </a:solidFill>
                          <a:effectLst/>
                          <a:latin typeface="Calibri" panose="020F0502020204030204" pitchFamily="34" charset="0"/>
                        </a:rPr>
                        <a:t>PAYMENT LINE</a:t>
                      </a:r>
                    </a:p>
                  </a:txBody>
                  <a:tcPr marL="6244" marR="6244" marT="6244" marB="0" anchor="b">
                    <a:lnL>
                      <a:noFill/>
                    </a:lnL>
                    <a:lnR>
                      <a:noFill/>
                    </a:lnR>
                    <a:lnT>
                      <a:noFill/>
                    </a:lnT>
                    <a:lnB>
                      <a:noFill/>
                    </a:lnB>
                    <a:solidFill>
                      <a:schemeClr val="bg2">
                        <a:lumMod val="85000"/>
                      </a:schemeClr>
                    </a:solidFill>
                  </a:tcPr>
                </a:tc>
                <a:tc>
                  <a:txBody>
                    <a:bodyPr/>
                    <a:lstStyle/>
                    <a:p>
                      <a:pPr algn="l" fontAlgn="b"/>
                      <a:r>
                        <a:rPr lang="en-US" sz="1100" b="0" i="0" u="none" strike="noStrike">
                          <a:solidFill>
                            <a:srgbClr val="000000"/>
                          </a:solidFill>
                          <a:effectLst/>
                          <a:latin typeface="Calibri" panose="020F0502020204030204" pitchFamily="34" charset="0"/>
                        </a:rPr>
                        <a:t>REMITTANCE LINE</a:t>
                      </a:r>
                    </a:p>
                  </a:txBody>
                  <a:tcPr marL="6244" marR="6244" marT="6244" marB="0" anchor="b">
                    <a:lnL>
                      <a:noFill/>
                    </a:lnL>
                    <a:lnR>
                      <a:noFill/>
                    </a:lnR>
                    <a:lnT>
                      <a:noFill/>
                    </a:lnT>
                    <a:lnB>
                      <a:noFill/>
                    </a:lnB>
                    <a:solidFill>
                      <a:schemeClr val="bg2">
                        <a:lumMod val="85000"/>
                      </a:schemeClr>
                    </a:solidFill>
                  </a:tcPr>
                </a:tc>
                <a:tc>
                  <a:txBody>
                    <a:bodyPr/>
                    <a:lstStyle/>
                    <a:p>
                      <a:pPr algn="l" fontAlgn="b"/>
                      <a:r>
                        <a:rPr lang="en-US" sz="1100" b="0" i="0" u="none" strike="noStrike">
                          <a:solidFill>
                            <a:srgbClr val="000000"/>
                          </a:solidFill>
                          <a:effectLst/>
                          <a:latin typeface="Calibri" panose="020F0502020204030204" pitchFamily="34" charset="0"/>
                        </a:rPr>
                        <a:t>Bank Reference #</a:t>
                      </a:r>
                    </a:p>
                  </a:txBody>
                  <a:tcPr marL="6244" marR="6244" marT="6244" marB="0" anchor="b">
                    <a:lnL>
                      <a:noFill/>
                    </a:lnL>
                    <a:lnR>
                      <a:noFill/>
                    </a:lnR>
                    <a:lnT>
                      <a:noFill/>
                    </a:lnT>
                    <a:lnB>
                      <a:noFill/>
                    </a:lnB>
                    <a:solidFill>
                      <a:schemeClr val="bg2">
                        <a:lumMod val="85000"/>
                      </a:schemeClr>
                    </a:solidFill>
                  </a:tcPr>
                </a:tc>
                <a:tc>
                  <a:txBody>
                    <a:bodyPr/>
                    <a:lstStyle/>
                    <a:p>
                      <a:pPr algn="l" fontAlgn="b"/>
                      <a:r>
                        <a:rPr lang="en-US" sz="1100" b="0" i="0" u="none" strike="noStrike">
                          <a:solidFill>
                            <a:srgbClr val="000000"/>
                          </a:solidFill>
                          <a:effectLst/>
                          <a:latin typeface="Calibri" panose="020F0502020204030204" pitchFamily="34" charset="0"/>
                        </a:rPr>
                        <a:t>PAYMENT AMOUNT</a:t>
                      </a:r>
                    </a:p>
                  </a:txBody>
                  <a:tcPr marL="6244" marR="6244" marT="6244" marB="0" anchor="b">
                    <a:lnL>
                      <a:noFill/>
                    </a:lnL>
                    <a:lnR>
                      <a:noFill/>
                    </a:lnR>
                    <a:lnT>
                      <a:noFill/>
                    </a:lnT>
                    <a:lnB>
                      <a:noFill/>
                    </a:lnB>
                    <a:solidFill>
                      <a:schemeClr val="bg2">
                        <a:lumMod val="85000"/>
                      </a:schemeClr>
                    </a:solidFill>
                  </a:tcPr>
                </a:tc>
                <a:tc>
                  <a:txBody>
                    <a:bodyPr/>
                    <a:lstStyle/>
                    <a:p>
                      <a:pPr algn="l" fontAlgn="b"/>
                      <a:r>
                        <a:rPr lang="en-US" sz="1100" b="0" i="0" u="none" strike="noStrike">
                          <a:solidFill>
                            <a:srgbClr val="000000"/>
                          </a:solidFill>
                          <a:effectLst/>
                          <a:latin typeface="Calibri" panose="020F0502020204030204" pitchFamily="34" charset="0"/>
                        </a:rPr>
                        <a:t>C/D</a:t>
                      </a:r>
                    </a:p>
                  </a:txBody>
                  <a:tcPr marL="6244" marR="6244" marT="6244" marB="0" anchor="b">
                    <a:lnL>
                      <a:noFill/>
                    </a:lnL>
                    <a:lnR>
                      <a:noFill/>
                    </a:lnR>
                    <a:lnT>
                      <a:noFill/>
                    </a:lnT>
                    <a:lnB>
                      <a:noFill/>
                    </a:lnB>
                    <a:solidFill>
                      <a:schemeClr val="bg2">
                        <a:lumMod val="85000"/>
                      </a:schemeClr>
                    </a:solidFill>
                  </a:tcPr>
                </a:tc>
                <a:tc>
                  <a:txBody>
                    <a:bodyPr/>
                    <a:lstStyle/>
                    <a:p>
                      <a:pPr algn="l" fontAlgn="b"/>
                      <a:r>
                        <a:rPr lang="en-US" sz="1100" b="0" i="0" u="none" strike="noStrike">
                          <a:solidFill>
                            <a:srgbClr val="000000"/>
                          </a:solidFill>
                          <a:effectLst/>
                          <a:latin typeface="Calibri" panose="020F0502020204030204" pitchFamily="34" charset="0"/>
                        </a:rPr>
                        <a:t>PAYMENTEFFECTIVEDATE</a:t>
                      </a:r>
                    </a:p>
                  </a:txBody>
                  <a:tcPr marL="6244" marR="6244" marT="6244" marB="0" anchor="b">
                    <a:lnL>
                      <a:noFill/>
                    </a:lnL>
                    <a:lnR>
                      <a:noFill/>
                    </a:lnR>
                    <a:lnT>
                      <a:noFill/>
                    </a:lnT>
                    <a:lnB>
                      <a:noFill/>
                    </a:lnB>
                    <a:solidFill>
                      <a:schemeClr val="bg2">
                        <a:lumMod val="85000"/>
                      </a:schemeClr>
                    </a:solidFill>
                  </a:tcPr>
                </a:tc>
                <a:tc>
                  <a:txBody>
                    <a:bodyPr/>
                    <a:lstStyle/>
                    <a:p>
                      <a:pPr algn="l" fontAlgn="b"/>
                      <a:r>
                        <a:rPr lang="en-US" sz="1100" b="0" i="0" u="none" strike="noStrike">
                          <a:solidFill>
                            <a:srgbClr val="000000"/>
                          </a:solidFill>
                          <a:effectLst/>
                          <a:latin typeface="Calibri" panose="020F0502020204030204" pitchFamily="34" charset="0"/>
                        </a:rPr>
                        <a:t>PAYMENTDESCRIPTION</a:t>
                      </a:r>
                    </a:p>
                  </a:txBody>
                  <a:tcPr marL="6244" marR="6244" marT="6244" marB="0" anchor="b">
                    <a:lnL>
                      <a:noFill/>
                    </a:lnL>
                    <a:lnR>
                      <a:noFill/>
                    </a:lnR>
                    <a:lnT>
                      <a:noFill/>
                    </a:lnT>
                    <a:lnB>
                      <a:noFill/>
                    </a:lnB>
                    <a:solidFill>
                      <a:schemeClr val="bg2">
                        <a:lumMod val="85000"/>
                      </a:schemeClr>
                    </a:solidFill>
                  </a:tcPr>
                </a:tc>
                <a:tc>
                  <a:txBody>
                    <a:bodyPr/>
                    <a:lstStyle/>
                    <a:p>
                      <a:pPr algn="l" fontAlgn="b"/>
                      <a:r>
                        <a:rPr lang="en-US" sz="1100" b="0" i="0" u="none" strike="noStrike">
                          <a:solidFill>
                            <a:srgbClr val="000000"/>
                          </a:solidFill>
                          <a:effectLst/>
                          <a:latin typeface="Calibri" panose="020F0502020204030204" pitchFamily="34" charset="0"/>
                        </a:rPr>
                        <a:t>PAYMENTCHECKNUMBER</a:t>
                      </a:r>
                    </a:p>
                  </a:txBody>
                  <a:tcPr marL="6244" marR="6244" marT="6244" marB="0" anchor="b">
                    <a:lnL>
                      <a:noFill/>
                    </a:lnL>
                    <a:lnR>
                      <a:noFill/>
                    </a:lnR>
                    <a:lnT>
                      <a:noFill/>
                    </a:lnT>
                    <a:lnB>
                      <a:noFill/>
                    </a:lnB>
                    <a:solidFill>
                      <a:schemeClr val="bg2">
                        <a:lumMod val="85000"/>
                      </a:schemeClr>
                    </a:solidFill>
                  </a:tcPr>
                </a:tc>
                <a:tc>
                  <a:txBody>
                    <a:bodyPr/>
                    <a:lstStyle/>
                    <a:p>
                      <a:pPr algn="l" fontAlgn="b"/>
                      <a:r>
                        <a:rPr lang="en-US" sz="1100" b="0" i="0" u="none" strike="noStrike">
                          <a:solidFill>
                            <a:srgbClr val="000000"/>
                          </a:solidFill>
                          <a:effectLst/>
                          <a:latin typeface="Calibri" panose="020F0502020204030204" pitchFamily="34" charset="0"/>
                        </a:rPr>
                        <a:t>PAYMENTEM</a:t>
                      </a:r>
                    </a:p>
                  </a:txBody>
                  <a:tcPr marL="6244" marR="6244" marT="6244" marB="0" anchor="b">
                    <a:lnL>
                      <a:noFill/>
                    </a:lnL>
                    <a:lnR>
                      <a:noFill/>
                    </a:lnR>
                    <a:lnT>
                      <a:noFill/>
                    </a:lnT>
                    <a:lnB>
                      <a:noFill/>
                    </a:lnB>
                    <a:solidFill>
                      <a:schemeClr val="bg2">
                        <a:lumMod val="85000"/>
                      </a:schemeClr>
                    </a:solidFill>
                  </a:tcPr>
                </a:tc>
                <a:tc>
                  <a:txBody>
                    <a:bodyPr/>
                    <a:lstStyle/>
                    <a:p>
                      <a:pPr algn="l" fontAlgn="b"/>
                      <a:r>
                        <a:rPr lang="en-US" sz="1100" b="0" i="0" u="none" strike="noStrike">
                          <a:solidFill>
                            <a:srgbClr val="000000"/>
                          </a:solidFill>
                          <a:effectLst/>
                          <a:latin typeface="Calibri" panose="020F0502020204030204" pitchFamily="34" charset="0"/>
                        </a:rPr>
                        <a:t>PAYMENTORIGINATOR</a:t>
                      </a:r>
                    </a:p>
                  </a:txBody>
                  <a:tcPr marL="6244" marR="6244" marT="6244" marB="0" anchor="b">
                    <a:lnL>
                      <a:noFill/>
                    </a:lnL>
                    <a:lnR>
                      <a:noFill/>
                    </a:lnR>
                    <a:lnT>
                      <a:noFill/>
                    </a:lnT>
                    <a:lnB>
                      <a:noFill/>
                    </a:lnB>
                    <a:solidFill>
                      <a:schemeClr val="bg2">
                        <a:lumMod val="85000"/>
                      </a:schemeClr>
                    </a:solidFill>
                  </a:tcPr>
                </a:tc>
                <a:tc>
                  <a:txBody>
                    <a:bodyPr/>
                    <a:lstStyle/>
                    <a:p>
                      <a:pPr algn="l" fontAlgn="b"/>
                      <a:r>
                        <a:rPr lang="en-US" sz="1100" b="0" i="0" u="none" strike="noStrike">
                          <a:solidFill>
                            <a:srgbClr val="000000"/>
                          </a:solidFill>
                          <a:effectLst/>
                          <a:latin typeface="Calibri" panose="020F0502020204030204" pitchFamily="34" charset="0"/>
                        </a:rPr>
                        <a:t>PAYMENTMUTUALLYDEFINED</a:t>
                      </a:r>
                    </a:p>
                  </a:txBody>
                  <a:tcPr marL="6244" marR="6244" marT="6244" marB="0" anchor="b">
                    <a:lnL>
                      <a:noFill/>
                    </a:lnL>
                    <a:lnR>
                      <a:noFill/>
                    </a:lnR>
                    <a:lnT>
                      <a:noFill/>
                    </a:lnT>
                    <a:lnB>
                      <a:noFill/>
                    </a:lnB>
                    <a:solidFill>
                      <a:schemeClr val="bg2">
                        <a:lumMod val="85000"/>
                      </a:schemeClr>
                    </a:solidFill>
                  </a:tcPr>
                </a:tc>
                <a:tc>
                  <a:txBody>
                    <a:bodyPr/>
                    <a:lstStyle/>
                    <a:p>
                      <a:pPr algn="l" fontAlgn="b"/>
                      <a:r>
                        <a:rPr lang="en-US" sz="1100" b="0" i="0" u="none" strike="noStrike">
                          <a:solidFill>
                            <a:srgbClr val="000000"/>
                          </a:solidFill>
                          <a:effectLst/>
                          <a:latin typeface="Calibri" panose="020F0502020204030204" pitchFamily="34" charset="0"/>
                        </a:rPr>
                        <a:t>PAYMENTRECEIVER</a:t>
                      </a:r>
                    </a:p>
                  </a:txBody>
                  <a:tcPr marL="6244" marR="6244" marT="6244" marB="0" anchor="b">
                    <a:lnL>
                      <a:noFill/>
                    </a:lnL>
                    <a:lnR>
                      <a:noFill/>
                    </a:lnR>
                    <a:lnT>
                      <a:noFill/>
                    </a:lnT>
                    <a:lnB>
                      <a:noFill/>
                    </a:lnB>
                    <a:solidFill>
                      <a:schemeClr val="bg2">
                        <a:lumMod val="85000"/>
                      </a:schemeClr>
                    </a:solidFill>
                  </a:tcPr>
                </a:tc>
                <a:extLst>
                  <a:ext uri="{0D108BD9-81ED-4DB2-BD59-A6C34878D82A}">
                    <a16:rowId xmlns:a16="http://schemas.microsoft.com/office/drawing/2014/main" val="980306164"/>
                  </a:ext>
                </a:extLst>
              </a:tr>
              <a:tr h="335950">
                <a:tc>
                  <a:txBody>
                    <a:bodyPr/>
                    <a:lstStyle/>
                    <a:p>
                      <a:pPr algn="r" fontAlgn="b"/>
                      <a:r>
                        <a:rPr lang="en-US" sz="1100" b="0" i="0" u="none" strike="noStrike">
                          <a:solidFill>
                            <a:srgbClr val="000000"/>
                          </a:solidFill>
                          <a:effectLst/>
                          <a:latin typeface="Calibri" panose="020F0502020204030204" pitchFamily="34" charset="0"/>
                        </a:rPr>
                        <a:t>9</a:t>
                      </a:r>
                    </a:p>
                  </a:txBody>
                  <a:tcPr marL="6244" marR="6244" marT="6244" marB="0" anchor="b">
                    <a:lnL>
                      <a:noFill/>
                    </a:lnL>
                    <a:lnR>
                      <a:noFill/>
                    </a:lnR>
                    <a:lnT>
                      <a:noFill/>
                    </a:lnT>
                    <a:lnB>
                      <a:noFill/>
                    </a:lnB>
                    <a:solidFill>
                      <a:schemeClr val="bg2">
                        <a:lumMod val="85000"/>
                      </a:schemeClr>
                    </a:solidFill>
                  </a:tcPr>
                </a:tc>
                <a:tc>
                  <a:txBody>
                    <a:bodyPr/>
                    <a:lstStyle/>
                    <a:p>
                      <a:pPr algn="r" fontAlgn="b"/>
                      <a:r>
                        <a:rPr lang="en-US" sz="1100" b="0" i="0" u="none" strike="noStrike">
                          <a:solidFill>
                            <a:srgbClr val="000000"/>
                          </a:solidFill>
                          <a:effectLst/>
                          <a:latin typeface="Calibri" panose="020F0502020204030204" pitchFamily="34" charset="0"/>
                        </a:rPr>
                        <a:t>0</a:t>
                      </a:r>
                    </a:p>
                  </a:txBody>
                  <a:tcPr marL="6244" marR="6244" marT="6244" marB="0" anchor="b">
                    <a:lnL>
                      <a:noFill/>
                    </a:lnL>
                    <a:lnR>
                      <a:noFill/>
                    </a:lnR>
                    <a:lnT>
                      <a:noFill/>
                    </a:lnT>
                    <a:lnB>
                      <a:noFill/>
                    </a:lnB>
                    <a:solidFill>
                      <a:schemeClr val="bg2">
                        <a:lumMod val="85000"/>
                      </a:schemeClr>
                    </a:solidFill>
                  </a:tcPr>
                </a:tc>
                <a:tc>
                  <a:txBody>
                    <a:bodyPr/>
                    <a:lstStyle/>
                    <a:p>
                      <a:pPr algn="r" fontAlgn="b"/>
                      <a:r>
                        <a:rPr lang="en-US" sz="1100" b="0" i="0" u="none" strike="noStrike">
                          <a:solidFill>
                            <a:srgbClr val="000000"/>
                          </a:solidFill>
                          <a:effectLst/>
                          <a:latin typeface="Calibri" panose="020F0502020204030204" pitchFamily="34" charset="0"/>
                        </a:rPr>
                        <a:t>902575021010434</a:t>
                      </a:r>
                    </a:p>
                  </a:txBody>
                  <a:tcPr marL="6244" marR="6244" marT="6244" marB="0" anchor="b">
                    <a:lnL>
                      <a:noFill/>
                    </a:lnL>
                    <a:lnR>
                      <a:noFill/>
                    </a:lnR>
                    <a:lnT>
                      <a:noFill/>
                    </a:lnT>
                    <a:lnB>
                      <a:noFill/>
                    </a:lnB>
                    <a:solidFill>
                      <a:schemeClr val="bg2">
                        <a:lumMod val="85000"/>
                      </a:schemeClr>
                    </a:solidFill>
                  </a:tcPr>
                </a:tc>
                <a:tc>
                  <a:txBody>
                    <a:bodyPr/>
                    <a:lstStyle/>
                    <a:p>
                      <a:pPr algn="r" fontAlgn="b"/>
                      <a:r>
                        <a:rPr lang="en-US" sz="1100" b="0" i="0" u="none" strike="noStrike">
                          <a:solidFill>
                            <a:srgbClr val="000000"/>
                          </a:solidFill>
                          <a:effectLst/>
                          <a:latin typeface="Calibri" panose="020F0502020204030204" pitchFamily="34" charset="0"/>
                        </a:rPr>
                        <a:t>17500</a:t>
                      </a:r>
                    </a:p>
                  </a:txBody>
                  <a:tcPr marL="6244" marR="6244" marT="6244" marB="0" anchor="b">
                    <a:lnL>
                      <a:noFill/>
                    </a:lnL>
                    <a:lnR>
                      <a:noFill/>
                    </a:lnR>
                    <a:lnT>
                      <a:noFill/>
                    </a:lnT>
                    <a:lnB>
                      <a:noFill/>
                    </a:lnB>
                    <a:solidFill>
                      <a:schemeClr val="bg2">
                        <a:lumMod val="85000"/>
                      </a:schemeClr>
                    </a:solidFill>
                  </a:tcPr>
                </a:tc>
                <a:tc>
                  <a:txBody>
                    <a:bodyPr/>
                    <a:lstStyle/>
                    <a:p>
                      <a:pPr algn="l" fontAlgn="b"/>
                      <a:r>
                        <a:rPr lang="en-US" sz="1100" b="0" i="0" u="none" strike="noStrike">
                          <a:solidFill>
                            <a:srgbClr val="000000"/>
                          </a:solidFill>
                          <a:effectLst/>
                          <a:latin typeface="Calibri" panose="020F0502020204030204" pitchFamily="34" charset="0"/>
                        </a:rPr>
                        <a:t>C</a:t>
                      </a:r>
                    </a:p>
                  </a:txBody>
                  <a:tcPr marL="6244" marR="6244" marT="6244" marB="0" anchor="b">
                    <a:lnL>
                      <a:noFill/>
                    </a:lnL>
                    <a:lnR>
                      <a:noFill/>
                    </a:lnR>
                    <a:lnT>
                      <a:noFill/>
                    </a:lnT>
                    <a:lnB>
                      <a:noFill/>
                    </a:lnB>
                    <a:solidFill>
                      <a:schemeClr val="bg2">
                        <a:lumMod val="85000"/>
                      </a:schemeClr>
                    </a:solidFill>
                  </a:tcPr>
                </a:tc>
                <a:tc>
                  <a:txBody>
                    <a:bodyPr/>
                    <a:lstStyle/>
                    <a:p>
                      <a:pPr algn="r" fontAlgn="b"/>
                      <a:r>
                        <a:rPr lang="en-US" sz="1100" b="0" i="0" u="none" strike="noStrike">
                          <a:solidFill>
                            <a:srgbClr val="000000"/>
                          </a:solidFill>
                          <a:effectLst/>
                          <a:latin typeface="Calibri" panose="020F0502020204030204" pitchFamily="34" charset="0"/>
                        </a:rPr>
                        <a:t>20220317</a:t>
                      </a:r>
                    </a:p>
                  </a:txBody>
                  <a:tcPr marL="6244" marR="6244" marT="6244" marB="0" anchor="b">
                    <a:lnL>
                      <a:noFill/>
                    </a:lnL>
                    <a:lnR>
                      <a:noFill/>
                    </a:lnR>
                    <a:lnT>
                      <a:noFill/>
                    </a:lnT>
                    <a:lnB>
                      <a:noFill/>
                    </a:lnB>
                    <a:solidFill>
                      <a:schemeClr val="bg2">
                        <a:lumMod val="85000"/>
                      </a:schemeClr>
                    </a:solidFill>
                  </a:tcPr>
                </a:tc>
                <a:tc gridSpan="3">
                  <a:txBody>
                    <a:bodyPr/>
                    <a:lstStyle/>
                    <a:p>
                      <a:pPr algn="l" fontAlgn="b"/>
                      <a:r>
                        <a:rPr lang="en-US" sz="1100" b="0" i="0" u="none" strike="noStrike">
                          <a:solidFill>
                            <a:srgbClr val="000000"/>
                          </a:solidFill>
                          <a:effectLst/>
                          <a:latin typeface="Calibri" panose="020F0502020204030204" pitchFamily="34" charset="0"/>
                        </a:rPr>
                        <a:t>                                                                                </a:t>
                      </a:r>
                    </a:p>
                  </a:txBody>
                  <a:tcPr marL="6244" marR="6244" marT="6244" marB="0" anchor="b">
                    <a:lnL>
                      <a:noFill/>
                    </a:lnL>
                    <a:lnR>
                      <a:noFill/>
                    </a:lnR>
                    <a:lnT>
                      <a:noFill/>
                    </a:lnT>
                    <a:lnB>
                      <a:noFill/>
                    </a:lnB>
                    <a:solidFill>
                      <a:schemeClr val="bg2">
                        <a:lumMod val="85000"/>
                      </a:schemeClr>
                    </a:solidFill>
                  </a:tcPr>
                </a:tc>
                <a:tc hMerge="1">
                  <a:txBody>
                    <a:bodyPr/>
                    <a:lstStyle/>
                    <a:p>
                      <a:endParaRPr lang="en-US"/>
                    </a:p>
                  </a:txBody>
                  <a:tcPr/>
                </a:tc>
                <a:tc h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CITY OF TACOMA                                              </a:t>
                      </a:r>
                    </a:p>
                  </a:txBody>
                  <a:tcPr marL="6244" marR="6244" marT="6244" marB="0" anchor="b">
                    <a:lnL>
                      <a:noFill/>
                    </a:lnL>
                    <a:lnR>
                      <a:noFill/>
                    </a:lnR>
                    <a:lnT>
                      <a:noFill/>
                    </a:lnT>
                    <a:lnB>
                      <a:noFill/>
                    </a:lnB>
                    <a:solidFill>
                      <a:schemeClr val="bg2">
                        <a:lumMod val="85000"/>
                      </a:schemeClr>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244" marR="6244" marT="6244" marB="0" anchor="b">
                    <a:lnL>
                      <a:noFill/>
                    </a:lnL>
                    <a:lnR>
                      <a:noFill/>
                    </a:lnR>
                    <a:lnT>
                      <a:noFill/>
                    </a:lnT>
                    <a:lnB>
                      <a:noFill/>
                    </a:lnB>
                    <a:solidFill>
                      <a:schemeClr val="bg2">
                        <a:lumMod val="85000"/>
                      </a:schemeClr>
                    </a:solidFill>
                  </a:tcPr>
                </a:tc>
                <a:tc>
                  <a:txBody>
                    <a:bodyPr/>
                    <a:lstStyle/>
                    <a:p>
                      <a:pPr algn="l" fontAlgn="b"/>
                      <a:r>
                        <a:rPr lang="en-US" sz="1100" b="0" i="0" u="none" strike="noStrike">
                          <a:solidFill>
                            <a:srgbClr val="000000"/>
                          </a:solidFill>
                          <a:effectLst/>
                          <a:latin typeface="Calibri" panose="020F0502020204030204" pitchFamily="34" charset="0"/>
                        </a:rPr>
                        <a:t>UNIVERSITY OF WA                                            </a:t>
                      </a:r>
                    </a:p>
                  </a:txBody>
                  <a:tcPr marL="6244" marR="6244" marT="6244" marB="0" anchor="b">
                    <a:lnL>
                      <a:noFill/>
                    </a:lnL>
                    <a:lnR>
                      <a:noFill/>
                    </a:lnR>
                    <a:lnT>
                      <a:noFill/>
                    </a:lnT>
                    <a:lnB>
                      <a:noFill/>
                    </a:lnB>
                    <a:solidFill>
                      <a:schemeClr val="bg2">
                        <a:lumMod val="85000"/>
                      </a:schemeClr>
                    </a:solidFill>
                  </a:tcPr>
                </a:tc>
                <a:extLst>
                  <a:ext uri="{0D108BD9-81ED-4DB2-BD59-A6C34878D82A}">
                    <a16:rowId xmlns:a16="http://schemas.microsoft.com/office/drawing/2014/main" val="3043493071"/>
                  </a:ext>
                </a:extLst>
              </a:tr>
            </a:tbl>
          </a:graphicData>
        </a:graphic>
      </p:graphicFrame>
      <p:pic>
        <p:nvPicPr>
          <p:cNvPr id="11" name="Picture 10">
            <a:extLst>
              <a:ext uri="{FF2B5EF4-FFF2-40B4-BE49-F238E27FC236}">
                <a16:creationId xmlns:a16="http://schemas.microsoft.com/office/drawing/2014/main" id="{F7579BB9-04EC-474D-8290-D0FB40C0773B}"/>
              </a:ext>
            </a:extLst>
          </p:cNvPr>
          <p:cNvPicPr>
            <a:picLocks noChangeAspect="1"/>
          </p:cNvPicPr>
          <p:nvPr/>
        </p:nvPicPr>
        <p:blipFill>
          <a:blip r:embed="rId3"/>
          <a:stretch>
            <a:fillRect/>
          </a:stretch>
        </p:blipFill>
        <p:spPr>
          <a:xfrm>
            <a:off x="554179" y="3854594"/>
            <a:ext cx="11333672" cy="2809461"/>
          </a:xfrm>
          <a:prstGeom prst="rect">
            <a:avLst/>
          </a:prstGeom>
        </p:spPr>
      </p:pic>
    </p:spTree>
    <p:extLst>
      <p:ext uri="{BB962C8B-B14F-4D97-AF65-F5344CB8AC3E}">
        <p14:creationId xmlns:p14="http://schemas.microsoft.com/office/powerpoint/2010/main" val="15139873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85E7D-D194-4DF9-88A5-E6159D8D9815}"/>
              </a:ext>
            </a:extLst>
          </p:cNvPr>
          <p:cNvSpPr>
            <a:spLocks noGrp="1"/>
          </p:cNvSpPr>
          <p:nvPr>
            <p:ph type="title"/>
          </p:nvPr>
        </p:nvSpPr>
        <p:spPr/>
        <p:txBody>
          <a:bodyPr/>
          <a:lstStyle/>
          <a:p>
            <a:r>
              <a:rPr lang="en-US"/>
              <a:t>Proof of concept 2 – step by step</a:t>
            </a:r>
          </a:p>
        </p:txBody>
      </p:sp>
      <p:sp>
        <p:nvSpPr>
          <p:cNvPr id="3" name="Text Placeholder 2">
            <a:extLst>
              <a:ext uri="{FF2B5EF4-FFF2-40B4-BE49-F238E27FC236}">
                <a16:creationId xmlns:a16="http://schemas.microsoft.com/office/drawing/2014/main" id="{90A704E7-55F6-4D3D-99B7-7CC845754BBE}"/>
              </a:ext>
            </a:extLst>
          </p:cNvPr>
          <p:cNvSpPr>
            <a:spLocks noGrp="1"/>
          </p:cNvSpPr>
          <p:nvPr>
            <p:ph type="body" sz="quarter" idx="11"/>
          </p:nvPr>
        </p:nvSpPr>
        <p:spPr/>
        <p:txBody>
          <a:bodyPr/>
          <a:lstStyle/>
          <a:p>
            <a:r>
              <a:rPr lang="en-US"/>
              <a:t>Auto-Reconciliation is Run for the Previous Day Bank Stmt.</a:t>
            </a:r>
          </a:p>
          <a:p>
            <a:pPr lvl="1"/>
            <a:r>
              <a:rPr lang="en-US" sz="1800" i="1"/>
              <a:t>Transactions that can be reconciled via First Notice Rule or Matching logic will be filtered out of Customer Payment Source file for posting.</a:t>
            </a:r>
          </a:p>
        </p:txBody>
      </p:sp>
      <p:pic>
        <p:nvPicPr>
          <p:cNvPr id="6" name="Picture 5">
            <a:extLst>
              <a:ext uri="{FF2B5EF4-FFF2-40B4-BE49-F238E27FC236}">
                <a16:creationId xmlns:a16="http://schemas.microsoft.com/office/drawing/2014/main" id="{9FE32C1A-A4F8-4D66-BB94-0D6073F02D4A}"/>
              </a:ext>
            </a:extLst>
          </p:cNvPr>
          <p:cNvPicPr>
            <a:picLocks noChangeAspect="1"/>
          </p:cNvPicPr>
          <p:nvPr/>
        </p:nvPicPr>
        <p:blipFill>
          <a:blip r:embed="rId2"/>
          <a:stretch>
            <a:fillRect/>
          </a:stretch>
        </p:blipFill>
        <p:spPr>
          <a:xfrm>
            <a:off x="662113" y="2503055"/>
            <a:ext cx="10939413" cy="4297440"/>
          </a:xfrm>
          <a:prstGeom prst="rect">
            <a:avLst/>
          </a:prstGeom>
        </p:spPr>
      </p:pic>
    </p:spTree>
    <p:extLst>
      <p:ext uri="{BB962C8B-B14F-4D97-AF65-F5344CB8AC3E}">
        <p14:creationId xmlns:p14="http://schemas.microsoft.com/office/powerpoint/2010/main" val="35531969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85E7D-D194-4DF9-88A5-E6159D8D9815}"/>
              </a:ext>
            </a:extLst>
          </p:cNvPr>
          <p:cNvSpPr>
            <a:spLocks noGrp="1"/>
          </p:cNvSpPr>
          <p:nvPr>
            <p:ph type="title"/>
          </p:nvPr>
        </p:nvSpPr>
        <p:spPr/>
        <p:txBody>
          <a:bodyPr/>
          <a:lstStyle/>
          <a:p>
            <a:r>
              <a:rPr lang="en-US"/>
              <a:t>Proof of concept 2 – step by step</a:t>
            </a:r>
          </a:p>
        </p:txBody>
      </p:sp>
      <p:sp>
        <p:nvSpPr>
          <p:cNvPr id="3" name="Text Placeholder 2">
            <a:extLst>
              <a:ext uri="{FF2B5EF4-FFF2-40B4-BE49-F238E27FC236}">
                <a16:creationId xmlns:a16="http://schemas.microsoft.com/office/drawing/2014/main" id="{90A704E7-55F6-4D3D-99B7-7CC845754BBE}"/>
              </a:ext>
            </a:extLst>
          </p:cNvPr>
          <p:cNvSpPr>
            <a:spLocks noGrp="1"/>
          </p:cNvSpPr>
          <p:nvPr>
            <p:ph type="body" sz="quarter" idx="11"/>
          </p:nvPr>
        </p:nvSpPr>
        <p:spPr/>
        <p:txBody>
          <a:bodyPr/>
          <a:lstStyle/>
          <a:p>
            <a:r>
              <a:rPr lang="en-US"/>
              <a:t>Auto-Reconciliation is Run for the Previous Day Bank Stmt.</a:t>
            </a:r>
          </a:p>
          <a:p>
            <a:pPr lvl="1"/>
            <a:r>
              <a:rPr lang="en-US" sz="1800" i="1"/>
              <a:t>Transactions that can be reconciled via First Notice Rule or Matching logic will be filtered out of Customer Payment Source file for posting.</a:t>
            </a:r>
          </a:p>
        </p:txBody>
      </p:sp>
      <p:pic>
        <p:nvPicPr>
          <p:cNvPr id="6" name="Picture 5">
            <a:extLst>
              <a:ext uri="{FF2B5EF4-FFF2-40B4-BE49-F238E27FC236}">
                <a16:creationId xmlns:a16="http://schemas.microsoft.com/office/drawing/2014/main" id="{9FE32C1A-A4F8-4D66-BB94-0D6073F02D4A}"/>
              </a:ext>
            </a:extLst>
          </p:cNvPr>
          <p:cNvPicPr>
            <a:picLocks noChangeAspect="1"/>
          </p:cNvPicPr>
          <p:nvPr/>
        </p:nvPicPr>
        <p:blipFill>
          <a:blip r:embed="rId2"/>
          <a:stretch>
            <a:fillRect/>
          </a:stretch>
        </p:blipFill>
        <p:spPr>
          <a:xfrm>
            <a:off x="662113" y="2503055"/>
            <a:ext cx="10939413" cy="4297440"/>
          </a:xfrm>
          <a:prstGeom prst="rect">
            <a:avLst/>
          </a:prstGeom>
        </p:spPr>
      </p:pic>
    </p:spTree>
    <p:extLst>
      <p:ext uri="{BB962C8B-B14F-4D97-AF65-F5344CB8AC3E}">
        <p14:creationId xmlns:p14="http://schemas.microsoft.com/office/powerpoint/2010/main" val="31012486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85E7D-D194-4DF9-88A5-E6159D8D9815}"/>
              </a:ext>
            </a:extLst>
          </p:cNvPr>
          <p:cNvSpPr>
            <a:spLocks noGrp="1"/>
          </p:cNvSpPr>
          <p:nvPr>
            <p:ph type="title"/>
          </p:nvPr>
        </p:nvSpPr>
        <p:spPr/>
        <p:txBody>
          <a:bodyPr/>
          <a:lstStyle/>
          <a:p>
            <a:r>
              <a:rPr lang="en-US"/>
              <a:t>Proof of concept 2 – step by step</a:t>
            </a:r>
          </a:p>
        </p:txBody>
      </p:sp>
      <p:sp>
        <p:nvSpPr>
          <p:cNvPr id="3" name="Text Placeholder 2">
            <a:extLst>
              <a:ext uri="{FF2B5EF4-FFF2-40B4-BE49-F238E27FC236}">
                <a16:creationId xmlns:a16="http://schemas.microsoft.com/office/drawing/2014/main" id="{90A704E7-55F6-4D3D-99B7-7CC845754BBE}"/>
              </a:ext>
            </a:extLst>
          </p:cNvPr>
          <p:cNvSpPr>
            <a:spLocks noGrp="1"/>
          </p:cNvSpPr>
          <p:nvPr>
            <p:ph type="body" sz="quarter" idx="11"/>
          </p:nvPr>
        </p:nvSpPr>
        <p:spPr/>
        <p:txBody>
          <a:bodyPr/>
          <a:lstStyle/>
          <a:p>
            <a:r>
              <a:rPr lang="en-US"/>
              <a:t>Remaining EFT Payments with Reconciliation Status = Unreconciled, will be used to fire INT 3 (Put Customer Payment), to record customer payments</a:t>
            </a:r>
            <a:endParaRPr lang="en-US" sz="1800" i="1"/>
          </a:p>
        </p:txBody>
      </p:sp>
      <p:pic>
        <p:nvPicPr>
          <p:cNvPr id="5" name="Picture 4">
            <a:extLst>
              <a:ext uri="{FF2B5EF4-FFF2-40B4-BE49-F238E27FC236}">
                <a16:creationId xmlns:a16="http://schemas.microsoft.com/office/drawing/2014/main" id="{49EE2556-A297-46E7-8CCD-2998DD003147}"/>
              </a:ext>
            </a:extLst>
          </p:cNvPr>
          <p:cNvPicPr>
            <a:picLocks noChangeAspect="1"/>
          </p:cNvPicPr>
          <p:nvPr/>
        </p:nvPicPr>
        <p:blipFill>
          <a:blip r:embed="rId2"/>
          <a:stretch>
            <a:fillRect/>
          </a:stretch>
        </p:blipFill>
        <p:spPr>
          <a:xfrm>
            <a:off x="794327" y="2661620"/>
            <a:ext cx="10807199" cy="4014204"/>
          </a:xfrm>
          <a:prstGeom prst="rect">
            <a:avLst/>
          </a:prstGeom>
        </p:spPr>
      </p:pic>
    </p:spTree>
    <p:extLst>
      <p:ext uri="{BB962C8B-B14F-4D97-AF65-F5344CB8AC3E}">
        <p14:creationId xmlns:p14="http://schemas.microsoft.com/office/powerpoint/2010/main" val="37943555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85E7D-D194-4DF9-88A5-E6159D8D9815}"/>
              </a:ext>
            </a:extLst>
          </p:cNvPr>
          <p:cNvSpPr>
            <a:spLocks noGrp="1"/>
          </p:cNvSpPr>
          <p:nvPr>
            <p:ph type="title"/>
          </p:nvPr>
        </p:nvSpPr>
        <p:spPr/>
        <p:txBody>
          <a:bodyPr/>
          <a:lstStyle/>
          <a:p>
            <a:r>
              <a:rPr lang="en-US"/>
              <a:t>Proof of concept 2 – step by step</a:t>
            </a:r>
          </a:p>
        </p:txBody>
      </p:sp>
      <p:sp>
        <p:nvSpPr>
          <p:cNvPr id="3" name="Text Placeholder 2">
            <a:extLst>
              <a:ext uri="{FF2B5EF4-FFF2-40B4-BE49-F238E27FC236}">
                <a16:creationId xmlns:a16="http://schemas.microsoft.com/office/drawing/2014/main" id="{90A704E7-55F6-4D3D-99B7-7CC845754BBE}"/>
              </a:ext>
            </a:extLst>
          </p:cNvPr>
          <p:cNvSpPr>
            <a:spLocks noGrp="1"/>
          </p:cNvSpPr>
          <p:nvPr>
            <p:ph type="body" sz="quarter" idx="11"/>
          </p:nvPr>
        </p:nvSpPr>
        <p:spPr/>
        <p:txBody>
          <a:bodyPr/>
          <a:lstStyle/>
          <a:p>
            <a:r>
              <a:rPr lang="en-US"/>
              <a:t>After INT3, INT4 will fire to take the successfully posted Customer Payments and create a reconcilable customer deposit.</a:t>
            </a:r>
            <a:endParaRPr lang="en-US" sz="1800" i="1"/>
          </a:p>
        </p:txBody>
      </p:sp>
      <p:pic>
        <p:nvPicPr>
          <p:cNvPr id="6" name="Picture 5">
            <a:extLst>
              <a:ext uri="{FF2B5EF4-FFF2-40B4-BE49-F238E27FC236}">
                <a16:creationId xmlns:a16="http://schemas.microsoft.com/office/drawing/2014/main" id="{8BC9C9D8-44B3-4E5E-AA6C-724306638DA2}"/>
              </a:ext>
            </a:extLst>
          </p:cNvPr>
          <p:cNvPicPr>
            <a:picLocks noChangeAspect="1"/>
          </p:cNvPicPr>
          <p:nvPr/>
        </p:nvPicPr>
        <p:blipFill>
          <a:blip r:embed="rId2"/>
          <a:stretch>
            <a:fillRect/>
          </a:stretch>
        </p:blipFill>
        <p:spPr>
          <a:xfrm>
            <a:off x="688646" y="2445931"/>
            <a:ext cx="10912880" cy="4293066"/>
          </a:xfrm>
          <a:prstGeom prst="rect">
            <a:avLst/>
          </a:prstGeom>
        </p:spPr>
      </p:pic>
    </p:spTree>
    <p:extLst>
      <p:ext uri="{BB962C8B-B14F-4D97-AF65-F5344CB8AC3E}">
        <p14:creationId xmlns:p14="http://schemas.microsoft.com/office/powerpoint/2010/main" val="9993528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85E7D-D194-4DF9-88A5-E6159D8D9815}"/>
              </a:ext>
            </a:extLst>
          </p:cNvPr>
          <p:cNvSpPr>
            <a:spLocks noGrp="1"/>
          </p:cNvSpPr>
          <p:nvPr>
            <p:ph type="title"/>
          </p:nvPr>
        </p:nvSpPr>
        <p:spPr/>
        <p:txBody>
          <a:bodyPr/>
          <a:lstStyle/>
          <a:p>
            <a:r>
              <a:rPr lang="en-US"/>
              <a:t>Proof of concept 2 – step by step</a:t>
            </a:r>
          </a:p>
        </p:txBody>
      </p:sp>
      <p:sp>
        <p:nvSpPr>
          <p:cNvPr id="3" name="Text Placeholder 2">
            <a:extLst>
              <a:ext uri="{FF2B5EF4-FFF2-40B4-BE49-F238E27FC236}">
                <a16:creationId xmlns:a16="http://schemas.microsoft.com/office/drawing/2014/main" id="{90A704E7-55F6-4D3D-99B7-7CC845754BBE}"/>
              </a:ext>
            </a:extLst>
          </p:cNvPr>
          <p:cNvSpPr>
            <a:spLocks noGrp="1"/>
          </p:cNvSpPr>
          <p:nvPr>
            <p:ph type="body" sz="quarter" idx="11"/>
          </p:nvPr>
        </p:nvSpPr>
        <p:spPr/>
        <p:txBody>
          <a:bodyPr/>
          <a:lstStyle/>
          <a:p>
            <a:r>
              <a:rPr lang="en-US"/>
              <a:t>After INT3, INT4 will fire to take the successfully posted Customer Payments and create a reconcilable customer deposit.</a:t>
            </a:r>
            <a:endParaRPr lang="en-US" sz="1800" i="1"/>
          </a:p>
        </p:txBody>
      </p:sp>
      <p:pic>
        <p:nvPicPr>
          <p:cNvPr id="6" name="Picture 5">
            <a:extLst>
              <a:ext uri="{FF2B5EF4-FFF2-40B4-BE49-F238E27FC236}">
                <a16:creationId xmlns:a16="http://schemas.microsoft.com/office/drawing/2014/main" id="{8BC9C9D8-44B3-4E5E-AA6C-724306638DA2}"/>
              </a:ext>
            </a:extLst>
          </p:cNvPr>
          <p:cNvPicPr>
            <a:picLocks noChangeAspect="1"/>
          </p:cNvPicPr>
          <p:nvPr/>
        </p:nvPicPr>
        <p:blipFill>
          <a:blip r:embed="rId2"/>
          <a:stretch>
            <a:fillRect/>
          </a:stretch>
        </p:blipFill>
        <p:spPr>
          <a:xfrm>
            <a:off x="688646" y="2445931"/>
            <a:ext cx="10912880" cy="4293066"/>
          </a:xfrm>
          <a:prstGeom prst="rect">
            <a:avLst/>
          </a:prstGeom>
        </p:spPr>
      </p:pic>
    </p:spTree>
    <p:extLst>
      <p:ext uri="{BB962C8B-B14F-4D97-AF65-F5344CB8AC3E}">
        <p14:creationId xmlns:p14="http://schemas.microsoft.com/office/powerpoint/2010/main" val="15988434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85E7D-D194-4DF9-88A5-E6159D8D9815}"/>
              </a:ext>
            </a:extLst>
          </p:cNvPr>
          <p:cNvSpPr>
            <a:spLocks noGrp="1"/>
          </p:cNvSpPr>
          <p:nvPr>
            <p:ph type="title"/>
          </p:nvPr>
        </p:nvSpPr>
        <p:spPr/>
        <p:txBody>
          <a:bodyPr/>
          <a:lstStyle/>
          <a:p>
            <a:r>
              <a:rPr lang="en-US"/>
              <a:t>Proof of concept 2 – step by step</a:t>
            </a:r>
          </a:p>
        </p:txBody>
      </p:sp>
      <p:sp>
        <p:nvSpPr>
          <p:cNvPr id="3" name="Text Placeholder 2">
            <a:extLst>
              <a:ext uri="{FF2B5EF4-FFF2-40B4-BE49-F238E27FC236}">
                <a16:creationId xmlns:a16="http://schemas.microsoft.com/office/drawing/2014/main" id="{90A704E7-55F6-4D3D-99B7-7CC845754BBE}"/>
              </a:ext>
            </a:extLst>
          </p:cNvPr>
          <p:cNvSpPr>
            <a:spLocks noGrp="1"/>
          </p:cNvSpPr>
          <p:nvPr>
            <p:ph type="body" sz="quarter" idx="11"/>
          </p:nvPr>
        </p:nvSpPr>
        <p:spPr/>
        <p:txBody>
          <a:bodyPr/>
          <a:lstStyle/>
          <a:p>
            <a:r>
              <a:rPr lang="en-US"/>
              <a:t>After INT3, INT4 will fire to take the successfully posted Customer Payments and create a reconcilable customer deposit.</a:t>
            </a:r>
            <a:endParaRPr lang="en-US" sz="1800" i="1"/>
          </a:p>
        </p:txBody>
      </p:sp>
      <p:pic>
        <p:nvPicPr>
          <p:cNvPr id="5" name="Picture 4">
            <a:extLst>
              <a:ext uri="{FF2B5EF4-FFF2-40B4-BE49-F238E27FC236}">
                <a16:creationId xmlns:a16="http://schemas.microsoft.com/office/drawing/2014/main" id="{AD726529-C6A0-44E9-AF98-8FC102707B33}"/>
              </a:ext>
            </a:extLst>
          </p:cNvPr>
          <p:cNvPicPr>
            <a:picLocks noChangeAspect="1"/>
          </p:cNvPicPr>
          <p:nvPr/>
        </p:nvPicPr>
        <p:blipFill>
          <a:blip r:embed="rId2"/>
          <a:stretch>
            <a:fillRect/>
          </a:stretch>
        </p:blipFill>
        <p:spPr>
          <a:xfrm>
            <a:off x="1140691" y="2221712"/>
            <a:ext cx="9910618" cy="4552414"/>
          </a:xfrm>
          <a:prstGeom prst="rect">
            <a:avLst/>
          </a:prstGeom>
        </p:spPr>
      </p:pic>
    </p:spTree>
    <p:extLst>
      <p:ext uri="{BB962C8B-B14F-4D97-AF65-F5344CB8AC3E}">
        <p14:creationId xmlns:p14="http://schemas.microsoft.com/office/powerpoint/2010/main" val="447976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AD19099-E58D-4B55-8614-DA2382299C49}"/>
              </a:ext>
            </a:extLst>
          </p:cNvPr>
          <p:cNvSpPr>
            <a:spLocks noGrp="1"/>
          </p:cNvSpPr>
          <p:nvPr>
            <p:ph type="title"/>
          </p:nvPr>
        </p:nvSpPr>
        <p:spPr/>
        <p:txBody>
          <a:bodyPr/>
          <a:lstStyle/>
          <a:p>
            <a:pPr algn="l"/>
            <a:r>
              <a:rPr lang="en-US"/>
              <a:t>Cash Application – Create customer deposit</a:t>
            </a:r>
          </a:p>
        </p:txBody>
      </p:sp>
      <p:sp>
        <p:nvSpPr>
          <p:cNvPr id="4" name="Text Placeholder 2">
            <a:extLst>
              <a:ext uri="{FF2B5EF4-FFF2-40B4-BE49-F238E27FC236}">
                <a16:creationId xmlns:a16="http://schemas.microsoft.com/office/drawing/2014/main" id="{652E63D4-9242-4414-B4EA-AB9359D2879C}"/>
              </a:ext>
            </a:extLst>
          </p:cNvPr>
          <p:cNvSpPr txBox="1">
            <a:spLocks/>
          </p:cNvSpPr>
          <p:nvPr/>
        </p:nvSpPr>
        <p:spPr>
          <a:xfrm>
            <a:off x="590473" y="1124426"/>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514350" marR="0" lvl="1" indent="-514350" algn="l" defTabSz="609585" rtl="0" eaLnBrk="1" fontAlgn="auto" latinLnBrk="0" hangingPunct="1">
              <a:lnSpc>
                <a:spcPct val="100000"/>
              </a:lnSpc>
              <a:spcBef>
                <a:spcPct val="20000"/>
              </a:spcBef>
              <a:spcAft>
                <a:spcPts val="0"/>
              </a:spcAft>
              <a:buClrTx/>
              <a:buSzTx/>
              <a:buFont typeface="Arial"/>
              <a:buAutoNum type="arabicPeriod" startAt="2"/>
              <a:tabLst/>
              <a:defRPr/>
            </a:pPr>
            <a:r>
              <a:rPr kumimoji="0" lang="en-US" sz="2800" b="1" i="0" u="none" strike="noStrike" kern="1200" cap="none" spc="0" normalizeH="0" baseline="0" noProof="0">
                <a:ln>
                  <a:noFill/>
                </a:ln>
                <a:solidFill>
                  <a:srgbClr val="4B2E83"/>
                </a:solidFill>
                <a:effectLst/>
                <a:uLnTx/>
                <a:uFillTx/>
                <a:latin typeface="Calibri"/>
                <a:ea typeface="+mn-ea"/>
                <a:cs typeface="+mn-cs"/>
              </a:rPr>
              <a:t>Depositing</a:t>
            </a:r>
            <a:r>
              <a:rPr kumimoji="0" lang="en-US" sz="2800" b="0" i="0" u="none" strike="noStrike" kern="1200" cap="none" spc="0" normalizeH="0" baseline="0" noProof="0">
                <a:ln>
                  <a:noFill/>
                </a:ln>
                <a:solidFill>
                  <a:srgbClr val="4B2E83"/>
                </a:solidFill>
                <a:effectLst/>
                <a:uLnTx/>
                <a:uFillTx/>
                <a:latin typeface="Calibri"/>
                <a:ea typeface="+mn-ea"/>
                <a:cs typeface="+mn-cs"/>
              </a:rPr>
              <a:t> of the Customer/Sponsor Payment </a:t>
            </a:r>
          </a:p>
          <a:p>
            <a:pPr marL="0" marR="0" lvl="1" indent="0" algn="l" defTabSz="609585" rtl="0" eaLnBrk="1" fontAlgn="auto" latinLnBrk="0" hangingPunct="1">
              <a:lnSpc>
                <a:spcPct val="100000"/>
              </a:lnSpc>
              <a:spcBef>
                <a:spcPct val="20000"/>
              </a:spcBef>
              <a:spcAft>
                <a:spcPts val="0"/>
              </a:spcAft>
              <a:buClrTx/>
              <a:buSzTx/>
              <a:buNone/>
              <a:tabLst/>
              <a:defRPr/>
            </a:pPr>
            <a:r>
              <a:rPr kumimoji="0" lang="en-US" sz="2800" b="0" i="1" u="none" strike="noStrike" kern="1200" cap="none" spc="0" normalizeH="0" baseline="0" noProof="0">
                <a:ln>
                  <a:noFill/>
                </a:ln>
                <a:solidFill>
                  <a:srgbClr val="4B2E83"/>
                </a:solidFill>
                <a:effectLst/>
                <a:uLnTx/>
                <a:uFillTx/>
                <a:latin typeface="Calibri"/>
                <a:ea typeface="+mn-ea"/>
                <a:cs typeface="+mn-cs"/>
              </a:rPr>
              <a:t>(DR: Cash, CR: Unapplied Recorded Payment)</a:t>
            </a:r>
          </a:p>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400" b="1" i="0" u="none" strike="noStrike" kern="1200" cap="none" spc="0" normalizeH="0" baseline="0" noProof="0">
              <a:ln>
                <a:noFill/>
              </a:ln>
              <a:solidFill>
                <a:srgbClr val="4B2E83"/>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CC230660-DE6D-4780-A7D2-BCDB82555D31}"/>
              </a:ext>
            </a:extLst>
          </p:cNvPr>
          <p:cNvPicPr>
            <a:picLocks noChangeAspect="1"/>
          </p:cNvPicPr>
          <p:nvPr/>
        </p:nvPicPr>
        <p:blipFill>
          <a:blip r:embed="rId3"/>
          <a:stretch>
            <a:fillRect/>
          </a:stretch>
        </p:blipFill>
        <p:spPr>
          <a:xfrm>
            <a:off x="203200" y="2266191"/>
            <a:ext cx="11785600" cy="3795562"/>
          </a:xfrm>
          <a:prstGeom prst="rect">
            <a:avLst/>
          </a:prstGeom>
        </p:spPr>
      </p:pic>
    </p:spTree>
    <p:extLst>
      <p:ext uri="{BB962C8B-B14F-4D97-AF65-F5344CB8AC3E}">
        <p14:creationId xmlns:p14="http://schemas.microsoft.com/office/powerpoint/2010/main" val="5326368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85E7D-D194-4DF9-88A5-E6159D8D9815}"/>
              </a:ext>
            </a:extLst>
          </p:cNvPr>
          <p:cNvSpPr>
            <a:spLocks noGrp="1"/>
          </p:cNvSpPr>
          <p:nvPr>
            <p:ph type="title"/>
          </p:nvPr>
        </p:nvSpPr>
        <p:spPr/>
        <p:txBody>
          <a:bodyPr/>
          <a:lstStyle/>
          <a:p>
            <a:r>
              <a:rPr lang="en-US"/>
              <a:t>Proof of concept 2 – step by step</a:t>
            </a:r>
          </a:p>
        </p:txBody>
      </p:sp>
      <p:sp>
        <p:nvSpPr>
          <p:cNvPr id="3" name="Text Placeholder 2">
            <a:extLst>
              <a:ext uri="{FF2B5EF4-FFF2-40B4-BE49-F238E27FC236}">
                <a16:creationId xmlns:a16="http://schemas.microsoft.com/office/drawing/2014/main" id="{90A704E7-55F6-4D3D-99B7-7CC845754BBE}"/>
              </a:ext>
            </a:extLst>
          </p:cNvPr>
          <p:cNvSpPr>
            <a:spLocks noGrp="1"/>
          </p:cNvSpPr>
          <p:nvPr>
            <p:ph type="body" sz="quarter" idx="11"/>
          </p:nvPr>
        </p:nvSpPr>
        <p:spPr/>
        <p:txBody>
          <a:bodyPr/>
          <a:lstStyle/>
          <a:p>
            <a:r>
              <a:rPr lang="en-US"/>
              <a:t>After creation of the deposit with the bank reference listed as the Deposit Reference ID, we will now receive additional automated bank reconciliation via the matching ruleset.</a:t>
            </a:r>
            <a:endParaRPr lang="en-US" sz="1800" i="1"/>
          </a:p>
        </p:txBody>
      </p:sp>
      <p:pic>
        <p:nvPicPr>
          <p:cNvPr id="6" name="Picture 5">
            <a:extLst>
              <a:ext uri="{FF2B5EF4-FFF2-40B4-BE49-F238E27FC236}">
                <a16:creationId xmlns:a16="http://schemas.microsoft.com/office/drawing/2014/main" id="{3D06F078-C6DA-4412-BD49-0A61FFD28782}"/>
              </a:ext>
            </a:extLst>
          </p:cNvPr>
          <p:cNvPicPr>
            <a:picLocks noChangeAspect="1"/>
          </p:cNvPicPr>
          <p:nvPr/>
        </p:nvPicPr>
        <p:blipFill>
          <a:blip r:embed="rId2"/>
          <a:stretch>
            <a:fillRect/>
          </a:stretch>
        </p:blipFill>
        <p:spPr>
          <a:xfrm>
            <a:off x="378691" y="2571522"/>
            <a:ext cx="11434618" cy="3241190"/>
          </a:xfrm>
          <a:prstGeom prst="rect">
            <a:avLst/>
          </a:prstGeom>
        </p:spPr>
      </p:pic>
      <p:sp>
        <p:nvSpPr>
          <p:cNvPr id="7" name="Rectangle 6">
            <a:extLst>
              <a:ext uri="{FF2B5EF4-FFF2-40B4-BE49-F238E27FC236}">
                <a16:creationId xmlns:a16="http://schemas.microsoft.com/office/drawing/2014/main" id="{01976BEB-9426-4298-B0B9-ACF6E2EB6DD5}"/>
              </a:ext>
            </a:extLst>
          </p:cNvPr>
          <p:cNvSpPr/>
          <p:nvPr/>
        </p:nvSpPr>
        <p:spPr>
          <a:xfrm>
            <a:off x="434109" y="4950687"/>
            <a:ext cx="2244436" cy="277091"/>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8" name="Rectangle 7">
            <a:extLst>
              <a:ext uri="{FF2B5EF4-FFF2-40B4-BE49-F238E27FC236}">
                <a16:creationId xmlns:a16="http://schemas.microsoft.com/office/drawing/2014/main" id="{CF99CADF-4B8A-4B41-8171-030D362A008D}"/>
              </a:ext>
            </a:extLst>
          </p:cNvPr>
          <p:cNvSpPr/>
          <p:nvPr/>
        </p:nvSpPr>
        <p:spPr>
          <a:xfrm>
            <a:off x="7172037" y="3775375"/>
            <a:ext cx="2244436" cy="277091"/>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17200585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85E7D-D194-4DF9-88A5-E6159D8D9815}"/>
              </a:ext>
            </a:extLst>
          </p:cNvPr>
          <p:cNvSpPr>
            <a:spLocks noGrp="1"/>
          </p:cNvSpPr>
          <p:nvPr>
            <p:ph type="title"/>
          </p:nvPr>
        </p:nvSpPr>
        <p:spPr/>
        <p:txBody>
          <a:bodyPr/>
          <a:lstStyle/>
          <a:p>
            <a:r>
              <a:rPr lang="en-US"/>
              <a:t>Proof of concept 2 – step by step</a:t>
            </a:r>
          </a:p>
        </p:txBody>
      </p:sp>
      <p:sp>
        <p:nvSpPr>
          <p:cNvPr id="3" name="Text Placeholder 2">
            <a:extLst>
              <a:ext uri="{FF2B5EF4-FFF2-40B4-BE49-F238E27FC236}">
                <a16:creationId xmlns:a16="http://schemas.microsoft.com/office/drawing/2014/main" id="{90A704E7-55F6-4D3D-99B7-7CC845754BBE}"/>
              </a:ext>
            </a:extLst>
          </p:cNvPr>
          <p:cNvSpPr>
            <a:spLocks noGrp="1"/>
          </p:cNvSpPr>
          <p:nvPr>
            <p:ph type="body" sz="quarter" idx="11"/>
          </p:nvPr>
        </p:nvSpPr>
        <p:spPr/>
        <p:txBody>
          <a:bodyPr/>
          <a:lstStyle/>
          <a:p>
            <a:r>
              <a:rPr lang="en-US"/>
              <a:t>Once a payment is created and a deposit is submitted via automated integration, we can now conduct our regular research and cash application process for what remains.</a:t>
            </a:r>
            <a:endParaRPr lang="en-US" sz="1800" i="1"/>
          </a:p>
        </p:txBody>
      </p:sp>
      <p:pic>
        <p:nvPicPr>
          <p:cNvPr id="5" name="Picture 4">
            <a:extLst>
              <a:ext uri="{FF2B5EF4-FFF2-40B4-BE49-F238E27FC236}">
                <a16:creationId xmlns:a16="http://schemas.microsoft.com/office/drawing/2014/main" id="{18BDBBCF-406B-473B-856D-1BB036222879}"/>
              </a:ext>
            </a:extLst>
          </p:cNvPr>
          <p:cNvPicPr>
            <a:picLocks noChangeAspect="1"/>
          </p:cNvPicPr>
          <p:nvPr/>
        </p:nvPicPr>
        <p:blipFill>
          <a:blip r:embed="rId2"/>
          <a:stretch>
            <a:fillRect/>
          </a:stretch>
        </p:blipFill>
        <p:spPr>
          <a:xfrm>
            <a:off x="1197823" y="2669309"/>
            <a:ext cx="9698182" cy="4188691"/>
          </a:xfrm>
          <a:prstGeom prst="rect">
            <a:avLst/>
          </a:prstGeom>
        </p:spPr>
      </p:pic>
      <p:sp>
        <p:nvSpPr>
          <p:cNvPr id="9" name="Rectangle 8">
            <a:extLst>
              <a:ext uri="{FF2B5EF4-FFF2-40B4-BE49-F238E27FC236}">
                <a16:creationId xmlns:a16="http://schemas.microsoft.com/office/drawing/2014/main" id="{344102FD-CBE2-43D6-8BFE-A07F2BB7EB91}"/>
              </a:ext>
            </a:extLst>
          </p:cNvPr>
          <p:cNvSpPr/>
          <p:nvPr/>
        </p:nvSpPr>
        <p:spPr>
          <a:xfrm>
            <a:off x="1197823" y="3636835"/>
            <a:ext cx="2986250" cy="26091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0" name="Rectangle 9">
            <a:extLst>
              <a:ext uri="{FF2B5EF4-FFF2-40B4-BE49-F238E27FC236}">
                <a16:creationId xmlns:a16="http://schemas.microsoft.com/office/drawing/2014/main" id="{8C2902AD-3908-478B-8CA4-452DF47D44A1}"/>
              </a:ext>
            </a:extLst>
          </p:cNvPr>
          <p:cNvSpPr/>
          <p:nvPr/>
        </p:nvSpPr>
        <p:spPr>
          <a:xfrm>
            <a:off x="1376217" y="6537827"/>
            <a:ext cx="2613891" cy="26091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17558444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85E7D-D194-4DF9-88A5-E6159D8D9815}"/>
              </a:ext>
            </a:extLst>
          </p:cNvPr>
          <p:cNvSpPr>
            <a:spLocks noGrp="1"/>
          </p:cNvSpPr>
          <p:nvPr>
            <p:ph type="title"/>
          </p:nvPr>
        </p:nvSpPr>
        <p:spPr/>
        <p:txBody>
          <a:bodyPr/>
          <a:lstStyle/>
          <a:p>
            <a:r>
              <a:rPr lang="en-US"/>
              <a:t>Proof of concept 2 – step by step</a:t>
            </a:r>
          </a:p>
        </p:txBody>
      </p:sp>
      <p:sp>
        <p:nvSpPr>
          <p:cNvPr id="3" name="Text Placeholder 2">
            <a:extLst>
              <a:ext uri="{FF2B5EF4-FFF2-40B4-BE49-F238E27FC236}">
                <a16:creationId xmlns:a16="http://schemas.microsoft.com/office/drawing/2014/main" id="{90A704E7-55F6-4D3D-99B7-7CC845754BBE}"/>
              </a:ext>
            </a:extLst>
          </p:cNvPr>
          <p:cNvSpPr>
            <a:spLocks noGrp="1"/>
          </p:cNvSpPr>
          <p:nvPr>
            <p:ph type="body" sz="quarter" idx="11"/>
          </p:nvPr>
        </p:nvSpPr>
        <p:spPr/>
        <p:txBody>
          <a:bodyPr/>
          <a:lstStyle/>
          <a:p>
            <a:r>
              <a:rPr lang="en-US"/>
              <a:t>Once a payment is created and a deposit is submitted via automated integration, we can now conduct our regular research and cash application process for what remains.</a:t>
            </a:r>
            <a:endParaRPr lang="en-US" sz="1800" i="1"/>
          </a:p>
        </p:txBody>
      </p:sp>
      <p:pic>
        <p:nvPicPr>
          <p:cNvPr id="5" name="Picture 4">
            <a:extLst>
              <a:ext uri="{FF2B5EF4-FFF2-40B4-BE49-F238E27FC236}">
                <a16:creationId xmlns:a16="http://schemas.microsoft.com/office/drawing/2014/main" id="{18BDBBCF-406B-473B-856D-1BB036222879}"/>
              </a:ext>
            </a:extLst>
          </p:cNvPr>
          <p:cNvPicPr>
            <a:picLocks noChangeAspect="1"/>
          </p:cNvPicPr>
          <p:nvPr/>
        </p:nvPicPr>
        <p:blipFill>
          <a:blip r:embed="rId2"/>
          <a:stretch>
            <a:fillRect/>
          </a:stretch>
        </p:blipFill>
        <p:spPr>
          <a:xfrm>
            <a:off x="1197823" y="2669309"/>
            <a:ext cx="9698182" cy="4188691"/>
          </a:xfrm>
          <a:prstGeom prst="rect">
            <a:avLst/>
          </a:prstGeom>
        </p:spPr>
      </p:pic>
      <p:sp>
        <p:nvSpPr>
          <p:cNvPr id="9" name="Rectangle 8">
            <a:extLst>
              <a:ext uri="{FF2B5EF4-FFF2-40B4-BE49-F238E27FC236}">
                <a16:creationId xmlns:a16="http://schemas.microsoft.com/office/drawing/2014/main" id="{344102FD-CBE2-43D6-8BFE-A07F2BB7EB91}"/>
              </a:ext>
            </a:extLst>
          </p:cNvPr>
          <p:cNvSpPr/>
          <p:nvPr/>
        </p:nvSpPr>
        <p:spPr>
          <a:xfrm>
            <a:off x="1197823" y="3636835"/>
            <a:ext cx="2986250" cy="26091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0" name="Rectangle 9">
            <a:extLst>
              <a:ext uri="{FF2B5EF4-FFF2-40B4-BE49-F238E27FC236}">
                <a16:creationId xmlns:a16="http://schemas.microsoft.com/office/drawing/2014/main" id="{8C2902AD-3908-478B-8CA4-452DF47D44A1}"/>
              </a:ext>
            </a:extLst>
          </p:cNvPr>
          <p:cNvSpPr/>
          <p:nvPr/>
        </p:nvSpPr>
        <p:spPr>
          <a:xfrm>
            <a:off x="1376217" y="6537827"/>
            <a:ext cx="2613891" cy="26091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15714704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85E7D-D194-4DF9-88A5-E6159D8D9815}"/>
              </a:ext>
            </a:extLst>
          </p:cNvPr>
          <p:cNvSpPr>
            <a:spLocks noGrp="1"/>
          </p:cNvSpPr>
          <p:nvPr>
            <p:ph type="title"/>
          </p:nvPr>
        </p:nvSpPr>
        <p:spPr/>
        <p:txBody>
          <a:bodyPr/>
          <a:lstStyle/>
          <a:p>
            <a:r>
              <a:rPr lang="en-US"/>
              <a:t>Proof of concept 2 – step by step</a:t>
            </a:r>
          </a:p>
        </p:txBody>
      </p:sp>
      <p:sp>
        <p:nvSpPr>
          <p:cNvPr id="3" name="Text Placeholder 2">
            <a:extLst>
              <a:ext uri="{FF2B5EF4-FFF2-40B4-BE49-F238E27FC236}">
                <a16:creationId xmlns:a16="http://schemas.microsoft.com/office/drawing/2014/main" id="{90A704E7-55F6-4D3D-99B7-7CC845754BBE}"/>
              </a:ext>
            </a:extLst>
          </p:cNvPr>
          <p:cNvSpPr>
            <a:spLocks noGrp="1"/>
          </p:cNvSpPr>
          <p:nvPr>
            <p:ph type="body" sz="quarter" idx="11"/>
          </p:nvPr>
        </p:nvSpPr>
        <p:spPr/>
        <p:txBody>
          <a:bodyPr/>
          <a:lstStyle/>
          <a:p>
            <a:r>
              <a:rPr lang="en-US"/>
              <a:t>Once a payment is created and a deposit is submitted via automated integration, we can now conduct our regular research and cash application process for what remains.</a:t>
            </a:r>
            <a:endParaRPr lang="en-US" sz="1800" i="1"/>
          </a:p>
        </p:txBody>
      </p:sp>
      <p:sp>
        <p:nvSpPr>
          <p:cNvPr id="9" name="Rectangle 8">
            <a:extLst>
              <a:ext uri="{FF2B5EF4-FFF2-40B4-BE49-F238E27FC236}">
                <a16:creationId xmlns:a16="http://schemas.microsoft.com/office/drawing/2014/main" id="{344102FD-CBE2-43D6-8BFE-A07F2BB7EB91}"/>
              </a:ext>
            </a:extLst>
          </p:cNvPr>
          <p:cNvSpPr/>
          <p:nvPr/>
        </p:nvSpPr>
        <p:spPr>
          <a:xfrm>
            <a:off x="1197823" y="3636835"/>
            <a:ext cx="2986250" cy="26091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0" name="Rectangle 9">
            <a:extLst>
              <a:ext uri="{FF2B5EF4-FFF2-40B4-BE49-F238E27FC236}">
                <a16:creationId xmlns:a16="http://schemas.microsoft.com/office/drawing/2014/main" id="{8C2902AD-3908-478B-8CA4-452DF47D44A1}"/>
              </a:ext>
            </a:extLst>
          </p:cNvPr>
          <p:cNvSpPr/>
          <p:nvPr/>
        </p:nvSpPr>
        <p:spPr>
          <a:xfrm>
            <a:off x="1376217" y="6537827"/>
            <a:ext cx="2613891" cy="26091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6" name="Picture 5">
            <a:extLst>
              <a:ext uri="{FF2B5EF4-FFF2-40B4-BE49-F238E27FC236}">
                <a16:creationId xmlns:a16="http://schemas.microsoft.com/office/drawing/2014/main" id="{173B07E4-BDF3-4965-B2FC-DD7E3BC1159C}"/>
              </a:ext>
            </a:extLst>
          </p:cNvPr>
          <p:cNvPicPr>
            <a:picLocks noChangeAspect="1"/>
          </p:cNvPicPr>
          <p:nvPr/>
        </p:nvPicPr>
        <p:blipFill>
          <a:blip r:embed="rId2"/>
          <a:stretch>
            <a:fillRect/>
          </a:stretch>
        </p:blipFill>
        <p:spPr>
          <a:xfrm>
            <a:off x="880883" y="2618773"/>
            <a:ext cx="10622472" cy="4199989"/>
          </a:xfrm>
          <a:prstGeom prst="rect">
            <a:avLst/>
          </a:prstGeom>
        </p:spPr>
      </p:pic>
    </p:spTree>
    <p:extLst>
      <p:ext uri="{BB962C8B-B14F-4D97-AF65-F5344CB8AC3E}">
        <p14:creationId xmlns:p14="http://schemas.microsoft.com/office/powerpoint/2010/main" val="8927308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85E7D-D194-4DF9-88A5-E6159D8D9815}"/>
              </a:ext>
            </a:extLst>
          </p:cNvPr>
          <p:cNvSpPr>
            <a:spLocks noGrp="1"/>
          </p:cNvSpPr>
          <p:nvPr>
            <p:ph type="title"/>
          </p:nvPr>
        </p:nvSpPr>
        <p:spPr/>
        <p:txBody>
          <a:bodyPr/>
          <a:lstStyle/>
          <a:p>
            <a:r>
              <a:rPr lang="en-US"/>
              <a:t>Proof of concept 2 – summary</a:t>
            </a:r>
          </a:p>
        </p:txBody>
      </p:sp>
      <p:sp>
        <p:nvSpPr>
          <p:cNvPr id="3" name="Text Placeholder 2">
            <a:extLst>
              <a:ext uri="{FF2B5EF4-FFF2-40B4-BE49-F238E27FC236}">
                <a16:creationId xmlns:a16="http://schemas.microsoft.com/office/drawing/2014/main" id="{90A704E7-55F6-4D3D-99B7-7CC845754BBE}"/>
              </a:ext>
            </a:extLst>
          </p:cNvPr>
          <p:cNvSpPr>
            <a:spLocks noGrp="1"/>
          </p:cNvSpPr>
          <p:nvPr>
            <p:ph type="body" sz="quarter" idx="11"/>
          </p:nvPr>
        </p:nvSpPr>
        <p:spPr/>
        <p:txBody>
          <a:bodyPr/>
          <a:lstStyle/>
          <a:p>
            <a:r>
              <a:rPr lang="en-US" sz="1800"/>
              <a:t>If the University of Washington is seeking to maximize automation of data entry, cash application, and bank reconciliation it is feasible using only bank data, Workday custom reports, and Workday custom integrations.</a:t>
            </a:r>
          </a:p>
        </p:txBody>
      </p:sp>
    </p:spTree>
    <p:extLst>
      <p:ext uri="{BB962C8B-B14F-4D97-AF65-F5344CB8AC3E}">
        <p14:creationId xmlns:p14="http://schemas.microsoft.com/office/powerpoint/2010/main" val="5969294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85E7D-D194-4DF9-88A5-E6159D8D9815}"/>
              </a:ext>
            </a:extLst>
          </p:cNvPr>
          <p:cNvSpPr>
            <a:spLocks noGrp="1"/>
          </p:cNvSpPr>
          <p:nvPr>
            <p:ph type="title"/>
          </p:nvPr>
        </p:nvSpPr>
        <p:spPr/>
        <p:txBody>
          <a:bodyPr/>
          <a:lstStyle/>
          <a:p>
            <a:r>
              <a:rPr lang="en-US"/>
              <a:t>Decisions</a:t>
            </a:r>
          </a:p>
        </p:txBody>
      </p:sp>
      <p:sp>
        <p:nvSpPr>
          <p:cNvPr id="3" name="Text Placeholder 2">
            <a:extLst>
              <a:ext uri="{FF2B5EF4-FFF2-40B4-BE49-F238E27FC236}">
                <a16:creationId xmlns:a16="http://schemas.microsoft.com/office/drawing/2014/main" id="{90A704E7-55F6-4D3D-99B7-7CC845754BBE}"/>
              </a:ext>
            </a:extLst>
          </p:cNvPr>
          <p:cNvSpPr>
            <a:spLocks noGrp="1"/>
          </p:cNvSpPr>
          <p:nvPr>
            <p:ph type="body" sz="quarter" idx="11"/>
          </p:nvPr>
        </p:nvSpPr>
        <p:spPr>
          <a:xfrm>
            <a:off x="230255" y="1200727"/>
            <a:ext cx="10912881" cy="4419343"/>
          </a:xfrm>
        </p:spPr>
        <p:txBody>
          <a:bodyPr/>
          <a:lstStyle/>
          <a:p>
            <a:r>
              <a:rPr lang="en-US"/>
              <a:t>The remaining body of work is heavily dependent on the optionality of the solutions below…</a:t>
            </a:r>
          </a:p>
        </p:txBody>
      </p:sp>
      <p:graphicFrame>
        <p:nvGraphicFramePr>
          <p:cNvPr id="4" name="Table 4">
            <a:extLst>
              <a:ext uri="{FF2B5EF4-FFF2-40B4-BE49-F238E27FC236}">
                <a16:creationId xmlns:a16="http://schemas.microsoft.com/office/drawing/2014/main" id="{14867F44-EC1B-4E4F-A53B-D6272D425CAE}"/>
              </a:ext>
            </a:extLst>
          </p:cNvPr>
          <p:cNvGraphicFramePr>
            <a:graphicFrameLocks noGrp="1"/>
          </p:cNvGraphicFramePr>
          <p:nvPr>
            <p:extLst>
              <p:ext uri="{D42A27DB-BD31-4B8C-83A1-F6EECF244321}">
                <p14:modId xmlns:p14="http://schemas.microsoft.com/office/powerpoint/2010/main" val="420502675"/>
              </p:ext>
            </p:extLst>
          </p:nvPr>
        </p:nvGraphicFramePr>
        <p:xfrm>
          <a:off x="138546" y="1932017"/>
          <a:ext cx="11905674" cy="4790246"/>
        </p:xfrm>
        <a:graphic>
          <a:graphicData uri="http://schemas.openxmlformats.org/drawingml/2006/table">
            <a:tbl>
              <a:tblPr firstRow="1" bandRow="1">
                <a:tableStyleId>{5C22544A-7EE6-4342-B048-85BDC9FD1C3A}</a:tableStyleId>
              </a:tblPr>
              <a:tblGrid>
                <a:gridCol w="926679">
                  <a:extLst>
                    <a:ext uri="{9D8B030D-6E8A-4147-A177-3AD203B41FA5}">
                      <a16:colId xmlns:a16="http://schemas.microsoft.com/office/drawing/2014/main" val="219994413"/>
                    </a:ext>
                  </a:extLst>
                </a:gridCol>
                <a:gridCol w="2906411">
                  <a:extLst>
                    <a:ext uri="{9D8B030D-6E8A-4147-A177-3AD203B41FA5}">
                      <a16:colId xmlns:a16="http://schemas.microsoft.com/office/drawing/2014/main" val="731546017"/>
                    </a:ext>
                  </a:extLst>
                </a:gridCol>
                <a:gridCol w="5096165">
                  <a:extLst>
                    <a:ext uri="{9D8B030D-6E8A-4147-A177-3AD203B41FA5}">
                      <a16:colId xmlns:a16="http://schemas.microsoft.com/office/drawing/2014/main" val="3752413071"/>
                    </a:ext>
                  </a:extLst>
                </a:gridCol>
                <a:gridCol w="2976419">
                  <a:extLst>
                    <a:ext uri="{9D8B030D-6E8A-4147-A177-3AD203B41FA5}">
                      <a16:colId xmlns:a16="http://schemas.microsoft.com/office/drawing/2014/main" val="1342922939"/>
                    </a:ext>
                  </a:extLst>
                </a:gridCol>
              </a:tblGrid>
              <a:tr h="472136">
                <a:tc>
                  <a:txBody>
                    <a:bodyPr/>
                    <a:lstStyle/>
                    <a:p>
                      <a:pPr algn="ctr"/>
                      <a:r>
                        <a:rPr lang="en-US"/>
                        <a:t>#</a:t>
                      </a:r>
                    </a:p>
                  </a:txBody>
                  <a:tcPr/>
                </a:tc>
                <a:tc>
                  <a:txBody>
                    <a:bodyPr/>
                    <a:lstStyle/>
                    <a:p>
                      <a:r>
                        <a:rPr lang="en-US"/>
                        <a:t>Options</a:t>
                      </a:r>
                    </a:p>
                  </a:txBody>
                  <a:tcPr/>
                </a:tc>
                <a:tc>
                  <a:txBody>
                    <a:bodyPr/>
                    <a:lstStyle/>
                    <a:p>
                      <a:r>
                        <a:rPr lang="en-US"/>
                        <a:t>Pros</a:t>
                      </a:r>
                    </a:p>
                  </a:txBody>
                  <a:tcPr/>
                </a:tc>
                <a:tc>
                  <a:txBody>
                    <a:bodyPr/>
                    <a:lstStyle/>
                    <a:p>
                      <a:r>
                        <a:rPr lang="en-US"/>
                        <a:t>Cons</a:t>
                      </a:r>
                    </a:p>
                  </a:txBody>
                  <a:tcPr/>
                </a:tc>
                <a:extLst>
                  <a:ext uri="{0D108BD9-81ED-4DB2-BD59-A6C34878D82A}">
                    <a16:rowId xmlns:a16="http://schemas.microsoft.com/office/drawing/2014/main" val="1658141782"/>
                  </a:ext>
                </a:extLst>
              </a:tr>
              <a:tr h="934830">
                <a:tc>
                  <a:txBody>
                    <a:bodyPr/>
                    <a:lstStyle/>
                    <a:p>
                      <a:pPr algn="ctr"/>
                      <a:r>
                        <a:rPr lang="en-US" sz="2000"/>
                        <a:t>1</a:t>
                      </a:r>
                    </a:p>
                  </a:txBody>
                  <a:tcPr/>
                </a:tc>
                <a:tc>
                  <a:txBody>
                    <a:bodyPr/>
                    <a:lstStyle/>
                    <a:p>
                      <a:r>
                        <a:rPr lang="en-US" sz="2000"/>
                        <a:t>Workday Solution: Custom Reporting/Integrations (Proof of Concept 1 &amp; 2)</a:t>
                      </a:r>
                    </a:p>
                  </a:txBody>
                  <a:tcPr/>
                </a:tc>
                <a:tc>
                  <a:txBody>
                    <a:bodyPr/>
                    <a:lstStyle/>
                    <a:p>
                      <a:pPr marL="342900" indent="-342900">
                        <a:buFont typeface="Arial" panose="020B0604020202020204" pitchFamily="34" charset="0"/>
                        <a:buChar char="•"/>
                      </a:pPr>
                      <a:r>
                        <a:rPr lang="en-US" sz="1400"/>
                        <a:t>Highest level of automation</a:t>
                      </a:r>
                    </a:p>
                    <a:p>
                      <a:pPr marL="342900" indent="-342900">
                        <a:buFont typeface="Arial" panose="020B0604020202020204" pitchFamily="34" charset="0"/>
                        <a:buChar char="•"/>
                      </a:pPr>
                      <a:r>
                        <a:rPr lang="en-US" sz="1400"/>
                        <a:t>Most comparable to today’s processes</a:t>
                      </a:r>
                    </a:p>
                    <a:p>
                      <a:pPr marL="342900" indent="-342900">
                        <a:buFont typeface="Arial" panose="020B0604020202020204" pitchFamily="34" charset="0"/>
                        <a:buChar char="•"/>
                      </a:pPr>
                      <a:r>
                        <a:rPr lang="en-US" sz="1400"/>
                        <a:t>Limitation of keystrokes and human error in data entry</a:t>
                      </a:r>
                    </a:p>
                    <a:p>
                      <a:pPr marL="342900" indent="-342900">
                        <a:buFont typeface="Arial" panose="020B0604020202020204" pitchFamily="34" charset="0"/>
                        <a:buChar char="•"/>
                      </a:pPr>
                      <a:r>
                        <a:rPr lang="en-US" sz="1400"/>
                        <a:t>Most timely cash acceptance and consistency of starting point in process</a:t>
                      </a:r>
                    </a:p>
                    <a:p>
                      <a:pPr marL="342900" indent="-342900">
                        <a:buFont typeface="Arial" panose="020B0604020202020204" pitchFamily="34" charset="0"/>
                        <a:buChar char="•"/>
                      </a:pPr>
                      <a:r>
                        <a:rPr lang="en-US" sz="1400"/>
                        <a:t>System first approach leveraging Workday to provide a workflow of tasks</a:t>
                      </a:r>
                    </a:p>
                  </a:txBody>
                  <a:tcPr/>
                </a:tc>
                <a:tc>
                  <a:txBody>
                    <a:bodyPr/>
                    <a:lstStyle/>
                    <a:p>
                      <a:pPr marL="285750" indent="-285750">
                        <a:buFont typeface="Arial" panose="020B0604020202020204" pitchFamily="34" charset="0"/>
                        <a:buChar char="•"/>
                      </a:pPr>
                      <a:r>
                        <a:rPr lang="en-US" sz="1400"/>
                        <a:t>Maintenance of complex integrations</a:t>
                      </a:r>
                    </a:p>
                    <a:p>
                      <a:pPr marL="285750" indent="-285750">
                        <a:buFont typeface="Arial" panose="020B0604020202020204" pitchFamily="34" charset="0"/>
                        <a:buChar char="•"/>
                      </a:pPr>
                      <a:r>
                        <a:rPr lang="en-US" sz="1400"/>
                        <a:t>Dependency on bank reconciliation process and submission of daily bank data</a:t>
                      </a:r>
                    </a:p>
                    <a:p>
                      <a:pPr marL="285750" indent="-285750">
                        <a:buFont typeface="Arial" panose="020B0604020202020204" pitchFamily="34" charset="0"/>
                        <a:buChar char="•"/>
                      </a:pPr>
                      <a:r>
                        <a:rPr lang="en-US" sz="1400"/>
                        <a:t>Requires more specialized/skilled resources</a:t>
                      </a:r>
                    </a:p>
                  </a:txBody>
                  <a:tcPr/>
                </a:tc>
                <a:extLst>
                  <a:ext uri="{0D108BD9-81ED-4DB2-BD59-A6C34878D82A}">
                    <a16:rowId xmlns:a16="http://schemas.microsoft.com/office/drawing/2014/main" val="4025823963"/>
                  </a:ext>
                </a:extLst>
              </a:tr>
              <a:tr h="934830">
                <a:tc>
                  <a:txBody>
                    <a:bodyPr/>
                    <a:lstStyle/>
                    <a:p>
                      <a:pPr algn="ctr"/>
                      <a:r>
                        <a:rPr lang="en-US" sz="2000"/>
                        <a:t>2</a:t>
                      </a:r>
                    </a:p>
                  </a:txBody>
                  <a:tcPr/>
                </a:tc>
                <a:tc>
                  <a:txBody>
                    <a:bodyPr/>
                    <a:lstStyle/>
                    <a:p>
                      <a:r>
                        <a:rPr lang="en-US" sz="2000"/>
                        <a:t>Manual Entry of Customer Payments</a:t>
                      </a:r>
                    </a:p>
                  </a:txBody>
                  <a:tcPr/>
                </a:tc>
                <a:tc>
                  <a:txBody>
                    <a:bodyPr/>
                    <a:lstStyle/>
                    <a:p>
                      <a:pPr marL="342900" indent="-342900">
                        <a:buFont typeface="Arial" panose="020B0604020202020204" pitchFamily="34" charset="0"/>
                        <a:buChar char="•"/>
                      </a:pPr>
                      <a:r>
                        <a:rPr lang="en-US" sz="1400"/>
                        <a:t>Cost efficiency</a:t>
                      </a:r>
                    </a:p>
                    <a:p>
                      <a:pPr marL="342900" indent="-342900">
                        <a:buFont typeface="Arial" panose="020B0604020202020204" pitchFamily="34" charset="0"/>
                        <a:buChar char="•"/>
                      </a:pPr>
                      <a:r>
                        <a:rPr lang="en-US" sz="1400"/>
                        <a:t>Cleaner split between bank reconciliation and cash application process</a:t>
                      </a:r>
                    </a:p>
                    <a:p>
                      <a:pPr marL="342900" indent="-342900">
                        <a:buFont typeface="Arial" panose="020B0604020202020204" pitchFamily="34" charset="0"/>
                        <a:buChar char="•"/>
                      </a:pPr>
                      <a:r>
                        <a:rPr lang="en-US" sz="1400"/>
                        <a:t>Less technical maintenance, as all data will reside in Workday as source</a:t>
                      </a:r>
                    </a:p>
                  </a:txBody>
                  <a:tcPr/>
                </a:tc>
                <a:tc>
                  <a:txBody>
                    <a:bodyPr/>
                    <a:lstStyle/>
                    <a:p>
                      <a:pPr marL="285750" indent="-285750">
                        <a:buFont typeface="Arial" panose="020B0604020202020204" pitchFamily="34" charset="0"/>
                        <a:buChar char="•"/>
                      </a:pPr>
                      <a:r>
                        <a:rPr lang="en-US" sz="1400"/>
                        <a:t>Less automation, elements of human error</a:t>
                      </a:r>
                    </a:p>
                    <a:p>
                      <a:pPr marL="285750" indent="-285750">
                        <a:buFont typeface="Arial" panose="020B0604020202020204" pitchFamily="34" charset="0"/>
                        <a:buChar char="•"/>
                      </a:pPr>
                      <a:r>
                        <a:rPr lang="en-US" sz="1400"/>
                        <a:t>Potential for slower cash application if payments or deposits are prolonged</a:t>
                      </a:r>
                    </a:p>
                    <a:p>
                      <a:pPr marL="285750" indent="-285750">
                        <a:buFont typeface="Arial" panose="020B0604020202020204" pitchFamily="34" charset="0"/>
                        <a:buChar char="•"/>
                      </a:pPr>
                      <a:r>
                        <a:rPr lang="en-US" sz="1400"/>
                        <a:t>Slower bank reconciliation due to dependency on cash application team</a:t>
                      </a:r>
                    </a:p>
                  </a:txBody>
                  <a:tcPr/>
                </a:tc>
                <a:extLst>
                  <a:ext uri="{0D108BD9-81ED-4DB2-BD59-A6C34878D82A}">
                    <a16:rowId xmlns:a16="http://schemas.microsoft.com/office/drawing/2014/main" val="3425225957"/>
                  </a:ext>
                </a:extLst>
              </a:tr>
              <a:tr h="934830">
                <a:tc>
                  <a:txBody>
                    <a:bodyPr/>
                    <a:lstStyle/>
                    <a:p>
                      <a:pPr algn="ctr"/>
                      <a:r>
                        <a:rPr lang="en-US" sz="2000"/>
                        <a:t>3</a:t>
                      </a:r>
                    </a:p>
                  </a:txBody>
                  <a:tcPr/>
                </a:tc>
                <a:tc>
                  <a:txBody>
                    <a:bodyPr/>
                    <a:lstStyle/>
                    <a:p>
                      <a:r>
                        <a:rPr lang="en-US" sz="2000"/>
                        <a:t>Seek out a Gap Application</a:t>
                      </a:r>
                    </a:p>
                  </a:txBody>
                  <a:tcPr/>
                </a:tc>
                <a:tc>
                  <a:txBody>
                    <a:bodyPr/>
                    <a:lstStyle/>
                    <a:p>
                      <a:r>
                        <a:rPr lang="en-US" sz="1400"/>
                        <a:t>TBD</a:t>
                      </a:r>
                    </a:p>
                  </a:txBody>
                  <a:tcPr/>
                </a:tc>
                <a:tc>
                  <a:txBody>
                    <a:bodyPr/>
                    <a:lstStyle/>
                    <a:p>
                      <a:r>
                        <a:rPr lang="en-US" sz="1400"/>
                        <a:t>TBD</a:t>
                      </a:r>
                    </a:p>
                  </a:txBody>
                  <a:tcPr/>
                </a:tc>
                <a:extLst>
                  <a:ext uri="{0D108BD9-81ED-4DB2-BD59-A6C34878D82A}">
                    <a16:rowId xmlns:a16="http://schemas.microsoft.com/office/drawing/2014/main" val="141675213"/>
                  </a:ext>
                </a:extLst>
              </a:tr>
            </a:tbl>
          </a:graphicData>
        </a:graphic>
      </p:graphicFrame>
    </p:spTree>
    <p:extLst>
      <p:ext uri="{BB962C8B-B14F-4D97-AF65-F5344CB8AC3E}">
        <p14:creationId xmlns:p14="http://schemas.microsoft.com/office/powerpoint/2010/main" val="12981869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771" y="212505"/>
            <a:ext cx="10763794" cy="536196"/>
          </a:xfrm>
        </p:spPr>
        <p:txBody>
          <a:bodyPr/>
          <a:lstStyle/>
          <a:p>
            <a:r>
              <a:rPr lang="en-US"/>
              <a:t>Jira Reference </a:t>
            </a:r>
          </a:p>
        </p:txBody>
      </p:sp>
      <p:graphicFrame>
        <p:nvGraphicFramePr>
          <p:cNvPr id="4" name="Table 3"/>
          <p:cNvGraphicFramePr>
            <a:graphicFrameLocks noGrp="1"/>
          </p:cNvGraphicFramePr>
          <p:nvPr/>
        </p:nvGraphicFramePr>
        <p:xfrm>
          <a:off x="402771" y="760014"/>
          <a:ext cx="11371219" cy="6055123"/>
        </p:xfrm>
        <a:graphic>
          <a:graphicData uri="http://schemas.openxmlformats.org/drawingml/2006/table">
            <a:tbl>
              <a:tblPr firstRow="1" bandRow="1"/>
              <a:tblGrid>
                <a:gridCol w="624840">
                  <a:extLst>
                    <a:ext uri="{9D8B030D-6E8A-4147-A177-3AD203B41FA5}">
                      <a16:colId xmlns:a16="http://schemas.microsoft.com/office/drawing/2014/main" val="2840398873"/>
                    </a:ext>
                  </a:extLst>
                </a:gridCol>
                <a:gridCol w="906218">
                  <a:extLst>
                    <a:ext uri="{9D8B030D-6E8A-4147-A177-3AD203B41FA5}">
                      <a16:colId xmlns:a16="http://schemas.microsoft.com/office/drawing/2014/main" val="1248376841"/>
                    </a:ext>
                  </a:extLst>
                </a:gridCol>
                <a:gridCol w="2603337">
                  <a:extLst>
                    <a:ext uri="{9D8B030D-6E8A-4147-A177-3AD203B41FA5}">
                      <a16:colId xmlns:a16="http://schemas.microsoft.com/office/drawing/2014/main" val="2679377304"/>
                    </a:ext>
                  </a:extLst>
                </a:gridCol>
                <a:gridCol w="923108">
                  <a:extLst>
                    <a:ext uri="{9D8B030D-6E8A-4147-A177-3AD203B41FA5}">
                      <a16:colId xmlns:a16="http://schemas.microsoft.com/office/drawing/2014/main" val="418550154"/>
                    </a:ext>
                  </a:extLst>
                </a:gridCol>
                <a:gridCol w="1092598">
                  <a:extLst>
                    <a:ext uri="{9D8B030D-6E8A-4147-A177-3AD203B41FA5}">
                      <a16:colId xmlns:a16="http://schemas.microsoft.com/office/drawing/2014/main" val="871069483"/>
                    </a:ext>
                  </a:extLst>
                </a:gridCol>
                <a:gridCol w="1326447">
                  <a:extLst>
                    <a:ext uri="{9D8B030D-6E8A-4147-A177-3AD203B41FA5}">
                      <a16:colId xmlns:a16="http://schemas.microsoft.com/office/drawing/2014/main" val="3657922212"/>
                    </a:ext>
                  </a:extLst>
                </a:gridCol>
                <a:gridCol w="1831628">
                  <a:extLst>
                    <a:ext uri="{9D8B030D-6E8A-4147-A177-3AD203B41FA5}">
                      <a16:colId xmlns:a16="http://schemas.microsoft.com/office/drawing/2014/main" val="1565674954"/>
                    </a:ext>
                  </a:extLst>
                </a:gridCol>
                <a:gridCol w="2063043">
                  <a:extLst>
                    <a:ext uri="{9D8B030D-6E8A-4147-A177-3AD203B41FA5}">
                      <a16:colId xmlns:a16="http://schemas.microsoft.com/office/drawing/2014/main" val="4041911637"/>
                    </a:ext>
                  </a:extLst>
                </a:gridCol>
              </a:tblGrid>
              <a:tr h="422548">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indent="0" algn="ctr"/>
                      <a:r>
                        <a:rPr lang="en-US" sz="1100" b="1" kern="1200" baseline="0">
                          <a:solidFill>
                            <a:schemeClr val="accent2"/>
                          </a:solidFill>
                          <a:latin typeface="Open Sans" panose="020B0606030504020204" pitchFamily="34" charset="0"/>
                          <a:ea typeface="Open Sans" panose="020B0606030504020204" pitchFamily="34" charset="0"/>
                          <a:cs typeface="Open Sans" panose="020B0606030504020204" pitchFamily="34" charset="0"/>
                        </a:rPr>
                        <a:t>Issue Key</a:t>
                      </a:r>
                    </a:p>
                  </a:txBody>
                  <a:tcPr marL="45720" marR="45720">
                    <a:lnL w="12700" cmpd="sng">
                      <a:solidFill>
                        <a:srgbClr val="E8D3A2"/>
                      </a:solidFill>
                    </a:lnL>
                    <a:lnR w="12700" cmpd="sng">
                      <a:solidFill>
                        <a:srgbClr val="E8D3A2"/>
                      </a:solidFill>
                    </a:lnR>
                    <a:lnT w="12700" cmpd="sng">
                      <a:solidFill>
                        <a:srgbClr val="E8D3A2"/>
                      </a:solidFill>
                    </a:lnT>
                    <a:lnB w="38100" cmpd="sng">
                      <a:solidFill>
                        <a:srgbClr val="E8D3A2"/>
                      </a:solidFill>
                    </a:lnB>
                    <a:lnTlToBr w="12700" cmpd="sng">
                      <a:noFill/>
                      <a:prstDash val="solid"/>
                    </a:lnTlToBr>
                    <a:lnBlToTr w="12700" cmpd="sng">
                      <a:noFill/>
                      <a:prstDash val="solid"/>
                    </a:lnBlToTr>
                    <a:solidFill>
                      <a:srgbClr val="33006F"/>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sz="1100" b="1" kern="1200" baseline="0">
                          <a:solidFill>
                            <a:schemeClr val="accent2"/>
                          </a:solidFill>
                          <a:latin typeface="Open Sans" panose="020B0606030504020204" pitchFamily="34" charset="0"/>
                          <a:ea typeface="Open Sans" panose="020B0606030504020204" pitchFamily="34" charset="0"/>
                          <a:cs typeface="Open Sans" panose="020B0606030504020204" pitchFamily="34" charset="0"/>
                        </a:rPr>
                        <a:t>Issue Type</a:t>
                      </a:r>
                    </a:p>
                  </a:txBody>
                  <a:tcPr marL="45720" marR="45720">
                    <a:lnL w="12700" cmpd="sng">
                      <a:solidFill>
                        <a:srgbClr val="E8D3A2"/>
                      </a:solidFill>
                    </a:lnL>
                    <a:lnR w="12700" cmpd="sng">
                      <a:solidFill>
                        <a:srgbClr val="E8D3A2"/>
                      </a:solidFill>
                    </a:lnR>
                    <a:lnT w="12700" cmpd="sng">
                      <a:solidFill>
                        <a:srgbClr val="E8D3A2"/>
                      </a:solidFill>
                    </a:lnT>
                    <a:lnB w="38100" cmpd="sng">
                      <a:solidFill>
                        <a:srgbClr val="E8D3A2"/>
                      </a:solidFill>
                    </a:lnB>
                    <a:lnTlToBr w="12700" cmpd="sng">
                      <a:noFill/>
                      <a:prstDash val="solid"/>
                    </a:lnTlToBr>
                    <a:lnBlToTr w="12700" cmpd="sng">
                      <a:noFill/>
                      <a:prstDash val="solid"/>
                    </a:lnBlToTr>
                    <a:solidFill>
                      <a:srgbClr val="33006F"/>
                    </a:solidFill>
                  </a:tcPr>
                </a:tc>
                <a:tc>
                  <a:txBody>
                    <a:bodyPr/>
                    <a:lstStyle/>
                    <a:p>
                      <a:pPr algn="ctr"/>
                      <a:r>
                        <a:rPr lang="en-US" sz="1100" b="1" kern="1200" baseline="0">
                          <a:solidFill>
                            <a:schemeClr val="accent2"/>
                          </a:solidFill>
                          <a:latin typeface="Open Sans" panose="020B0606030504020204" pitchFamily="34" charset="0"/>
                          <a:ea typeface="Open Sans" panose="020B0606030504020204" pitchFamily="34" charset="0"/>
                          <a:cs typeface="Open Sans" panose="020B0606030504020204" pitchFamily="34" charset="0"/>
                        </a:rPr>
                        <a:t>Summary</a:t>
                      </a:r>
                    </a:p>
                  </a:txBody>
                  <a:tcPr marL="45720" marR="45720">
                    <a:lnL w="12700" cap="flat" cmpd="sng" algn="ctr">
                      <a:solidFill>
                        <a:srgbClr val="E8D3A2"/>
                      </a:solidFill>
                      <a:prstDash val="solid"/>
                      <a:round/>
                      <a:headEnd type="none" w="med" len="med"/>
                      <a:tailEnd type="none" w="med" len="med"/>
                    </a:lnL>
                    <a:lnR w="12700" cmpd="sng">
                      <a:solidFill>
                        <a:srgbClr val="E8D3A2"/>
                      </a:solidFill>
                    </a:lnR>
                    <a:lnT w="12700" cmpd="sng">
                      <a:solidFill>
                        <a:srgbClr val="E8D3A2"/>
                      </a:solidFill>
                    </a:lnT>
                    <a:lnB w="38100" cap="flat" cmpd="sng" algn="ctr">
                      <a:solidFill>
                        <a:srgbClr val="E8D3A2"/>
                      </a:solidFill>
                      <a:prstDash val="solid"/>
                      <a:round/>
                      <a:headEnd type="none" w="med" len="med"/>
                      <a:tailEnd type="none" w="med" len="med"/>
                    </a:lnB>
                    <a:lnTlToBr w="12700" cmpd="sng">
                      <a:noFill/>
                      <a:prstDash val="solid"/>
                    </a:lnTlToBr>
                    <a:lnBlToTr w="12700" cmpd="sng">
                      <a:noFill/>
                      <a:prstDash val="solid"/>
                    </a:lnBlToTr>
                    <a:solidFill>
                      <a:srgbClr val="33006F"/>
                    </a:solidFill>
                  </a:tcPr>
                </a:tc>
                <a:tc>
                  <a:txBody>
                    <a:bodyPr/>
                    <a:lstStyle/>
                    <a:p>
                      <a:pPr algn="ctr"/>
                      <a:r>
                        <a:rPr lang="en-US" sz="1100" b="1" kern="1200" baseline="0">
                          <a:solidFill>
                            <a:schemeClr val="accent2"/>
                          </a:solidFill>
                          <a:latin typeface="Open Sans" panose="020B0606030504020204" pitchFamily="34" charset="0"/>
                          <a:ea typeface="Open Sans" panose="020B0606030504020204" pitchFamily="34" charset="0"/>
                          <a:cs typeface="Open Sans" panose="020B0606030504020204" pitchFamily="34" charset="0"/>
                        </a:rPr>
                        <a:t>Team Owning</a:t>
                      </a:r>
                    </a:p>
                  </a:txBody>
                  <a:tcPr marL="45720" marR="45720">
                    <a:lnL w="12700" cmpd="sng">
                      <a:solidFill>
                        <a:srgbClr val="E8D3A2"/>
                      </a:solidFill>
                    </a:lnL>
                    <a:lnR w="12700" cap="flat" cmpd="sng" algn="ctr">
                      <a:solidFill>
                        <a:srgbClr val="E8D3A2"/>
                      </a:solidFill>
                      <a:prstDash val="solid"/>
                      <a:round/>
                      <a:headEnd type="none" w="med" len="med"/>
                      <a:tailEnd type="none" w="med" len="med"/>
                    </a:lnR>
                    <a:lnT w="12700" cmpd="sng">
                      <a:solidFill>
                        <a:srgbClr val="E8D3A2"/>
                      </a:solidFill>
                    </a:lnT>
                    <a:lnB w="38100" cap="flat" cmpd="sng" algn="ctr">
                      <a:solidFill>
                        <a:srgbClr val="E8D3A2"/>
                      </a:solidFill>
                      <a:prstDash val="solid"/>
                      <a:round/>
                      <a:headEnd type="none" w="med" len="med"/>
                      <a:tailEnd type="none" w="med" len="med"/>
                    </a:lnB>
                    <a:lnTlToBr w="12700" cmpd="sng">
                      <a:noFill/>
                      <a:prstDash val="solid"/>
                    </a:lnTlToBr>
                    <a:lnBlToTr w="12700" cmpd="sng">
                      <a:noFill/>
                      <a:prstDash val="solid"/>
                    </a:lnBlToTr>
                    <a:solidFill>
                      <a:srgbClr val="33006F"/>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1" kern="1200" baseline="0">
                          <a:solidFill>
                            <a:schemeClr val="accent2"/>
                          </a:solidFill>
                          <a:latin typeface="Open Sans" panose="020B0606030504020204" pitchFamily="34" charset="0"/>
                          <a:ea typeface="Open Sans" panose="020B0606030504020204" pitchFamily="34" charset="0"/>
                          <a:cs typeface="Open Sans" panose="020B0606030504020204" pitchFamily="34" charset="0"/>
                        </a:rPr>
                        <a:t>Team Delivering</a:t>
                      </a:r>
                    </a:p>
                    <a:p>
                      <a:pPr algn="ctr"/>
                      <a:endParaRPr lang="en-US" sz="1100" b="1" kern="1200" baseline="0">
                        <a:solidFill>
                          <a:schemeClr val="accent2"/>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a:lnL w="12700" cmpd="sng">
                      <a:solidFill>
                        <a:srgbClr val="E8D3A2"/>
                      </a:solidFill>
                    </a:lnL>
                    <a:lnR w="12700" cap="flat" cmpd="sng" algn="ctr">
                      <a:solidFill>
                        <a:srgbClr val="E8D3A2"/>
                      </a:solidFill>
                      <a:prstDash val="solid"/>
                      <a:round/>
                      <a:headEnd type="none" w="med" len="med"/>
                      <a:tailEnd type="none" w="med" len="med"/>
                    </a:lnR>
                    <a:lnT w="12700" cmpd="sng">
                      <a:solidFill>
                        <a:srgbClr val="E8D3A2"/>
                      </a:solidFill>
                    </a:lnT>
                    <a:lnB w="38100" cap="flat" cmpd="sng" algn="ctr">
                      <a:solidFill>
                        <a:srgbClr val="E8D3A2"/>
                      </a:solidFill>
                      <a:prstDash val="solid"/>
                      <a:round/>
                      <a:headEnd type="none" w="med" len="med"/>
                      <a:tailEnd type="none" w="med" len="med"/>
                    </a:lnB>
                    <a:lnTlToBr w="12700" cmpd="sng">
                      <a:noFill/>
                      <a:prstDash val="solid"/>
                    </a:lnTlToBr>
                    <a:lnBlToTr w="12700" cmpd="sng">
                      <a:noFill/>
                      <a:prstDash val="solid"/>
                    </a:lnBlToTr>
                    <a:solidFill>
                      <a:srgbClr val="33006F"/>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sz="1100" b="1" kern="1200" baseline="0">
                          <a:solidFill>
                            <a:schemeClr val="accent2"/>
                          </a:solidFill>
                          <a:latin typeface="Open Sans" panose="020B0606030504020204" pitchFamily="34" charset="0"/>
                          <a:ea typeface="Open Sans" panose="020B0606030504020204" pitchFamily="34" charset="0"/>
                          <a:cs typeface="Open Sans" panose="020B0606030504020204" pitchFamily="34" charset="0"/>
                        </a:rPr>
                        <a:t>Assignee</a:t>
                      </a:r>
                    </a:p>
                  </a:txBody>
                  <a:tcPr marL="45720" marR="45720">
                    <a:lnL w="12700" cmpd="sng">
                      <a:solidFill>
                        <a:srgbClr val="E8D3A2"/>
                      </a:solidFill>
                    </a:lnL>
                    <a:lnR w="12700" cap="flat" cmpd="sng" algn="ctr">
                      <a:solidFill>
                        <a:srgbClr val="E8D3A2"/>
                      </a:solidFill>
                      <a:prstDash val="solid"/>
                      <a:round/>
                      <a:headEnd type="none" w="med" len="med"/>
                      <a:tailEnd type="none" w="med" len="med"/>
                    </a:lnR>
                    <a:lnT w="12700" cmpd="sng">
                      <a:solidFill>
                        <a:srgbClr val="E8D3A2"/>
                      </a:solidFill>
                    </a:lnT>
                    <a:lnB w="38100" cmpd="sng">
                      <a:solidFill>
                        <a:srgbClr val="E8D3A2"/>
                      </a:solidFill>
                    </a:lnB>
                    <a:lnTlToBr w="12700" cmpd="sng">
                      <a:noFill/>
                      <a:prstDash val="solid"/>
                    </a:lnTlToBr>
                    <a:lnBlToTr w="12700" cmpd="sng">
                      <a:noFill/>
                      <a:prstDash val="solid"/>
                    </a:lnBlToTr>
                    <a:solidFill>
                      <a:srgbClr val="33006F"/>
                    </a:solidFill>
                  </a:tcPr>
                </a:tc>
                <a:tc>
                  <a:txBody>
                    <a:bodyPr/>
                    <a:lstStyle/>
                    <a:p>
                      <a:pPr algn="ctr"/>
                      <a:r>
                        <a:rPr lang="en-US" sz="1100" b="1" kern="1200" baseline="0">
                          <a:solidFill>
                            <a:schemeClr val="accent2"/>
                          </a:solidFill>
                          <a:latin typeface="Open Sans" panose="020B0606030504020204" pitchFamily="34" charset="0"/>
                          <a:ea typeface="Open Sans" panose="020B0606030504020204" pitchFamily="34" charset="0"/>
                          <a:cs typeface="Open Sans" panose="020B0606030504020204" pitchFamily="34" charset="0"/>
                        </a:rPr>
                        <a:t>Visibility Level</a:t>
                      </a:r>
                    </a:p>
                  </a:txBody>
                  <a:tcPr marL="45720" marR="45720">
                    <a:lnL w="12700" cmpd="sng">
                      <a:solidFill>
                        <a:srgbClr val="E8D3A2"/>
                      </a:solidFill>
                    </a:lnL>
                    <a:lnR w="12700" cap="flat" cmpd="sng" algn="ctr">
                      <a:solidFill>
                        <a:srgbClr val="E8D3A2"/>
                      </a:solidFill>
                      <a:prstDash val="solid"/>
                      <a:round/>
                      <a:headEnd type="none" w="med" len="med"/>
                      <a:tailEnd type="none" w="med" len="med"/>
                    </a:lnR>
                    <a:lnT w="12700" cmpd="sng">
                      <a:solidFill>
                        <a:srgbClr val="E8D3A2"/>
                      </a:solidFill>
                    </a:lnT>
                    <a:lnB w="38100" cap="flat" cmpd="sng" algn="ctr">
                      <a:solidFill>
                        <a:srgbClr val="E8D3A2"/>
                      </a:solidFill>
                      <a:prstDash val="solid"/>
                      <a:round/>
                      <a:headEnd type="none" w="med" len="med"/>
                      <a:tailEnd type="none" w="med" len="med"/>
                    </a:lnB>
                    <a:lnTlToBr w="12700" cmpd="sng">
                      <a:noFill/>
                      <a:prstDash val="solid"/>
                    </a:lnTlToBr>
                    <a:lnBlToTr w="12700" cmpd="sng">
                      <a:noFill/>
                      <a:prstDash val="solid"/>
                    </a:lnBlToTr>
                    <a:solidFill>
                      <a:srgbClr val="33006F"/>
                    </a:solidFill>
                  </a:tcPr>
                </a:tc>
                <a:tc>
                  <a:txBody>
                    <a:bodyPr/>
                    <a:lstStyle/>
                    <a:p>
                      <a:pPr algn="ctr"/>
                      <a:r>
                        <a:rPr lang="en-US" sz="1100" b="1" kern="1200" baseline="0">
                          <a:solidFill>
                            <a:schemeClr val="accent2"/>
                          </a:solidFill>
                          <a:latin typeface="Open Sans" panose="020B0606030504020204" pitchFamily="34" charset="0"/>
                          <a:ea typeface="Open Sans" panose="020B0606030504020204" pitchFamily="34" charset="0"/>
                          <a:cs typeface="Open Sans" panose="020B0606030504020204" pitchFamily="34" charset="0"/>
                        </a:rPr>
                        <a:t>??</a:t>
                      </a:r>
                    </a:p>
                  </a:txBody>
                  <a:tcPr marL="45720" marR="45720">
                    <a:lnL w="12700" cmpd="sng">
                      <a:solidFill>
                        <a:srgbClr val="E8D3A2"/>
                      </a:solidFill>
                    </a:lnL>
                    <a:lnR w="12700" cap="flat" cmpd="sng" algn="ctr">
                      <a:solidFill>
                        <a:srgbClr val="E8D3A2"/>
                      </a:solidFill>
                      <a:prstDash val="solid"/>
                      <a:round/>
                      <a:headEnd type="none" w="med" len="med"/>
                      <a:tailEnd type="none" w="med" len="med"/>
                    </a:lnR>
                    <a:lnT w="12700" cmpd="sng">
                      <a:solidFill>
                        <a:srgbClr val="E8D3A2"/>
                      </a:solidFill>
                    </a:lnT>
                    <a:lnB w="38100" cap="flat" cmpd="sng" algn="ctr">
                      <a:solidFill>
                        <a:srgbClr val="E8D3A2"/>
                      </a:solidFill>
                      <a:prstDash val="solid"/>
                      <a:round/>
                      <a:headEnd type="none" w="med" len="med"/>
                      <a:tailEnd type="none" w="med" len="med"/>
                    </a:lnB>
                    <a:lnTlToBr w="12700" cmpd="sng">
                      <a:noFill/>
                      <a:prstDash val="solid"/>
                    </a:lnTlToBr>
                    <a:lnBlToTr w="12700" cmpd="sng">
                      <a:noFill/>
                      <a:prstDash val="solid"/>
                    </a:lnBlToTr>
                    <a:solidFill>
                      <a:srgbClr val="33006F"/>
                    </a:solidFill>
                  </a:tcPr>
                </a:tc>
                <a:extLst>
                  <a:ext uri="{0D108BD9-81ED-4DB2-BD59-A6C34878D82A}">
                    <a16:rowId xmlns:a16="http://schemas.microsoft.com/office/drawing/2014/main" val="2428393117"/>
                  </a:ext>
                </a:extLst>
              </a:tr>
              <a:tr h="108655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hlinkClick r:id="rId2"/>
                        </a:rPr>
                        <a:t>UWFT-79976</a:t>
                      </a:r>
                      <a:endParaRPr lang="en-US" sz="1200" b="0" i="0" kern="1200">
                        <a:solidFill>
                          <a:schemeClr val="tx1"/>
                        </a:solidFill>
                        <a:effectLst/>
                        <a:latin typeface="+mn-lt"/>
                        <a:ea typeface="+mn-ea"/>
                        <a:cs typeface="+mn-cs"/>
                      </a:endParaRPr>
                    </a:p>
                    <a:p>
                      <a:pPr algn="l"/>
                      <a:endParaRPr lang="en-US" sz="1200">
                        <a:latin typeface="+mn-lt"/>
                      </a:endParaRPr>
                    </a:p>
                  </a:txBody>
                  <a:tcPr marL="45720" marR="45720" anchor="ctr">
                    <a:lnL w="12700" cmpd="sng">
                      <a:solidFill>
                        <a:srgbClr val="E8D3A2"/>
                      </a:solidFill>
                    </a:lnL>
                    <a:lnR w="12700" cap="flat" cmpd="sng" algn="ctr">
                      <a:solidFill>
                        <a:srgbClr val="E8D3A2"/>
                      </a:solidFill>
                      <a:prstDash val="solid"/>
                      <a:round/>
                      <a:headEnd type="none" w="med" len="med"/>
                      <a:tailEnd type="none" w="med" len="med"/>
                    </a:lnR>
                    <a:lnT w="38100" cap="flat" cmpd="sng" algn="ctr">
                      <a:solidFill>
                        <a:srgbClr val="E8D3A2"/>
                      </a:solidFill>
                      <a:prstDash val="solid"/>
                      <a:round/>
                      <a:headEnd type="none" w="med" len="med"/>
                      <a:tailEnd type="none" w="med" len="med"/>
                    </a:lnT>
                    <a:lnB w="12700" cap="flat" cmpd="sng" algn="ctr">
                      <a:solidFill>
                        <a:srgbClr val="E8D3A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200">
                          <a:latin typeface="+mn-lt"/>
                        </a:rPr>
                        <a:t>Risk</a:t>
                      </a:r>
                    </a:p>
                  </a:txBody>
                  <a:tcPr marL="45720" marR="45720" anchor="ctr">
                    <a:lnL w="12700" cap="flat" cmpd="sng" algn="ctr">
                      <a:solidFill>
                        <a:srgbClr val="E8D3A2"/>
                      </a:solidFill>
                      <a:prstDash val="solid"/>
                      <a:round/>
                      <a:headEnd type="none" w="med" len="med"/>
                      <a:tailEnd type="none" w="med" len="med"/>
                    </a:lnL>
                    <a:lnR w="12700" cap="flat" cmpd="sng" algn="ctr">
                      <a:solidFill>
                        <a:srgbClr val="E8D3A2"/>
                      </a:solidFill>
                      <a:prstDash val="solid"/>
                      <a:round/>
                      <a:headEnd type="none" w="med" len="med"/>
                      <a:tailEnd type="none" w="med" len="med"/>
                    </a:lnR>
                    <a:lnT w="38100" cap="flat" cmpd="sng" algn="ctr">
                      <a:solidFill>
                        <a:srgbClr val="E8D3A2"/>
                      </a:solidFill>
                      <a:prstDash val="solid"/>
                      <a:round/>
                      <a:headEnd type="none" w="med" len="med"/>
                      <a:tailEnd type="none" w="med" len="med"/>
                    </a:lnT>
                    <a:lnB w="12700" cap="flat" cmpd="sng" algn="ctr">
                      <a:solidFill>
                        <a:srgbClr val="E8D3A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If Cash Application design is not complete by 8/31/2022, then FRP system and report remediation will not be completed in time for E2E Cycle 3 Testing</a:t>
                      </a:r>
                      <a:endParaRPr lang="en-US" sz="1200" kern="1200" baseline="0">
                        <a:solidFill>
                          <a:schemeClr val="dk1"/>
                        </a:solidFill>
                        <a:latin typeface="+mn-lt"/>
                        <a:ea typeface="Open Sans" panose="020B0606030504020204" pitchFamily="34" charset="0"/>
                        <a:cs typeface="Open Sans" panose="020B0606030504020204" pitchFamily="34" charset="0"/>
                      </a:endParaRPr>
                    </a:p>
                  </a:txBody>
                  <a:tcPr marL="45720" marR="45720" anchor="ctr">
                    <a:lnL w="12700" cap="flat" cmpd="sng" algn="ctr">
                      <a:solidFill>
                        <a:srgbClr val="E8D3A2"/>
                      </a:solidFill>
                      <a:prstDash val="solid"/>
                      <a:round/>
                      <a:headEnd type="none" w="med" len="med"/>
                      <a:tailEnd type="none" w="med" len="med"/>
                    </a:lnL>
                    <a:lnR w="12700" cap="flat" cmpd="sng" algn="ctr">
                      <a:solidFill>
                        <a:srgbClr val="E8D3A2"/>
                      </a:solidFill>
                      <a:prstDash val="solid"/>
                      <a:round/>
                      <a:headEnd type="none" w="med" len="med"/>
                      <a:tailEnd type="none" w="med" len="med"/>
                    </a:lnR>
                    <a:lnT w="38100" cap="flat" cmpd="sng" algn="ctr">
                      <a:solidFill>
                        <a:srgbClr val="E8D3A2"/>
                      </a:solidFill>
                      <a:prstDash val="solid"/>
                      <a:round/>
                      <a:headEnd type="none" w="med" len="med"/>
                      <a:tailEnd type="none" w="med" len="med"/>
                    </a:lnT>
                    <a:lnB w="12700" cap="flat" cmpd="sng" algn="ctr">
                      <a:solidFill>
                        <a:srgbClr val="E8D3A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marR="0" lvl="0" indent="0" algn="l" defTabSz="457200" rtl="0" eaLnBrk="1" fontAlgn="auto" latinLnBrk="0" hangingPunct="1">
                        <a:lnSpc>
                          <a:spcPct val="100000"/>
                        </a:lnSpc>
                        <a:spcBef>
                          <a:spcPts val="0"/>
                        </a:spcBef>
                        <a:spcAft>
                          <a:spcPts val="0"/>
                        </a:spcAft>
                        <a:buClrTx/>
                        <a:buSzTx/>
                        <a:buFontTx/>
                        <a:buNone/>
                        <a:tabLst/>
                        <a:defRPr/>
                      </a:pPr>
                      <a:r>
                        <a:rPr lang="en-US" sz="1200" kern="1200" baseline="0">
                          <a:solidFill>
                            <a:schemeClr val="dk1"/>
                          </a:solidFill>
                          <a:latin typeface="+mn-lt"/>
                          <a:ea typeface="Open Sans" panose="020B0606030504020204" pitchFamily="34" charset="0"/>
                          <a:cs typeface="Open Sans" panose="020B0606030504020204" pitchFamily="34" charset="0"/>
                        </a:rPr>
                        <a:t>FRP</a:t>
                      </a:r>
                    </a:p>
                  </a:txBody>
                  <a:tcPr marL="45720" marR="45720" anchor="ctr">
                    <a:lnL w="12700" cap="flat" cmpd="sng" algn="ctr">
                      <a:solidFill>
                        <a:srgbClr val="E8D3A2"/>
                      </a:solidFill>
                      <a:prstDash val="solid"/>
                      <a:round/>
                      <a:headEnd type="none" w="med" len="med"/>
                      <a:tailEnd type="none" w="med" len="med"/>
                    </a:lnL>
                    <a:lnR w="12700" cap="flat" cmpd="sng" algn="ctr">
                      <a:solidFill>
                        <a:srgbClr val="E8D3A2"/>
                      </a:solidFill>
                      <a:prstDash val="solid"/>
                      <a:round/>
                      <a:headEnd type="none" w="med" len="med"/>
                      <a:tailEnd type="none" w="med" len="med"/>
                    </a:lnR>
                    <a:lnT w="38100" cap="flat" cmpd="sng" algn="ctr">
                      <a:solidFill>
                        <a:srgbClr val="E8D3A2"/>
                      </a:solidFill>
                      <a:prstDash val="solid"/>
                      <a:round/>
                      <a:headEnd type="none" w="med" len="med"/>
                      <a:tailEnd type="none" w="med" len="med"/>
                    </a:lnT>
                    <a:lnB w="12700" cap="flat" cmpd="sng" algn="ctr">
                      <a:solidFill>
                        <a:srgbClr val="E8D3A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marR="0" lvl="0" indent="0" algn="l" defTabSz="457200" rtl="0" eaLnBrk="1" fontAlgn="auto" latinLnBrk="0" hangingPunct="1">
                        <a:lnSpc>
                          <a:spcPct val="100000"/>
                        </a:lnSpc>
                        <a:spcBef>
                          <a:spcPts val="0"/>
                        </a:spcBef>
                        <a:spcAft>
                          <a:spcPts val="0"/>
                        </a:spcAft>
                        <a:buClrTx/>
                        <a:buSzTx/>
                        <a:buFontTx/>
                        <a:buNone/>
                        <a:tabLst/>
                        <a:defRPr/>
                      </a:pPr>
                      <a:br>
                        <a:rPr lang="en-US" sz="1200">
                          <a:latin typeface="+mn-lt"/>
                        </a:rPr>
                      </a:br>
                      <a:r>
                        <a:rPr lang="en-US" sz="1200" b="0" i="0" kern="1200">
                          <a:solidFill>
                            <a:schemeClr val="tx1"/>
                          </a:solidFill>
                          <a:effectLst/>
                          <a:latin typeface="+mn-lt"/>
                          <a:ea typeface="+mn-ea"/>
                          <a:cs typeface="+mn-cs"/>
                        </a:rPr>
                        <a:t>FNC-Design</a:t>
                      </a:r>
                      <a:br>
                        <a:rPr lang="en-US" sz="1200">
                          <a:latin typeface="+mn-lt"/>
                        </a:rPr>
                      </a:br>
                      <a:endParaRPr lang="en-US" sz="1200" kern="1200" baseline="0">
                        <a:solidFill>
                          <a:schemeClr val="dk1"/>
                        </a:solidFill>
                        <a:latin typeface="+mn-lt"/>
                        <a:ea typeface="Open Sans" panose="020B0606030504020204" pitchFamily="34" charset="0"/>
                        <a:cs typeface="Open Sans" panose="020B0606030504020204" pitchFamily="34" charset="0"/>
                      </a:endParaRPr>
                    </a:p>
                  </a:txBody>
                  <a:tcPr marL="45720" marR="45720" anchor="ctr">
                    <a:lnL w="12700" cap="flat" cmpd="sng" algn="ctr">
                      <a:solidFill>
                        <a:srgbClr val="E8D3A2"/>
                      </a:solidFill>
                      <a:prstDash val="solid"/>
                      <a:round/>
                      <a:headEnd type="none" w="med" len="med"/>
                      <a:tailEnd type="none" w="med" len="med"/>
                    </a:lnL>
                    <a:lnR w="12700" cap="flat" cmpd="sng" algn="ctr">
                      <a:solidFill>
                        <a:srgbClr val="E8D3A2"/>
                      </a:solidFill>
                      <a:prstDash val="solid"/>
                      <a:round/>
                      <a:headEnd type="none" w="med" len="med"/>
                      <a:tailEnd type="none" w="med" len="med"/>
                    </a:lnR>
                    <a:lnT w="38100" cap="flat" cmpd="sng" algn="ctr">
                      <a:solidFill>
                        <a:srgbClr val="E8D3A2"/>
                      </a:solidFill>
                      <a:prstDash val="solid"/>
                      <a:round/>
                      <a:headEnd type="none" w="med" len="med"/>
                      <a:tailEnd type="none" w="med" len="med"/>
                    </a:lnT>
                    <a:lnB w="12700" cap="flat" cmpd="sng" algn="ctr">
                      <a:solidFill>
                        <a:srgbClr val="E8D3A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91440" marR="0" lvl="0" indent="0" algn="l" defTabSz="457200" rtl="0" eaLnBrk="1" fontAlgn="auto" latinLnBrk="0" hangingPunct="1">
                        <a:lnSpc>
                          <a:spcPct val="100000"/>
                        </a:lnSpc>
                        <a:spcBef>
                          <a:spcPts val="0"/>
                        </a:spcBef>
                        <a:spcAft>
                          <a:spcPts val="0"/>
                        </a:spcAft>
                        <a:buClrTx/>
                        <a:buSzTx/>
                        <a:buFontTx/>
                        <a:buNone/>
                        <a:tabLst/>
                        <a:defRPr/>
                      </a:pPr>
                      <a:r>
                        <a:rPr lang="en-US" sz="1200" kern="1200" baseline="0">
                          <a:solidFill>
                            <a:schemeClr val="dk1"/>
                          </a:solidFill>
                          <a:latin typeface="+mn-lt"/>
                          <a:ea typeface="Open Sans" panose="020B0606030504020204" pitchFamily="34" charset="0"/>
                          <a:cs typeface="Open Sans" panose="020B0606030504020204" pitchFamily="34" charset="0"/>
                        </a:rPr>
                        <a:t>Paula Ross</a:t>
                      </a:r>
                    </a:p>
                  </a:txBody>
                  <a:tcPr marL="45720" marR="45720" anchor="ctr">
                    <a:lnL w="12700" cap="flat" cmpd="sng" algn="ctr">
                      <a:solidFill>
                        <a:srgbClr val="E8D3A2"/>
                      </a:solidFill>
                      <a:prstDash val="solid"/>
                      <a:round/>
                      <a:headEnd type="none" w="med" len="med"/>
                      <a:tailEnd type="none" w="med" len="med"/>
                    </a:lnL>
                    <a:lnR w="12700" cap="flat" cmpd="sng" algn="ctr">
                      <a:solidFill>
                        <a:srgbClr val="E8D3A2"/>
                      </a:solidFill>
                      <a:prstDash val="solid"/>
                      <a:round/>
                      <a:headEnd type="none" w="med" len="med"/>
                      <a:tailEnd type="none" w="med" len="med"/>
                    </a:lnR>
                    <a:lnT w="38100" cap="flat" cmpd="sng" algn="ctr">
                      <a:solidFill>
                        <a:srgbClr val="E8D3A2"/>
                      </a:solidFill>
                      <a:prstDash val="solid"/>
                      <a:round/>
                      <a:headEnd type="none" w="med" len="med"/>
                      <a:tailEnd type="none" w="med" len="med"/>
                    </a:lnT>
                    <a:lnB w="12700" cap="flat" cmpd="sng" algn="ctr">
                      <a:solidFill>
                        <a:srgbClr val="E8D3A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marR="0" lvl="0" indent="0" algn="l" defTabSz="457200" rtl="0" eaLnBrk="1" fontAlgn="auto" latinLnBrk="0" hangingPunct="1">
                        <a:lnSpc>
                          <a:spcPct val="100000"/>
                        </a:lnSpc>
                        <a:spcBef>
                          <a:spcPts val="0"/>
                        </a:spcBef>
                        <a:spcAft>
                          <a:spcPts val="0"/>
                        </a:spcAft>
                        <a:buClrTx/>
                        <a:buSzTx/>
                        <a:buFontTx/>
                        <a:buNone/>
                        <a:tabLst/>
                        <a:defRPr/>
                      </a:pPr>
                      <a:r>
                        <a:rPr lang="en-US" sz="1200" kern="1200" baseline="0">
                          <a:solidFill>
                            <a:schemeClr val="dk1"/>
                          </a:solidFill>
                          <a:latin typeface="+mn-lt"/>
                          <a:ea typeface="Open Sans" panose="020B0606030504020204" pitchFamily="34" charset="0"/>
                          <a:cs typeface="Open Sans" panose="020B0606030504020204" pitchFamily="34" charset="0"/>
                        </a:rPr>
                        <a:t>UWFT Executive Director</a:t>
                      </a:r>
                    </a:p>
                  </a:txBody>
                  <a:tcPr marL="45720" marR="45720" anchor="ctr">
                    <a:lnL w="12700" cap="flat" cmpd="sng" algn="ctr">
                      <a:solidFill>
                        <a:srgbClr val="E8D3A2"/>
                      </a:solidFill>
                      <a:prstDash val="solid"/>
                      <a:round/>
                      <a:headEnd type="none" w="med" len="med"/>
                      <a:tailEnd type="none" w="med" len="med"/>
                    </a:lnL>
                    <a:lnR w="12700" cap="flat" cmpd="sng" algn="ctr">
                      <a:solidFill>
                        <a:srgbClr val="E8D3A2"/>
                      </a:solidFill>
                      <a:prstDash val="solid"/>
                      <a:round/>
                      <a:headEnd type="none" w="med" len="med"/>
                      <a:tailEnd type="none" w="med" len="med"/>
                    </a:lnR>
                    <a:lnT w="38100" cap="flat" cmpd="sng" algn="ctr">
                      <a:solidFill>
                        <a:srgbClr val="E8D3A2"/>
                      </a:solidFill>
                      <a:prstDash val="solid"/>
                      <a:round/>
                      <a:headEnd type="none" w="med" len="med"/>
                      <a:tailEnd type="none" w="med" len="med"/>
                    </a:lnT>
                    <a:lnB w="12700" cap="flat" cmpd="sng" algn="ctr">
                      <a:solidFill>
                        <a:srgbClr val="E8D3A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marR="0" lvl="0" indent="0" algn="l" defTabSz="457200" rtl="0" eaLnBrk="1" fontAlgn="auto" latinLnBrk="0" hangingPunct="1">
                        <a:lnSpc>
                          <a:spcPct val="100000"/>
                        </a:lnSpc>
                        <a:spcBef>
                          <a:spcPts val="0"/>
                        </a:spcBef>
                        <a:spcAft>
                          <a:spcPts val="0"/>
                        </a:spcAft>
                        <a:buClrTx/>
                        <a:buSzTx/>
                        <a:buFontTx/>
                        <a:buNone/>
                        <a:tabLst/>
                        <a:defRPr/>
                      </a:pPr>
                      <a:endParaRPr lang="en-US" sz="1200" kern="1200" baseline="0">
                        <a:solidFill>
                          <a:schemeClr val="dk1"/>
                        </a:solidFill>
                        <a:latin typeface="+mn-lt"/>
                        <a:ea typeface="Open Sans" panose="020B0606030504020204" pitchFamily="34" charset="0"/>
                        <a:cs typeface="Open Sans" panose="020B0606030504020204" pitchFamily="34" charset="0"/>
                      </a:endParaRPr>
                    </a:p>
                  </a:txBody>
                  <a:tcPr marL="45720" marR="45720" anchor="ctr">
                    <a:lnL w="12700" cap="flat" cmpd="sng" algn="ctr">
                      <a:solidFill>
                        <a:srgbClr val="E8D3A2"/>
                      </a:solidFill>
                      <a:prstDash val="solid"/>
                      <a:round/>
                      <a:headEnd type="none" w="med" len="med"/>
                      <a:tailEnd type="none" w="med" len="med"/>
                    </a:lnL>
                    <a:lnR w="12700" cap="flat" cmpd="sng" algn="ctr">
                      <a:solidFill>
                        <a:srgbClr val="E8D3A2"/>
                      </a:solidFill>
                      <a:prstDash val="solid"/>
                      <a:round/>
                      <a:headEnd type="none" w="med" len="med"/>
                      <a:tailEnd type="none" w="med" len="med"/>
                    </a:lnR>
                    <a:lnT w="38100" cap="flat" cmpd="sng" algn="ctr">
                      <a:solidFill>
                        <a:srgbClr val="E8D3A2"/>
                      </a:solidFill>
                      <a:prstDash val="solid"/>
                      <a:round/>
                      <a:headEnd type="none" w="med" len="med"/>
                      <a:tailEnd type="none" w="med" len="med"/>
                    </a:lnT>
                    <a:lnB w="12700" cap="flat" cmpd="sng" algn="ctr">
                      <a:solidFill>
                        <a:srgbClr val="E8D3A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495330208"/>
                  </a:ext>
                </a:extLst>
              </a:tr>
              <a:tr h="592321">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hlinkClick r:id="rId3"/>
                        </a:rPr>
                        <a:t>UWFT-42471</a:t>
                      </a:r>
                      <a:endParaRPr lang="en-US" sz="1200" b="0" i="0" kern="1200">
                        <a:solidFill>
                          <a:schemeClr val="tx1"/>
                        </a:solidFill>
                        <a:effectLst/>
                        <a:latin typeface="+mn-lt"/>
                        <a:ea typeface="+mn-ea"/>
                        <a:cs typeface="+mn-cs"/>
                      </a:endParaRPr>
                    </a:p>
                    <a:p>
                      <a:pPr algn="l" fontAlgn="t"/>
                      <a:endParaRPr lang="en-US" sz="1200">
                        <a:effectLst/>
                        <a:latin typeface="+mn-lt"/>
                      </a:endParaRPr>
                    </a:p>
                  </a:txBody>
                  <a:tcPr marL="95250" marR="95250" marT="47625" marB="47625">
                    <a:lnL w="12700" cmpd="sng">
                      <a:solidFill>
                        <a:srgbClr val="E8D3A2"/>
                      </a:solidFill>
                    </a:lnL>
                    <a:lnR w="12700" cap="flat" cmpd="sng" algn="ctr">
                      <a:solidFill>
                        <a:srgbClr val="E8D3A2"/>
                      </a:solidFill>
                      <a:prstDash val="solid"/>
                      <a:round/>
                      <a:headEnd type="none" w="med" len="med"/>
                      <a:tailEnd type="none" w="med" len="med"/>
                    </a:lnR>
                    <a:lnT w="12700" cap="flat" cmpd="sng" algn="ctr">
                      <a:solidFill>
                        <a:srgbClr val="E8D3A2"/>
                      </a:solidFill>
                      <a:prstDash val="solid"/>
                      <a:round/>
                      <a:headEnd type="none" w="med" len="med"/>
                      <a:tailEnd type="none" w="med" len="med"/>
                    </a:lnT>
                    <a:lnB w="12700" cap="flat" cmpd="sng" algn="ctr">
                      <a:solidFill>
                        <a:srgbClr val="E8D3A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200">
                          <a:latin typeface="+mn-lt"/>
                        </a:rPr>
                        <a:t>Decision</a:t>
                      </a:r>
                    </a:p>
                  </a:txBody>
                  <a:tcPr marL="45720" marR="45720" anchor="ctr">
                    <a:lnL w="12700" cap="flat" cmpd="sng" algn="ctr">
                      <a:solidFill>
                        <a:srgbClr val="E8D3A2"/>
                      </a:solidFill>
                      <a:prstDash val="solid"/>
                      <a:round/>
                      <a:headEnd type="none" w="med" len="med"/>
                      <a:tailEnd type="none" w="med" len="med"/>
                    </a:lnL>
                    <a:lnR w="12700" cap="flat" cmpd="sng" algn="ctr">
                      <a:solidFill>
                        <a:srgbClr val="E8D3A2"/>
                      </a:solidFill>
                      <a:prstDash val="solid"/>
                      <a:round/>
                      <a:headEnd type="none" w="med" len="med"/>
                      <a:tailEnd type="none" w="med" len="med"/>
                    </a:lnR>
                    <a:lnT w="12700" cap="flat" cmpd="sng" algn="ctr">
                      <a:solidFill>
                        <a:srgbClr val="E8D3A2"/>
                      </a:solidFill>
                      <a:prstDash val="solid"/>
                      <a:round/>
                      <a:headEnd type="none" w="med" len="med"/>
                      <a:tailEnd type="none" w="med" len="med"/>
                    </a:lnT>
                    <a:lnB w="12700" cap="flat" cmpd="sng" algn="ctr">
                      <a:solidFill>
                        <a:srgbClr val="E8D3A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Finalize CTMS Cash Application Design Flow</a:t>
                      </a:r>
                      <a:br>
                        <a:rPr lang="en-US" sz="1200">
                          <a:latin typeface="+mn-lt"/>
                        </a:rPr>
                      </a:br>
                      <a:endParaRPr lang="en-US" sz="1200" kern="1200" baseline="0">
                        <a:solidFill>
                          <a:schemeClr val="dk1"/>
                        </a:solidFill>
                        <a:latin typeface="+mn-lt"/>
                        <a:ea typeface="Open Sans" panose="020B0606030504020204" pitchFamily="34" charset="0"/>
                        <a:cs typeface="Open Sans" panose="020B0606030504020204" pitchFamily="34" charset="0"/>
                      </a:endParaRPr>
                    </a:p>
                  </a:txBody>
                  <a:tcPr marL="45720" marR="45720" anchor="ctr">
                    <a:lnL w="12700" cap="flat" cmpd="sng" algn="ctr">
                      <a:solidFill>
                        <a:srgbClr val="E8D3A2"/>
                      </a:solidFill>
                      <a:prstDash val="solid"/>
                      <a:round/>
                      <a:headEnd type="none" w="med" len="med"/>
                      <a:tailEnd type="none" w="med" len="med"/>
                    </a:lnL>
                    <a:lnR w="12700" cap="flat" cmpd="sng" algn="ctr">
                      <a:solidFill>
                        <a:srgbClr val="E8D3A2"/>
                      </a:solidFill>
                      <a:prstDash val="solid"/>
                      <a:round/>
                      <a:headEnd type="none" w="med" len="med"/>
                      <a:tailEnd type="none" w="med" len="med"/>
                    </a:lnR>
                    <a:lnT w="12700" cap="flat" cmpd="sng" algn="ctr">
                      <a:solidFill>
                        <a:srgbClr val="E8D3A2"/>
                      </a:solidFill>
                      <a:prstDash val="solid"/>
                      <a:round/>
                      <a:headEnd type="none" w="med" len="med"/>
                      <a:tailEnd type="none" w="med" len="med"/>
                    </a:lnT>
                    <a:lnB w="12700" cap="flat" cmpd="sng" algn="ctr">
                      <a:solidFill>
                        <a:srgbClr val="E8D3A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marR="0" lvl="0" indent="0" algn="l" defTabSz="457200" rtl="0" eaLnBrk="1" fontAlgn="auto" latinLnBrk="0" hangingPunct="1">
                        <a:lnSpc>
                          <a:spcPct val="100000"/>
                        </a:lnSpc>
                        <a:spcBef>
                          <a:spcPts val="0"/>
                        </a:spcBef>
                        <a:spcAft>
                          <a:spcPts val="0"/>
                        </a:spcAft>
                        <a:buClrTx/>
                        <a:buSzTx/>
                        <a:buFontTx/>
                        <a:buNone/>
                        <a:tabLst/>
                        <a:defRPr/>
                      </a:pPr>
                      <a:r>
                        <a:rPr lang="en-US" sz="1200" kern="1200" baseline="0">
                          <a:solidFill>
                            <a:schemeClr val="dk1"/>
                          </a:solidFill>
                          <a:latin typeface="+mn-lt"/>
                          <a:ea typeface="Open Sans" panose="020B0606030504020204" pitchFamily="34" charset="0"/>
                          <a:cs typeface="Open Sans" panose="020B0606030504020204" pitchFamily="34" charset="0"/>
                        </a:rPr>
                        <a:t>ITES</a:t>
                      </a:r>
                    </a:p>
                  </a:txBody>
                  <a:tcPr marL="45720" marR="45720" anchor="ctr">
                    <a:lnL w="12700" cap="flat" cmpd="sng" algn="ctr">
                      <a:solidFill>
                        <a:srgbClr val="E8D3A2"/>
                      </a:solidFill>
                      <a:prstDash val="solid"/>
                      <a:round/>
                      <a:headEnd type="none" w="med" len="med"/>
                      <a:tailEnd type="none" w="med" len="med"/>
                    </a:lnL>
                    <a:lnR w="12700" cap="flat" cmpd="sng" algn="ctr">
                      <a:solidFill>
                        <a:srgbClr val="E8D3A2"/>
                      </a:solidFill>
                      <a:prstDash val="solid"/>
                      <a:round/>
                      <a:headEnd type="none" w="med" len="med"/>
                      <a:tailEnd type="none" w="med" len="med"/>
                    </a:lnR>
                    <a:lnT w="12700" cap="flat" cmpd="sng" algn="ctr">
                      <a:solidFill>
                        <a:srgbClr val="E8D3A2"/>
                      </a:solidFill>
                      <a:prstDash val="solid"/>
                      <a:round/>
                      <a:headEnd type="none" w="med" len="med"/>
                      <a:tailEnd type="none" w="med" len="med"/>
                    </a:lnT>
                    <a:lnB w="12700" cap="flat" cmpd="sng" algn="ctr">
                      <a:solidFill>
                        <a:srgbClr val="E8D3A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marR="0" lvl="0" indent="0" algn="l" defTabSz="457200" rtl="0" eaLnBrk="1" fontAlgn="auto" latinLnBrk="0" hangingPunct="1">
                        <a:lnSpc>
                          <a:spcPct val="100000"/>
                        </a:lnSpc>
                        <a:spcBef>
                          <a:spcPts val="0"/>
                        </a:spcBef>
                        <a:spcAft>
                          <a:spcPts val="0"/>
                        </a:spcAft>
                        <a:buClrTx/>
                        <a:buSzTx/>
                        <a:buFontTx/>
                        <a:buNone/>
                        <a:tabLst/>
                        <a:defRPr/>
                      </a:pPr>
                      <a:br>
                        <a:rPr lang="en-US" sz="1200">
                          <a:latin typeface="+mn-lt"/>
                        </a:rPr>
                      </a:br>
                      <a:r>
                        <a:rPr lang="en-US" sz="1200" b="0" i="0" kern="1200">
                          <a:solidFill>
                            <a:schemeClr val="tx1"/>
                          </a:solidFill>
                          <a:effectLst/>
                          <a:latin typeface="+mn-lt"/>
                          <a:ea typeface="+mn-ea"/>
                          <a:cs typeface="+mn-cs"/>
                        </a:rPr>
                        <a:t>FNC-Design</a:t>
                      </a:r>
                      <a:br>
                        <a:rPr lang="en-US" sz="1200">
                          <a:latin typeface="+mn-lt"/>
                        </a:rPr>
                      </a:br>
                      <a:endParaRPr lang="en-US" sz="1200" kern="1200" baseline="0">
                        <a:solidFill>
                          <a:schemeClr val="dk1"/>
                        </a:solidFill>
                        <a:latin typeface="+mn-lt"/>
                        <a:ea typeface="Open Sans" panose="020B0606030504020204" pitchFamily="34" charset="0"/>
                        <a:cs typeface="Open Sans" panose="020B0606030504020204" pitchFamily="34" charset="0"/>
                      </a:endParaRPr>
                    </a:p>
                  </a:txBody>
                  <a:tcPr marL="45720" marR="45720" anchor="ctr">
                    <a:lnL w="12700" cap="flat" cmpd="sng" algn="ctr">
                      <a:solidFill>
                        <a:srgbClr val="E8D3A2"/>
                      </a:solidFill>
                      <a:prstDash val="solid"/>
                      <a:round/>
                      <a:headEnd type="none" w="med" len="med"/>
                      <a:tailEnd type="none" w="med" len="med"/>
                    </a:lnL>
                    <a:lnR w="12700" cap="flat" cmpd="sng" algn="ctr">
                      <a:solidFill>
                        <a:srgbClr val="E8D3A2"/>
                      </a:solidFill>
                      <a:prstDash val="solid"/>
                      <a:round/>
                      <a:headEnd type="none" w="med" len="med"/>
                      <a:tailEnd type="none" w="med" len="med"/>
                    </a:lnR>
                    <a:lnT w="12700" cap="flat" cmpd="sng" algn="ctr">
                      <a:solidFill>
                        <a:srgbClr val="E8D3A2"/>
                      </a:solidFill>
                      <a:prstDash val="solid"/>
                      <a:round/>
                      <a:headEnd type="none" w="med" len="med"/>
                      <a:tailEnd type="none" w="med" len="med"/>
                    </a:lnT>
                    <a:lnB w="12700" cap="flat" cmpd="sng" algn="ctr">
                      <a:solidFill>
                        <a:srgbClr val="E8D3A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marR="0" lvl="0" indent="0" algn="l" defTabSz="457200" rtl="0" eaLnBrk="1" fontAlgn="auto" latinLnBrk="0" hangingPunct="1">
                        <a:lnSpc>
                          <a:spcPct val="100000"/>
                        </a:lnSpc>
                        <a:spcBef>
                          <a:spcPts val="0"/>
                        </a:spcBef>
                        <a:spcAft>
                          <a:spcPts val="0"/>
                        </a:spcAft>
                        <a:buClrTx/>
                        <a:buSzTx/>
                        <a:buFontTx/>
                        <a:buNone/>
                        <a:tabLst/>
                        <a:defRPr/>
                      </a:pPr>
                      <a:r>
                        <a:rPr lang="en-US" sz="1200" kern="1200" baseline="0">
                          <a:solidFill>
                            <a:schemeClr val="dk1"/>
                          </a:solidFill>
                          <a:latin typeface="+mn-lt"/>
                          <a:ea typeface="Open Sans" panose="020B0606030504020204" pitchFamily="34" charset="0"/>
                          <a:cs typeface="Open Sans" panose="020B0606030504020204" pitchFamily="34" charset="0"/>
                        </a:rPr>
                        <a:t> Kamesh Naidoo</a:t>
                      </a:r>
                    </a:p>
                  </a:txBody>
                  <a:tcPr marL="45720" marR="45720" anchor="ctr">
                    <a:lnL w="12700" cap="flat" cmpd="sng" algn="ctr">
                      <a:solidFill>
                        <a:srgbClr val="E8D3A2"/>
                      </a:solidFill>
                      <a:prstDash val="solid"/>
                      <a:round/>
                      <a:headEnd type="none" w="med" len="med"/>
                      <a:tailEnd type="none" w="med" len="med"/>
                    </a:lnL>
                    <a:lnR w="12700" cap="flat" cmpd="sng" algn="ctr">
                      <a:solidFill>
                        <a:srgbClr val="E8D3A2"/>
                      </a:solidFill>
                      <a:prstDash val="solid"/>
                      <a:round/>
                      <a:headEnd type="none" w="med" len="med"/>
                      <a:tailEnd type="none" w="med" len="med"/>
                    </a:lnR>
                    <a:lnT w="12700" cap="flat" cmpd="sng" algn="ctr">
                      <a:solidFill>
                        <a:srgbClr val="E8D3A2"/>
                      </a:solidFill>
                      <a:prstDash val="solid"/>
                      <a:round/>
                      <a:headEnd type="none" w="med" len="med"/>
                      <a:tailEnd type="none" w="med" len="med"/>
                    </a:lnT>
                    <a:lnB w="12700" cap="flat" cmpd="sng" algn="ctr">
                      <a:solidFill>
                        <a:srgbClr val="E8D3A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marR="0" lvl="0" indent="0" algn="l" defTabSz="457200" rtl="0" eaLnBrk="1" fontAlgn="auto" latinLnBrk="0" hangingPunct="1">
                        <a:lnSpc>
                          <a:spcPct val="100000"/>
                        </a:lnSpc>
                        <a:spcBef>
                          <a:spcPts val="0"/>
                        </a:spcBef>
                        <a:spcAft>
                          <a:spcPts val="0"/>
                        </a:spcAft>
                        <a:buClrTx/>
                        <a:buSzTx/>
                        <a:buFontTx/>
                        <a:buNone/>
                        <a:tabLst/>
                        <a:defRPr/>
                      </a:pPr>
                      <a:r>
                        <a:rPr lang="en-US" sz="1200" kern="1200" baseline="0">
                          <a:solidFill>
                            <a:schemeClr val="dk1"/>
                          </a:solidFill>
                          <a:latin typeface="+mn-lt"/>
                          <a:ea typeface="Open Sans" panose="020B0606030504020204" pitchFamily="34" charset="0"/>
                          <a:cs typeface="Open Sans" panose="020B0606030504020204" pitchFamily="34" charset="0"/>
                        </a:rPr>
                        <a:t>UWFT Executive Director</a:t>
                      </a:r>
                    </a:p>
                    <a:p>
                      <a:pPr marL="91440" marR="0" lvl="0" indent="0" algn="l" defTabSz="457200" rtl="0" eaLnBrk="1" fontAlgn="auto" latinLnBrk="0" hangingPunct="1">
                        <a:lnSpc>
                          <a:spcPct val="100000"/>
                        </a:lnSpc>
                        <a:spcBef>
                          <a:spcPts val="0"/>
                        </a:spcBef>
                        <a:spcAft>
                          <a:spcPts val="0"/>
                        </a:spcAft>
                        <a:buClrTx/>
                        <a:buSzTx/>
                        <a:buFontTx/>
                        <a:buNone/>
                        <a:tabLst/>
                        <a:defRPr/>
                      </a:pPr>
                      <a:endParaRPr lang="en-US" sz="1200" kern="1200" baseline="0">
                        <a:solidFill>
                          <a:schemeClr val="dk1"/>
                        </a:solidFill>
                        <a:latin typeface="+mn-lt"/>
                        <a:ea typeface="Open Sans" panose="020B0606030504020204" pitchFamily="34" charset="0"/>
                        <a:cs typeface="Open Sans" panose="020B0606030504020204" pitchFamily="34" charset="0"/>
                      </a:endParaRPr>
                    </a:p>
                  </a:txBody>
                  <a:tcPr marL="45720" marR="45720" anchor="ctr">
                    <a:lnL w="12700" cap="flat" cmpd="sng" algn="ctr">
                      <a:solidFill>
                        <a:srgbClr val="E8D3A2"/>
                      </a:solidFill>
                      <a:prstDash val="solid"/>
                      <a:round/>
                      <a:headEnd type="none" w="med" len="med"/>
                      <a:tailEnd type="none" w="med" len="med"/>
                    </a:lnL>
                    <a:lnR w="12700" cap="flat" cmpd="sng" algn="ctr">
                      <a:solidFill>
                        <a:srgbClr val="E8D3A2"/>
                      </a:solidFill>
                      <a:prstDash val="solid"/>
                      <a:round/>
                      <a:headEnd type="none" w="med" len="med"/>
                      <a:tailEnd type="none" w="med" len="med"/>
                    </a:lnR>
                    <a:lnT w="12700" cap="flat" cmpd="sng" algn="ctr">
                      <a:solidFill>
                        <a:srgbClr val="E8D3A2"/>
                      </a:solidFill>
                      <a:prstDash val="solid"/>
                      <a:round/>
                      <a:headEnd type="none" w="med" len="med"/>
                      <a:tailEnd type="none" w="med" len="med"/>
                    </a:lnT>
                    <a:lnB w="12700" cap="flat" cmpd="sng" algn="ctr">
                      <a:solidFill>
                        <a:srgbClr val="E8D3A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marR="0" lvl="0" indent="0" algn="l" defTabSz="457200" rtl="0" eaLnBrk="1" fontAlgn="auto" latinLnBrk="0" hangingPunct="1">
                        <a:lnSpc>
                          <a:spcPct val="100000"/>
                        </a:lnSpc>
                        <a:spcBef>
                          <a:spcPts val="0"/>
                        </a:spcBef>
                        <a:spcAft>
                          <a:spcPts val="0"/>
                        </a:spcAft>
                        <a:buClrTx/>
                        <a:buSzTx/>
                        <a:buFontTx/>
                        <a:buNone/>
                        <a:tabLst/>
                        <a:defRPr/>
                      </a:pPr>
                      <a:endParaRPr lang="en-US" sz="1200" kern="1200" baseline="0">
                        <a:solidFill>
                          <a:schemeClr val="dk1"/>
                        </a:solidFill>
                        <a:latin typeface="+mn-lt"/>
                        <a:ea typeface="Open Sans" panose="020B0606030504020204" pitchFamily="34" charset="0"/>
                        <a:cs typeface="Open Sans" panose="020B0606030504020204" pitchFamily="34" charset="0"/>
                      </a:endParaRPr>
                    </a:p>
                  </a:txBody>
                  <a:tcPr marL="45720" marR="45720" anchor="ctr">
                    <a:lnL w="12700" cap="flat" cmpd="sng" algn="ctr">
                      <a:solidFill>
                        <a:srgbClr val="E8D3A2"/>
                      </a:solidFill>
                      <a:prstDash val="solid"/>
                      <a:round/>
                      <a:headEnd type="none" w="med" len="med"/>
                      <a:tailEnd type="none" w="med" len="med"/>
                    </a:lnL>
                    <a:lnR w="12700" cap="flat" cmpd="sng" algn="ctr">
                      <a:solidFill>
                        <a:srgbClr val="E8D3A2"/>
                      </a:solidFill>
                      <a:prstDash val="solid"/>
                      <a:round/>
                      <a:headEnd type="none" w="med" len="med"/>
                      <a:tailEnd type="none" w="med" len="med"/>
                    </a:lnR>
                    <a:lnT w="12700" cap="flat" cmpd="sng" algn="ctr">
                      <a:solidFill>
                        <a:srgbClr val="E8D3A2"/>
                      </a:solidFill>
                      <a:prstDash val="solid"/>
                      <a:round/>
                      <a:headEnd type="none" w="med" len="med"/>
                      <a:tailEnd type="none" w="med" len="med"/>
                    </a:lnT>
                    <a:lnB w="12700" cap="flat" cmpd="sng" algn="ctr">
                      <a:solidFill>
                        <a:srgbClr val="E8D3A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46674514"/>
                  </a:ext>
                </a:extLst>
              </a:tr>
              <a:tr h="643712">
                <a:tc>
                  <a:txBody>
                    <a:bodyPr/>
                    <a:lstStyle/>
                    <a:p>
                      <a:pPr algn="l"/>
                      <a:r>
                        <a:rPr lang="en-US" sz="1200" b="0" i="0" kern="1200">
                          <a:solidFill>
                            <a:schemeClr val="tx1"/>
                          </a:solidFill>
                          <a:effectLst/>
                          <a:latin typeface="+mn-lt"/>
                          <a:ea typeface="+mn-ea"/>
                          <a:cs typeface="+mn-cs"/>
                          <a:hlinkClick r:id="rId4"/>
                        </a:rPr>
                        <a:t>UWFT-77298</a:t>
                      </a:r>
                      <a:endParaRPr lang="en-US" sz="1200">
                        <a:latin typeface="+mn-lt"/>
                      </a:endParaRPr>
                    </a:p>
                  </a:txBody>
                  <a:tcPr marL="45720" marR="45720" anchor="ctr">
                    <a:lnL w="12700" cmpd="sng">
                      <a:solidFill>
                        <a:srgbClr val="E8D3A2"/>
                      </a:solidFill>
                    </a:lnL>
                    <a:lnR w="12700" cap="flat" cmpd="sng" algn="ctr">
                      <a:solidFill>
                        <a:srgbClr val="E8D3A2"/>
                      </a:solidFill>
                      <a:prstDash val="solid"/>
                      <a:round/>
                      <a:headEnd type="none" w="med" len="med"/>
                      <a:tailEnd type="none" w="med" len="med"/>
                    </a:lnR>
                    <a:lnT w="12700" cap="flat" cmpd="sng" algn="ctr">
                      <a:solidFill>
                        <a:srgbClr val="E8D3A2"/>
                      </a:solidFill>
                      <a:prstDash val="solid"/>
                      <a:round/>
                      <a:headEnd type="none" w="med" len="med"/>
                      <a:tailEnd type="none" w="med" len="med"/>
                    </a:lnT>
                    <a:lnB w="12700" cap="flat" cmpd="sng" algn="ctr">
                      <a:solidFill>
                        <a:srgbClr val="E8D3A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200">
                          <a:latin typeface="+mn-lt"/>
                        </a:rPr>
                        <a:t>Epic</a:t>
                      </a:r>
                    </a:p>
                  </a:txBody>
                  <a:tcPr marL="45720" marR="45720" anchor="ctr">
                    <a:lnL w="12700" cap="flat" cmpd="sng" algn="ctr">
                      <a:solidFill>
                        <a:srgbClr val="E8D3A2"/>
                      </a:solidFill>
                      <a:prstDash val="solid"/>
                      <a:round/>
                      <a:headEnd type="none" w="med" len="med"/>
                      <a:tailEnd type="none" w="med" len="med"/>
                    </a:lnL>
                    <a:lnR w="12700" cap="flat" cmpd="sng" algn="ctr">
                      <a:solidFill>
                        <a:srgbClr val="E8D3A2"/>
                      </a:solidFill>
                      <a:prstDash val="solid"/>
                      <a:round/>
                      <a:headEnd type="none" w="med" len="med"/>
                      <a:tailEnd type="none" w="med" len="med"/>
                    </a:lnR>
                    <a:lnT w="12700" cap="flat" cmpd="sng" algn="ctr">
                      <a:solidFill>
                        <a:srgbClr val="E8D3A2"/>
                      </a:solidFill>
                      <a:prstDash val="solid"/>
                      <a:round/>
                      <a:headEnd type="none" w="med" len="med"/>
                      <a:tailEnd type="none" w="med" len="med"/>
                    </a:lnT>
                    <a:lnB w="12700" cap="flat" cmpd="sng" algn="ctr">
                      <a:solidFill>
                        <a:srgbClr val="E8D3A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Outstanding Cash Application Questions</a:t>
                      </a:r>
                      <a:endParaRPr lang="en-US" sz="1200" kern="1200" baseline="0">
                        <a:solidFill>
                          <a:schemeClr val="dk1"/>
                        </a:solidFill>
                        <a:latin typeface="+mn-lt"/>
                        <a:ea typeface="Open Sans" panose="020B0606030504020204" pitchFamily="34" charset="0"/>
                        <a:cs typeface="Open Sans" panose="020B0606030504020204" pitchFamily="34" charset="0"/>
                      </a:endParaRPr>
                    </a:p>
                  </a:txBody>
                  <a:tcPr marL="45720" marR="45720" anchor="ctr">
                    <a:lnL w="12700" cap="flat" cmpd="sng" algn="ctr">
                      <a:solidFill>
                        <a:srgbClr val="E8D3A2"/>
                      </a:solidFill>
                      <a:prstDash val="solid"/>
                      <a:round/>
                      <a:headEnd type="none" w="med" len="med"/>
                      <a:tailEnd type="none" w="med" len="med"/>
                    </a:lnL>
                    <a:lnR w="12700" cap="flat" cmpd="sng" algn="ctr">
                      <a:solidFill>
                        <a:srgbClr val="E8D3A2"/>
                      </a:solidFill>
                      <a:prstDash val="solid"/>
                      <a:round/>
                      <a:headEnd type="none" w="med" len="med"/>
                      <a:tailEnd type="none" w="med" len="med"/>
                    </a:lnR>
                    <a:lnT w="12700" cap="flat" cmpd="sng" algn="ctr">
                      <a:solidFill>
                        <a:srgbClr val="E8D3A2"/>
                      </a:solidFill>
                      <a:prstDash val="solid"/>
                      <a:round/>
                      <a:headEnd type="none" w="med" len="med"/>
                      <a:tailEnd type="none" w="med" len="med"/>
                    </a:lnT>
                    <a:lnB w="12700" cap="flat" cmpd="sng" algn="ctr">
                      <a:solidFill>
                        <a:srgbClr val="E8D3A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marR="0" lvl="0" indent="0" algn="l" defTabSz="457200" rtl="0" eaLnBrk="1" fontAlgn="auto" latinLnBrk="0" hangingPunct="1">
                        <a:lnSpc>
                          <a:spcPct val="100000"/>
                        </a:lnSpc>
                        <a:spcBef>
                          <a:spcPts val="0"/>
                        </a:spcBef>
                        <a:spcAft>
                          <a:spcPts val="0"/>
                        </a:spcAft>
                        <a:buClrTx/>
                        <a:buSzTx/>
                        <a:buFontTx/>
                        <a:buNone/>
                        <a:tabLst/>
                        <a:defRPr/>
                      </a:pPr>
                      <a:br>
                        <a:rPr lang="en-US" sz="1200">
                          <a:latin typeface="+mn-lt"/>
                        </a:rPr>
                      </a:br>
                      <a:r>
                        <a:rPr lang="en-US" sz="1200" b="0" i="0" kern="1200">
                          <a:solidFill>
                            <a:schemeClr val="tx1"/>
                          </a:solidFill>
                          <a:effectLst/>
                          <a:latin typeface="+mn-lt"/>
                          <a:ea typeface="+mn-ea"/>
                          <a:cs typeface="+mn-cs"/>
                        </a:rPr>
                        <a:t>FNC-Design</a:t>
                      </a:r>
                      <a:endParaRPr lang="en-US" sz="1200" kern="1200" baseline="0">
                        <a:solidFill>
                          <a:schemeClr val="dk1"/>
                        </a:solidFill>
                        <a:latin typeface="+mn-lt"/>
                        <a:ea typeface="Open Sans" panose="020B0606030504020204" pitchFamily="34" charset="0"/>
                        <a:cs typeface="Open Sans" panose="020B0606030504020204" pitchFamily="34" charset="0"/>
                      </a:endParaRPr>
                    </a:p>
                  </a:txBody>
                  <a:tcPr marL="45720" marR="45720" anchor="ctr">
                    <a:lnL w="12700" cap="flat" cmpd="sng" algn="ctr">
                      <a:solidFill>
                        <a:srgbClr val="E8D3A2"/>
                      </a:solidFill>
                      <a:prstDash val="solid"/>
                      <a:round/>
                      <a:headEnd type="none" w="med" len="med"/>
                      <a:tailEnd type="none" w="med" len="med"/>
                    </a:lnL>
                    <a:lnR w="12700" cap="flat" cmpd="sng" algn="ctr">
                      <a:solidFill>
                        <a:srgbClr val="E8D3A2"/>
                      </a:solidFill>
                      <a:prstDash val="solid"/>
                      <a:round/>
                      <a:headEnd type="none" w="med" len="med"/>
                      <a:tailEnd type="none" w="med" len="med"/>
                    </a:lnR>
                    <a:lnT w="12700" cap="flat" cmpd="sng" algn="ctr">
                      <a:solidFill>
                        <a:srgbClr val="E8D3A2"/>
                      </a:solidFill>
                      <a:prstDash val="solid"/>
                      <a:round/>
                      <a:headEnd type="none" w="med" len="med"/>
                      <a:tailEnd type="none" w="med" len="med"/>
                    </a:lnT>
                    <a:lnB w="12700" cap="flat" cmpd="sng" algn="ctr">
                      <a:solidFill>
                        <a:srgbClr val="E8D3A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marR="0" lvl="0" indent="0" algn="l" defTabSz="457200" rtl="0" eaLnBrk="1" fontAlgn="auto" latinLnBrk="0" hangingPunct="1">
                        <a:lnSpc>
                          <a:spcPct val="100000"/>
                        </a:lnSpc>
                        <a:spcBef>
                          <a:spcPts val="0"/>
                        </a:spcBef>
                        <a:spcAft>
                          <a:spcPts val="0"/>
                        </a:spcAft>
                        <a:buClrTx/>
                        <a:buSzTx/>
                        <a:buFontTx/>
                        <a:buNone/>
                        <a:tabLst/>
                        <a:defRPr/>
                      </a:pPr>
                      <a:br>
                        <a:rPr lang="en-US" sz="1200">
                          <a:latin typeface="+mn-lt"/>
                        </a:rPr>
                      </a:br>
                      <a:r>
                        <a:rPr lang="en-US" sz="1200" b="0" i="0">
                          <a:solidFill>
                            <a:srgbClr val="172B4D"/>
                          </a:solidFill>
                          <a:effectLst/>
                          <a:latin typeface="+mn-lt"/>
                        </a:rPr>
                        <a:t>FNC-Design</a:t>
                      </a:r>
                      <a:br>
                        <a:rPr lang="en-US" sz="1200">
                          <a:latin typeface="+mn-lt"/>
                        </a:rPr>
                      </a:br>
                      <a:endParaRPr lang="en-US" sz="1200" kern="1200" baseline="0">
                        <a:solidFill>
                          <a:schemeClr val="dk1"/>
                        </a:solidFill>
                        <a:latin typeface="+mn-lt"/>
                        <a:ea typeface="Open Sans" panose="020B0606030504020204" pitchFamily="34" charset="0"/>
                        <a:cs typeface="Open Sans" panose="020B0606030504020204" pitchFamily="34" charset="0"/>
                      </a:endParaRPr>
                    </a:p>
                  </a:txBody>
                  <a:tcPr marL="45720" marR="45720" anchor="ctr">
                    <a:lnL w="12700" cap="flat" cmpd="sng" algn="ctr">
                      <a:solidFill>
                        <a:srgbClr val="E8D3A2"/>
                      </a:solidFill>
                      <a:prstDash val="solid"/>
                      <a:round/>
                      <a:headEnd type="none" w="med" len="med"/>
                      <a:tailEnd type="none" w="med" len="med"/>
                    </a:lnL>
                    <a:lnR w="12700" cap="flat" cmpd="sng" algn="ctr">
                      <a:solidFill>
                        <a:srgbClr val="E8D3A2"/>
                      </a:solidFill>
                      <a:prstDash val="solid"/>
                      <a:round/>
                      <a:headEnd type="none" w="med" len="med"/>
                      <a:tailEnd type="none" w="med" len="med"/>
                    </a:lnR>
                    <a:lnT w="12700" cap="flat" cmpd="sng" algn="ctr">
                      <a:solidFill>
                        <a:srgbClr val="E8D3A2"/>
                      </a:solidFill>
                      <a:prstDash val="solid"/>
                      <a:round/>
                      <a:headEnd type="none" w="med" len="med"/>
                      <a:tailEnd type="none" w="med" len="med"/>
                    </a:lnT>
                    <a:lnB w="12700" cap="flat" cmpd="sng" algn="ctr">
                      <a:solidFill>
                        <a:srgbClr val="E8D3A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marR="0" lvl="0" indent="0" algn="l" defTabSz="457200" rtl="0" eaLnBrk="1" fontAlgn="auto" latinLnBrk="0" hangingPunct="1">
                        <a:lnSpc>
                          <a:spcPct val="100000"/>
                        </a:lnSpc>
                        <a:spcBef>
                          <a:spcPts val="0"/>
                        </a:spcBef>
                        <a:spcAft>
                          <a:spcPts val="0"/>
                        </a:spcAft>
                        <a:buClrTx/>
                        <a:buSzTx/>
                        <a:buFontTx/>
                        <a:buNone/>
                        <a:tabLst/>
                        <a:defRPr/>
                      </a:pPr>
                      <a:r>
                        <a:rPr lang="en-US" sz="1200" kern="1200" baseline="0">
                          <a:solidFill>
                            <a:schemeClr val="dk1"/>
                          </a:solidFill>
                          <a:latin typeface="+mn-lt"/>
                          <a:ea typeface="Open Sans" panose="020B0606030504020204" pitchFamily="34" charset="0"/>
                          <a:cs typeface="Open Sans" panose="020B0606030504020204" pitchFamily="34" charset="0"/>
                        </a:rPr>
                        <a:t> Kamesh Naidoo</a:t>
                      </a:r>
                    </a:p>
                  </a:txBody>
                  <a:tcPr marL="45720" marR="45720" anchor="ctr">
                    <a:lnL w="12700" cap="flat" cmpd="sng" algn="ctr">
                      <a:solidFill>
                        <a:srgbClr val="E8D3A2"/>
                      </a:solidFill>
                      <a:prstDash val="solid"/>
                      <a:round/>
                      <a:headEnd type="none" w="med" len="med"/>
                      <a:tailEnd type="none" w="med" len="med"/>
                    </a:lnL>
                    <a:lnR w="12700" cap="flat" cmpd="sng" algn="ctr">
                      <a:solidFill>
                        <a:srgbClr val="E8D3A2"/>
                      </a:solidFill>
                      <a:prstDash val="solid"/>
                      <a:round/>
                      <a:headEnd type="none" w="med" len="med"/>
                      <a:tailEnd type="none" w="med" len="med"/>
                    </a:lnR>
                    <a:lnT w="12700" cap="flat" cmpd="sng" algn="ctr">
                      <a:solidFill>
                        <a:srgbClr val="E8D3A2"/>
                      </a:solidFill>
                      <a:prstDash val="solid"/>
                      <a:round/>
                      <a:headEnd type="none" w="med" len="med"/>
                      <a:tailEnd type="none" w="med" len="med"/>
                    </a:lnT>
                    <a:lnB w="12700" cap="flat" cmpd="sng" algn="ctr">
                      <a:solidFill>
                        <a:srgbClr val="E8D3A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marR="0" lvl="0" indent="0" algn="l" defTabSz="457200" rtl="0" eaLnBrk="1" fontAlgn="auto" latinLnBrk="0" hangingPunct="1">
                        <a:lnSpc>
                          <a:spcPct val="100000"/>
                        </a:lnSpc>
                        <a:spcBef>
                          <a:spcPts val="0"/>
                        </a:spcBef>
                        <a:spcAft>
                          <a:spcPts val="0"/>
                        </a:spcAft>
                        <a:buClrTx/>
                        <a:buSzTx/>
                        <a:buFontTx/>
                        <a:buNone/>
                        <a:tabLst/>
                        <a:defRPr/>
                      </a:pPr>
                      <a:r>
                        <a:rPr lang="en-US" sz="1200" kern="1200" baseline="0">
                          <a:solidFill>
                            <a:schemeClr val="dk1"/>
                          </a:solidFill>
                          <a:latin typeface="+mn-lt"/>
                          <a:ea typeface="Open Sans" panose="020B0606030504020204" pitchFamily="34" charset="0"/>
                          <a:cs typeface="Open Sans" panose="020B0606030504020204" pitchFamily="34" charset="0"/>
                        </a:rPr>
                        <a:t>Internal Teams</a:t>
                      </a:r>
                    </a:p>
                  </a:txBody>
                  <a:tcPr marL="45720" marR="45720" anchor="ctr">
                    <a:lnL w="12700" cap="flat" cmpd="sng" algn="ctr">
                      <a:solidFill>
                        <a:srgbClr val="E8D3A2"/>
                      </a:solidFill>
                      <a:prstDash val="solid"/>
                      <a:round/>
                      <a:headEnd type="none" w="med" len="med"/>
                      <a:tailEnd type="none" w="med" len="med"/>
                    </a:lnL>
                    <a:lnR w="12700" cap="flat" cmpd="sng" algn="ctr">
                      <a:solidFill>
                        <a:srgbClr val="E8D3A2"/>
                      </a:solidFill>
                      <a:prstDash val="solid"/>
                      <a:round/>
                      <a:headEnd type="none" w="med" len="med"/>
                      <a:tailEnd type="none" w="med" len="med"/>
                    </a:lnR>
                    <a:lnT w="12700" cap="flat" cmpd="sng" algn="ctr">
                      <a:solidFill>
                        <a:srgbClr val="E8D3A2"/>
                      </a:solidFill>
                      <a:prstDash val="solid"/>
                      <a:round/>
                      <a:headEnd type="none" w="med" len="med"/>
                      <a:tailEnd type="none" w="med" len="med"/>
                    </a:lnT>
                    <a:lnB w="12700" cap="flat" cmpd="sng" algn="ctr">
                      <a:solidFill>
                        <a:srgbClr val="E8D3A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marR="0" lvl="0" indent="0" algn="l" defTabSz="457200" rtl="0" eaLnBrk="1" fontAlgn="auto" latinLnBrk="0" hangingPunct="1">
                        <a:lnSpc>
                          <a:spcPct val="100000"/>
                        </a:lnSpc>
                        <a:spcBef>
                          <a:spcPts val="0"/>
                        </a:spcBef>
                        <a:spcAft>
                          <a:spcPts val="0"/>
                        </a:spcAft>
                        <a:buClrTx/>
                        <a:buSzTx/>
                        <a:buFontTx/>
                        <a:buNone/>
                        <a:tabLst/>
                        <a:defRPr/>
                      </a:pPr>
                      <a:endParaRPr lang="en-US" sz="1200" kern="1200" baseline="0">
                        <a:solidFill>
                          <a:schemeClr val="dk1"/>
                        </a:solidFill>
                        <a:latin typeface="+mn-lt"/>
                        <a:ea typeface="Open Sans" panose="020B0606030504020204" pitchFamily="34" charset="0"/>
                        <a:cs typeface="Open Sans" panose="020B0606030504020204" pitchFamily="34" charset="0"/>
                      </a:endParaRPr>
                    </a:p>
                  </a:txBody>
                  <a:tcPr marL="45720" marR="45720" anchor="ctr">
                    <a:lnL w="12700" cap="flat" cmpd="sng" algn="ctr">
                      <a:solidFill>
                        <a:srgbClr val="E8D3A2"/>
                      </a:solidFill>
                      <a:prstDash val="solid"/>
                      <a:round/>
                      <a:headEnd type="none" w="med" len="med"/>
                      <a:tailEnd type="none" w="med" len="med"/>
                    </a:lnL>
                    <a:lnR w="12700" cap="flat" cmpd="sng" algn="ctr">
                      <a:solidFill>
                        <a:srgbClr val="E8D3A2"/>
                      </a:solidFill>
                      <a:prstDash val="solid"/>
                      <a:round/>
                      <a:headEnd type="none" w="med" len="med"/>
                      <a:tailEnd type="none" w="med" len="med"/>
                    </a:lnR>
                    <a:lnT w="12700" cap="flat" cmpd="sng" algn="ctr">
                      <a:solidFill>
                        <a:srgbClr val="E8D3A2"/>
                      </a:solidFill>
                      <a:prstDash val="solid"/>
                      <a:round/>
                      <a:headEnd type="none" w="med" len="med"/>
                      <a:tailEnd type="none" w="med" len="med"/>
                    </a:lnT>
                    <a:lnB w="12700" cap="flat" cmpd="sng" algn="ctr">
                      <a:solidFill>
                        <a:srgbClr val="E8D3A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00294460"/>
                  </a:ext>
                </a:extLst>
              </a:tr>
              <a:tr h="754550">
                <a:tc>
                  <a:txBody>
                    <a:bodyPr/>
                    <a:lstStyle/>
                    <a:p>
                      <a:pPr algn="l" fontAlgn="t"/>
                      <a:br>
                        <a:rPr lang="en-US" sz="1200">
                          <a:solidFill>
                            <a:srgbClr val="0052CC"/>
                          </a:solidFill>
                          <a:effectLst/>
                          <a:latin typeface="+mn-lt"/>
                          <a:hlinkClick r:id="rId5"/>
                        </a:rPr>
                      </a:br>
                      <a:r>
                        <a:rPr lang="en-US" sz="1200">
                          <a:solidFill>
                            <a:srgbClr val="0052CC"/>
                          </a:solidFill>
                          <a:effectLst/>
                          <a:latin typeface="+mn-lt"/>
                          <a:hlinkClick r:id="rId5"/>
                        </a:rPr>
                        <a:t>UWFT-76927</a:t>
                      </a:r>
                      <a:endParaRPr lang="en-US" sz="1200">
                        <a:effectLst/>
                        <a:latin typeface="+mn-lt"/>
                      </a:endParaRPr>
                    </a:p>
                  </a:txBody>
                  <a:tcPr marL="95250" marR="95250" marT="47625" marB="47625">
                    <a:lnL w="12700" cmpd="sng">
                      <a:solidFill>
                        <a:srgbClr val="E8D3A2"/>
                      </a:solidFill>
                    </a:lnL>
                    <a:lnR w="12700" cap="flat" cmpd="sng" algn="ctr">
                      <a:solidFill>
                        <a:srgbClr val="E8D3A2"/>
                      </a:solidFill>
                      <a:prstDash val="solid"/>
                      <a:round/>
                      <a:headEnd type="none" w="med" len="med"/>
                      <a:tailEnd type="none" w="med" len="med"/>
                    </a:lnR>
                    <a:lnT w="12700" cap="flat" cmpd="sng" algn="ctr">
                      <a:solidFill>
                        <a:srgbClr val="E8D3A2"/>
                      </a:solidFill>
                      <a:prstDash val="solid"/>
                      <a:round/>
                      <a:headEnd type="none" w="med" len="med"/>
                      <a:tailEnd type="none" w="med" len="med"/>
                    </a:lnT>
                    <a:lnB w="12700" cap="flat" cmpd="sng" algn="ctr">
                      <a:solidFill>
                        <a:srgbClr val="E8D3A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200">
                          <a:latin typeface="+mn-lt"/>
                        </a:rPr>
                        <a:t>Action </a:t>
                      </a:r>
                    </a:p>
                  </a:txBody>
                  <a:tcPr marL="45720" marR="45720" anchor="ctr">
                    <a:lnL w="12700" cap="flat" cmpd="sng" algn="ctr">
                      <a:solidFill>
                        <a:srgbClr val="E8D3A2"/>
                      </a:solidFill>
                      <a:prstDash val="solid"/>
                      <a:round/>
                      <a:headEnd type="none" w="med" len="med"/>
                      <a:tailEnd type="none" w="med" len="med"/>
                    </a:lnL>
                    <a:lnR w="12700" cap="flat" cmpd="sng" algn="ctr">
                      <a:solidFill>
                        <a:srgbClr val="E8D3A2"/>
                      </a:solidFill>
                      <a:prstDash val="solid"/>
                      <a:round/>
                      <a:headEnd type="none" w="med" len="med"/>
                      <a:tailEnd type="none" w="med" len="med"/>
                    </a:lnR>
                    <a:lnT w="12700" cap="flat" cmpd="sng" algn="ctr">
                      <a:solidFill>
                        <a:srgbClr val="E8D3A2"/>
                      </a:solidFill>
                      <a:prstDash val="solid"/>
                      <a:round/>
                      <a:headEnd type="none" w="med" len="med"/>
                      <a:tailEnd type="none" w="med" len="med"/>
                    </a:lnT>
                    <a:lnB w="12700" cap="flat" cmpd="sng" algn="ctr">
                      <a:solidFill>
                        <a:srgbClr val="E8D3A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marR="0" lvl="0" indent="0" algn="l" defTabSz="457200" rtl="0" eaLnBrk="1" fontAlgn="auto" latinLnBrk="0" hangingPunct="1">
                        <a:lnSpc>
                          <a:spcPct val="100000"/>
                        </a:lnSpc>
                        <a:spcBef>
                          <a:spcPts val="0"/>
                        </a:spcBef>
                        <a:spcAft>
                          <a:spcPts val="0"/>
                        </a:spcAft>
                        <a:buClrTx/>
                        <a:buSzTx/>
                        <a:buFontTx/>
                        <a:buNone/>
                        <a:tabLst/>
                        <a:defRPr/>
                      </a:pPr>
                      <a:r>
                        <a:rPr lang="en-US" sz="1200" kern="1200" baseline="0">
                          <a:solidFill>
                            <a:schemeClr val="dk1"/>
                          </a:solidFill>
                          <a:latin typeface="+mn-lt"/>
                          <a:ea typeface="Open Sans" panose="020B0606030504020204" pitchFamily="34" charset="0"/>
                          <a:cs typeface="Open Sans" panose="020B0606030504020204" pitchFamily="34" charset="0"/>
                        </a:rPr>
                        <a:t>Cash Application Outstanding Business Process Questions - Integrations</a:t>
                      </a:r>
                    </a:p>
                  </a:txBody>
                  <a:tcPr marL="45720" marR="45720" anchor="ctr">
                    <a:lnL w="12700" cap="flat" cmpd="sng" algn="ctr">
                      <a:solidFill>
                        <a:srgbClr val="E8D3A2"/>
                      </a:solidFill>
                      <a:prstDash val="solid"/>
                      <a:round/>
                      <a:headEnd type="none" w="med" len="med"/>
                      <a:tailEnd type="none" w="med" len="med"/>
                    </a:lnL>
                    <a:lnR w="12700" cap="flat" cmpd="sng" algn="ctr">
                      <a:solidFill>
                        <a:srgbClr val="E8D3A2"/>
                      </a:solidFill>
                      <a:prstDash val="solid"/>
                      <a:round/>
                      <a:headEnd type="none" w="med" len="med"/>
                      <a:tailEnd type="none" w="med" len="med"/>
                    </a:lnR>
                    <a:lnT w="12700" cap="flat" cmpd="sng" algn="ctr">
                      <a:solidFill>
                        <a:srgbClr val="E8D3A2"/>
                      </a:solidFill>
                      <a:prstDash val="solid"/>
                      <a:round/>
                      <a:headEnd type="none" w="med" len="med"/>
                      <a:tailEnd type="none" w="med" len="med"/>
                    </a:lnT>
                    <a:lnB w="12700" cap="flat" cmpd="sng" algn="ctr">
                      <a:solidFill>
                        <a:srgbClr val="E8D3A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marR="0" lvl="0" indent="0" algn="l" defTabSz="457200" rtl="0" eaLnBrk="1" fontAlgn="auto" latinLnBrk="0" hangingPunct="1">
                        <a:lnSpc>
                          <a:spcPct val="100000"/>
                        </a:lnSpc>
                        <a:spcBef>
                          <a:spcPts val="0"/>
                        </a:spcBef>
                        <a:spcAft>
                          <a:spcPts val="0"/>
                        </a:spcAft>
                        <a:buClrTx/>
                        <a:buSzTx/>
                        <a:buFontTx/>
                        <a:buNone/>
                        <a:tabLst/>
                        <a:defRPr/>
                      </a:pPr>
                      <a:br>
                        <a:rPr lang="en-US" sz="1200">
                          <a:latin typeface="+mn-lt"/>
                        </a:rPr>
                      </a:br>
                      <a:r>
                        <a:rPr lang="en-US" sz="1200" b="0" i="0" kern="1200">
                          <a:solidFill>
                            <a:schemeClr val="tx1"/>
                          </a:solidFill>
                          <a:effectLst/>
                          <a:latin typeface="+mn-lt"/>
                          <a:ea typeface="+mn-ea"/>
                          <a:cs typeface="+mn-cs"/>
                        </a:rPr>
                        <a:t>FNC-Design</a:t>
                      </a:r>
                      <a:br>
                        <a:rPr lang="en-US" sz="1200">
                          <a:latin typeface="+mn-lt"/>
                        </a:rPr>
                      </a:br>
                      <a:endParaRPr lang="en-US" sz="1200" kern="1200" baseline="0">
                        <a:solidFill>
                          <a:schemeClr val="dk1"/>
                        </a:solidFill>
                        <a:latin typeface="+mn-lt"/>
                        <a:ea typeface="Open Sans" panose="020B0606030504020204" pitchFamily="34" charset="0"/>
                        <a:cs typeface="Open Sans" panose="020B0606030504020204" pitchFamily="34" charset="0"/>
                      </a:endParaRPr>
                    </a:p>
                    <a:p>
                      <a:pPr marL="91440" marR="0" lvl="0" indent="0" algn="l" defTabSz="457200" rtl="0" eaLnBrk="1" fontAlgn="auto" latinLnBrk="0" hangingPunct="1">
                        <a:lnSpc>
                          <a:spcPct val="100000"/>
                        </a:lnSpc>
                        <a:spcBef>
                          <a:spcPts val="0"/>
                        </a:spcBef>
                        <a:spcAft>
                          <a:spcPts val="0"/>
                        </a:spcAft>
                        <a:buClrTx/>
                        <a:buSzTx/>
                        <a:buFontTx/>
                        <a:buNone/>
                        <a:tabLst/>
                        <a:defRPr/>
                      </a:pPr>
                      <a:endParaRPr lang="en-US" sz="1200" kern="1200" baseline="0">
                        <a:solidFill>
                          <a:schemeClr val="dk1"/>
                        </a:solidFill>
                        <a:latin typeface="+mn-lt"/>
                        <a:ea typeface="Open Sans" panose="020B0606030504020204" pitchFamily="34" charset="0"/>
                        <a:cs typeface="Open Sans" panose="020B0606030504020204" pitchFamily="34" charset="0"/>
                      </a:endParaRPr>
                    </a:p>
                  </a:txBody>
                  <a:tcPr marL="45720" marR="45720" anchor="ctr">
                    <a:lnL w="12700" cap="flat" cmpd="sng" algn="ctr">
                      <a:solidFill>
                        <a:srgbClr val="E8D3A2"/>
                      </a:solidFill>
                      <a:prstDash val="solid"/>
                      <a:round/>
                      <a:headEnd type="none" w="med" len="med"/>
                      <a:tailEnd type="none" w="med" len="med"/>
                    </a:lnL>
                    <a:lnR w="12700" cap="flat" cmpd="sng" algn="ctr">
                      <a:solidFill>
                        <a:srgbClr val="E8D3A2"/>
                      </a:solidFill>
                      <a:prstDash val="solid"/>
                      <a:round/>
                      <a:headEnd type="none" w="med" len="med"/>
                      <a:tailEnd type="none" w="med" len="med"/>
                    </a:lnR>
                    <a:lnT w="12700" cap="flat" cmpd="sng" algn="ctr">
                      <a:solidFill>
                        <a:srgbClr val="E8D3A2"/>
                      </a:solidFill>
                      <a:prstDash val="solid"/>
                      <a:round/>
                      <a:headEnd type="none" w="med" len="med"/>
                      <a:tailEnd type="none" w="med" len="med"/>
                    </a:lnT>
                    <a:lnB w="12700" cap="flat" cmpd="sng" algn="ctr">
                      <a:solidFill>
                        <a:srgbClr val="E8D3A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marR="0" lvl="0" indent="0" algn="l" defTabSz="457200" rtl="0" eaLnBrk="1" fontAlgn="auto" latinLnBrk="0" hangingPunct="1">
                        <a:lnSpc>
                          <a:spcPct val="100000"/>
                        </a:lnSpc>
                        <a:spcBef>
                          <a:spcPts val="0"/>
                        </a:spcBef>
                        <a:spcAft>
                          <a:spcPts val="0"/>
                        </a:spcAft>
                        <a:buClrTx/>
                        <a:buSzTx/>
                        <a:buFontTx/>
                        <a:buNone/>
                        <a:tabLst/>
                        <a:defRPr/>
                      </a:pPr>
                      <a:br>
                        <a:rPr lang="en-US" sz="1200">
                          <a:latin typeface="+mn-lt"/>
                        </a:rPr>
                      </a:br>
                      <a:r>
                        <a:rPr lang="en-US" sz="1200" b="0" i="0">
                          <a:solidFill>
                            <a:srgbClr val="172B4D"/>
                          </a:solidFill>
                          <a:effectLst/>
                          <a:latin typeface="+mn-lt"/>
                        </a:rPr>
                        <a:t>FNC-Design</a:t>
                      </a:r>
                      <a:br>
                        <a:rPr lang="en-US" sz="1200">
                          <a:latin typeface="+mn-lt"/>
                        </a:rPr>
                      </a:br>
                      <a:endParaRPr lang="en-US" sz="1200" kern="1200" baseline="0">
                        <a:solidFill>
                          <a:schemeClr val="dk1"/>
                        </a:solidFill>
                        <a:latin typeface="+mn-lt"/>
                        <a:ea typeface="Open Sans" panose="020B0606030504020204" pitchFamily="34" charset="0"/>
                        <a:cs typeface="Open Sans" panose="020B0606030504020204" pitchFamily="34" charset="0"/>
                      </a:endParaRPr>
                    </a:p>
                  </a:txBody>
                  <a:tcPr marL="45720" marR="45720" anchor="ctr">
                    <a:lnL w="12700" cap="flat" cmpd="sng" algn="ctr">
                      <a:solidFill>
                        <a:srgbClr val="E8D3A2"/>
                      </a:solidFill>
                      <a:prstDash val="solid"/>
                      <a:round/>
                      <a:headEnd type="none" w="med" len="med"/>
                      <a:tailEnd type="none" w="med" len="med"/>
                    </a:lnL>
                    <a:lnR w="12700" cap="flat" cmpd="sng" algn="ctr">
                      <a:solidFill>
                        <a:srgbClr val="E8D3A2"/>
                      </a:solidFill>
                      <a:prstDash val="solid"/>
                      <a:round/>
                      <a:headEnd type="none" w="med" len="med"/>
                      <a:tailEnd type="none" w="med" len="med"/>
                    </a:lnR>
                    <a:lnT w="12700" cap="flat" cmpd="sng" algn="ctr">
                      <a:solidFill>
                        <a:srgbClr val="E8D3A2"/>
                      </a:solidFill>
                      <a:prstDash val="solid"/>
                      <a:round/>
                      <a:headEnd type="none" w="med" len="med"/>
                      <a:tailEnd type="none" w="med" len="med"/>
                    </a:lnT>
                    <a:lnB w="12700" cap="flat" cmpd="sng" algn="ctr">
                      <a:solidFill>
                        <a:srgbClr val="E8D3A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marR="0" lvl="0" indent="0" algn="l" defTabSz="457200" rtl="0" eaLnBrk="1" fontAlgn="auto" latinLnBrk="0" hangingPunct="1">
                        <a:lnSpc>
                          <a:spcPct val="100000"/>
                        </a:lnSpc>
                        <a:spcBef>
                          <a:spcPts val="0"/>
                        </a:spcBef>
                        <a:spcAft>
                          <a:spcPts val="0"/>
                        </a:spcAft>
                        <a:buClrTx/>
                        <a:buSzTx/>
                        <a:buFontTx/>
                        <a:buNone/>
                        <a:tabLst/>
                        <a:defRPr/>
                      </a:pPr>
                      <a:r>
                        <a:rPr lang="en-US" sz="1200" kern="1200" baseline="0">
                          <a:solidFill>
                            <a:schemeClr val="dk1"/>
                          </a:solidFill>
                          <a:latin typeface="+mn-lt"/>
                          <a:ea typeface="Open Sans" panose="020B0606030504020204" pitchFamily="34" charset="0"/>
                          <a:cs typeface="Open Sans" panose="020B0606030504020204" pitchFamily="34" charset="0"/>
                        </a:rPr>
                        <a:t> Kamesh Naidoo</a:t>
                      </a:r>
                    </a:p>
                  </a:txBody>
                  <a:tcPr marL="45720" marR="45720" anchor="ctr">
                    <a:lnL w="12700" cap="flat" cmpd="sng" algn="ctr">
                      <a:solidFill>
                        <a:srgbClr val="E8D3A2"/>
                      </a:solidFill>
                      <a:prstDash val="solid"/>
                      <a:round/>
                      <a:headEnd type="none" w="med" len="med"/>
                      <a:tailEnd type="none" w="med" len="med"/>
                    </a:lnL>
                    <a:lnR w="12700" cap="flat" cmpd="sng" algn="ctr">
                      <a:solidFill>
                        <a:srgbClr val="E8D3A2"/>
                      </a:solidFill>
                      <a:prstDash val="solid"/>
                      <a:round/>
                      <a:headEnd type="none" w="med" len="med"/>
                      <a:tailEnd type="none" w="med" len="med"/>
                    </a:lnR>
                    <a:lnT w="12700" cap="flat" cmpd="sng" algn="ctr">
                      <a:solidFill>
                        <a:srgbClr val="E8D3A2"/>
                      </a:solidFill>
                      <a:prstDash val="solid"/>
                      <a:round/>
                      <a:headEnd type="none" w="med" len="med"/>
                      <a:tailEnd type="none" w="med" len="med"/>
                    </a:lnT>
                    <a:lnB w="12700" cap="flat" cmpd="sng" algn="ctr">
                      <a:solidFill>
                        <a:srgbClr val="E8D3A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marR="0" lvl="0" indent="0" algn="l" defTabSz="457200" rtl="0" eaLnBrk="1" fontAlgn="auto" latinLnBrk="0" hangingPunct="1">
                        <a:lnSpc>
                          <a:spcPct val="100000"/>
                        </a:lnSpc>
                        <a:spcBef>
                          <a:spcPts val="0"/>
                        </a:spcBef>
                        <a:spcAft>
                          <a:spcPts val="0"/>
                        </a:spcAft>
                        <a:buClrTx/>
                        <a:buSzTx/>
                        <a:buFontTx/>
                        <a:buNone/>
                        <a:tabLst/>
                        <a:defRPr/>
                      </a:pPr>
                      <a:r>
                        <a:rPr lang="en-US" sz="1200" kern="1200" baseline="0">
                          <a:solidFill>
                            <a:schemeClr val="dk1"/>
                          </a:solidFill>
                          <a:latin typeface="+mn-lt"/>
                          <a:ea typeface="Open Sans" panose="020B0606030504020204" pitchFamily="34" charset="0"/>
                          <a:cs typeface="Open Sans" panose="020B0606030504020204" pitchFamily="34" charset="0"/>
                        </a:rPr>
                        <a:t>Internal Teams</a:t>
                      </a:r>
                    </a:p>
                    <a:p>
                      <a:pPr marL="91440" marR="0" lvl="0" indent="0" algn="l" defTabSz="457200" rtl="0" eaLnBrk="1" fontAlgn="auto" latinLnBrk="0" hangingPunct="1">
                        <a:lnSpc>
                          <a:spcPct val="100000"/>
                        </a:lnSpc>
                        <a:spcBef>
                          <a:spcPts val="0"/>
                        </a:spcBef>
                        <a:spcAft>
                          <a:spcPts val="0"/>
                        </a:spcAft>
                        <a:buClrTx/>
                        <a:buSzTx/>
                        <a:buFontTx/>
                        <a:buNone/>
                        <a:tabLst/>
                        <a:defRPr/>
                      </a:pPr>
                      <a:endParaRPr lang="en-US" sz="1200" kern="1200" baseline="0">
                        <a:solidFill>
                          <a:schemeClr val="dk1"/>
                        </a:solidFill>
                        <a:latin typeface="+mn-lt"/>
                        <a:ea typeface="Open Sans" panose="020B0606030504020204" pitchFamily="34" charset="0"/>
                        <a:cs typeface="Open Sans" panose="020B0606030504020204" pitchFamily="34" charset="0"/>
                      </a:endParaRPr>
                    </a:p>
                  </a:txBody>
                  <a:tcPr marL="45720" marR="45720" anchor="ctr">
                    <a:lnL w="12700" cap="flat" cmpd="sng" algn="ctr">
                      <a:solidFill>
                        <a:srgbClr val="E8D3A2"/>
                      </a:solidFill>
                      <a:prstDash val="solid"/>
                      <a:round/>
                      <a:headEnd type="none" w="med" len="med"/>
                      <a:tailEnd type="none" w="med" len="med"/>
                    </a:lnL>
                    <a:lnR w="12700" cap="flat" cmpd="sng" algn="ctr">
                      <a:solidFill>
                        <a:srgbClr val="E8D3A2"/>
                      </a:solidFill>
                      <a:prstDash val="solid"/>
                      <a:round/>
                      <a:headEnd type="none" w="med" len="med"/>
                      <a:tailEnd type="none" w="med" len="med"/>
                    </a:lnR>
                    <a:lnT w="12700" cap="flat" cmpd="sng" algn="ctr">
                      <a:solidFill>
                        <a:srgbClr val="E8D3A2"/>
                      </a:solidFill>
                      <a:prstDash val="solid"/>
                      <a:round/>
                      <a:headEnd type="none" w="med" len="med"/>
                      <a:tailEnd type="none" w="med" len="med"/>
                    </a:lnT>
                    <a:lnB w="12700" cap="flat" cmpd="sng" algn="ctr">
                      <a:solidFill>
                        <a:srgbClr val="E8D3A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marR="0" lvl="0" indent="0" algn="l" defTabSz="457200" rtl="0" eaLnBrk="1" fontAlgn="auto" latinLnBrk="0" hangingPunct="1">
                        <a:lnSpc>
                          <a:spcPct val="100000"/>
                        </a:lnSpc>
                        <a:spcBef>
                          <a:spcPts val="0"/>
                        </a:spcBef>
                        <a:spcAft>
                          <a:spcPts val="0"/>
                        </a:spcAft>
                        <a:buClrTx/>
                        <a:buSzTx/>
                        <a:buFontTx/>
                        <a:buNone/>
                        <a:tabLst/>
                        <a:defRPr/>
                      </a:pPr>
                      <a:endParaRPr lang="en-US" sz="1200" kern="1200" baseline="0">
                        <a:solidFill>
                          <a:schemeClr val="dk1"/>
                        </a:solidFill>
                        <a:latin typeface="+mn-lt"/>
                        <a:ea typeface="Open Sans" panose="020B0606030504020204" pitchFamily="34" charset="0"/>
                        <a:cs typeface="Open Sans" panose="020B0606030504020204" pitchFamily="34" charset="0"/>
                      </a:endParaRPr>
                    </a:p>
                  </a:txBody>
                  <a:tcPr marL="45720" marR="45720" anchor="ctr">
                    <a:lnL w="12700" cap="flat" cmpd="sng" algn="ctr">
                      <a:solidFill>
                        <a:srgbClr val="E8D3A2"/>
                      </a:solidFill>
                      <a:prstDash val="solid"/>
                      <a:round/>
                      <a:headEnd type="none" w="med" len="med"/>
                      <a:tailEnd type="none" w="med" len="med"/>
                    </a:lnL>
                    <a:lnR w="12700" cap="flat" cmpd="sng" algn="ctr">
                      <a:solidFill>
                        <a:srgbClr val="E8D3A2"/>
                      </a:solidFill>
                      <a:prstDash val="solid"/>
                      <a:round/>
                      <a:headEnd type="none" w="med" len="med"/>
                      <a:tailEnd type="none" w="med" len="med"/>
                    </a:lnR>
                    <a:lnT w="12700" cap="flat" cmpd="sng" algn="ctr">
                      <a:solidFill>
                        <a:srgbClr val="E8D3A2"/>
                      </a:solidFill>
                      <a:prstDash val="solid"/>
                      <a:round/>
                      <a:headEnd type="none" w="med" len="med"/>
                      <a:tailEnd type="none" w="med" len="med"/>
                    </a:lnT>
                    <a:lnB w="12700" cap="flat" cmpd="sng" algn="ctr">
                      <a:solidFill>
                        <a:srgbClr val="E8D3A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08854734"/>
                  </a:ext>
                </a:extLst>
              </a:tr>
              <a:tr h="754550">
                <a:tc>
                  <a:txBody>
                    <a:bodyPr/>
                    <a:lstStyle/>
                    <a:p>
                      <a:pPr algn="l" fontAlgn="t"/>
                      <a:r>
                        <a:rPr lang="en-US" sz="1200">
                          <a:solidFill>
                            <a:srgbClr val="0065FF"/>
                          </a:solidFill>
                          <a:effectLst/>
                          <a:latin typeface="+mn-lt"/>
                          <a:hlinkClick r:id="rId6"/>
                        </a:rPr>
                        <a:t>UWFT-76928</a:t>
                      </a:r>
                      <a:endParaRPr lang="en-US" sz="1200">
                        <a:effectLst/>
                        <a:latin typeface="+mn-lt"/>
                      </a:endParaRPr>
                    </a:p>
                  </a:txBody>
                  <a:tcPr marL="95250" marR="95250" marT="47625" marB="47625">
                    <a:lnL w="12700" cmpd="sng">
                      <a:solidFill>
                        <a:srgbClr val="E8D3A2"/>
                      </a:solidFill>
                    </a:lnL>
                    <a:lnR w="12700" cap="flat" cmpd="sng" algn="ctr">
                      <a:solidFill>
                        <a:srgbClr val="E8D3A2"/>
                      </a:solidFill>
                      <a:prstDash val="solid"/>
                      <a:round/>
                      <a:headEnd type="none" w="med" len="med"/>
                      <a:tailEnd type="none" w="med" len="med"/>
                    </a:lnR>
                    <a:lnT w="12700" cap="flat" cmpd="sng" algn="ctr">
                      <a:solidFill>
                        <a:srgbClr val="E8D3A2"/>
                      </a:solidFill>
                      <a:prstDash val="solid"/>
                      <a:round/>
                      <a:headEnd type="none" w="med" len="med"/>
                      <a:tailEnd type="none" w="med" len="med"/>
                    </a:lnT>
                    <a:lnB w="12700" cap="flat" cmpd="sng" algn="ctr">
                      <a:solidFill>
                        <a:srgbClr val="E8D3A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200">
                          <a:latin typeface="+mn-lt"/>
                        </a:rPr>
                        <a:t>Action </a:t>
                      </a:r>
                    </a:p>
                  </a:txBody>
                  <a:tcPr marL="45720" marR="45720" anchor="ctr">
                    <a:lnL w="12700" cap="flat" cmpd="sng" algn="ctr">
                      <a:solidFill>
                        <a:srgbClr val="E8D3A2"/>
                      </a:solidFill>
                      <a:prstDash val="solid"/>
                      <a:round/>
                      <a:headEnd type="none" w="med" len="med"/>
                      <a:tailEnd type="none" w="med" len="med"/>
                    </a:lnL>
                    <a:lnR w="12700" cap="flat" cmpd="sng" algn="ctr">
                      <a:solidFill>
                        <a:srgbClr val="E8D3A2"/>
                      </a:solidFill>
                      <a:prstDash val="solid"/>
                      <a:round/>
                      <a:headEnd type="none" w="med" len="med"/>
                      <a:tailEnd type="none" w="med" len="med"/>
                    </a:lnR>
                    <a:lnT w="12700" cap="flat" cmpd="sng" algn="ctr">
                      <a:solidFill>
                        <a:srgbClr val="E8D3A2"/>
                      </a:solidFill>
                      <a:prstDash val="solid"/>
                      <a:round/>
                      <a:headEnd type="none" w="med" len="med"/>
                      <a:tailEnd type="none" w="med" len="med"/>
                    </a:lnT>
                    <a:lnB w="12700" cap="flat" cmpd="sng" algn="ctr">
                      <a:solidFill>
                        <a:srgbClr val="E8D3A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marR="0" lvl="0" indent="0" algn="l" defTabSz="457200" rtl="0" eaLnBrk="1" fontAlgn="auto" latinLnBrk="0" hangingPunct="1">
                        <a:lnSpc>
                          <a:spcPct val="100000"/>
                        </a:lnSpc>
                        <a:spcBef>
                          <a:spcPts val="0"/>
                        </a:spcBef>
                        <a:spcAft>
                          <a:spcPts val="0"/>
                        </a:spcAft>
                        <a:buClrTx/>
                        <a:buSzTx/>
                        <a:buFontTx/>
                        <a:buNone/>
                        <a:tabLst/>
                        <a:defRPr/>
                      </a:pPr>
                      <a:r>
                        <a:rPr lang="en-US" sz="1200" kern="1200" baseline="0">
                          <a:solidFill>
                            <a:schemeClr val="dk1"/>
                          </a:solidFill>
                          <a:latin typeface="+mn-lt"/>
                          <a:ea typeface="Open Sans" panose="020B0606030504020204" pitchFamily="34" charset="0"/>
                          <a:cs typeface="Open Sans" panose="020B0606030504020204" pitchFamily="34" charset="0"/>
                        </a:rPr>
                        <a:t>Customer Refund via Draw &amp; Other</a:t>
                      </a:r>
                    </a:p>
                  </a:txBody>
                  <a:tcPr marL="45720" marR="45720" anchor="ctr">
                    <a:lnL w="12700" cap="flat" cmpd="sng" algn="ctr">
                      <a:solidFill>
                        <a:srgbClr val="E8D3A2"/>
                      </a:solidFill>
                      <a:prstDash val="solid"/>
                      <a:round/>
                      <a:headEnd type="none" w="med" len="med"/>
                      <a:tailEnd type="none" w="med" len="med"/>
                    </a:lnL>
                    <a:lnR w="12700" cap="flat" cmpd="sng" algn="ctr">
                      <a:solidFill>
                        <a:srgbClr val="E8D3A2"/>
                      </a:solidFill>
                      <a:prstDash val="solid"/>
                      <a:round/>
                      <a:headEnd type="none" w="med" len="med"/>
                      <a:tailEnd type="none" w="med" len="med"/>
                    </a:lnR>
                    <a:lnT w="12700" cap="flat" cmpd="sng" algn="ctr">
                      <a:solidFill>
                        <a:srgbClr val="E8D3A2"/>
                      </a:solidFill>
                      <a:prstDash val="solid"/>
                      <a:round/>
                      <a:headEnd type="none" w="med" len="med"/>
                      <a:tailEnd type="none" w="med" len="med"/>
                    </a:lnT>
                    <a:lnB w="12700" cap="flat" cmpd="sng" algn="ctr">
                      <a:solidFill>
                        <a:srgbClr val="E8D3A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marR="0" lvl="0" indent="0" algn="l" defTabSz="457200" rtl="0" eaLnBrk="1" fontAlgn="auto" latinLnBrk="0" hangingPunct="1">
                        <a:lnSpc>
                          <a:spcPct val="100000"/>
                        </a:lnSpc>
                        <a:spcBef>
                          <a:spcPts val="0"/>
                        </a:spcBef>
                        <a:spcAft>
                          <a:spcPts val="0"/>
                        </a:spcAft>
                        <a:buClrTx/>
                        <a:buSzTx/>
                        <a:buFontTx/>
                        <a:buNone/>
                        <a:tabLst/>
                        <a:defRPr/>
                      </a:pPr>
                      <a:br>
                        <a:rPr lang="en-US" sz="1200">
                          <a:latin typeface="+mn-lt"/>
                        </a:rPr>
                      </a:br>
                      <a:r>
                        <a:rPr lang="en-US" sz="1200" b="0" i="0" kern="1200">
                          <a:solidFill>
                            <a:schemeClr val="tx1"/>
                          </a:solidFill>
                          <a:effectLst/>
                          <a:latin typeface="+mn-lt"/>
                          <a:ea typeface="+mn-ea"/>
                          <a:cs typeface="+mn-cs"/>
                        </a:rPr>
                        <a:t>FNC-Design</a:t>
                      </a:r>
                      <a:br>
                        <a:rPr lang="en-US" sz="1200">
                          <a:latin typeface="+mn-lt"/>
                        </a:rPr>
                      </a:br>
                      <a:endParaRPr lang="en-US" sz="1200" kern="1200" baseline="0">
                        <a:solidFill>
                          <a:schemeClr val="dk1"/>
                        </a:solidFill>
                        <a:latin typeface="+mn-lt"/>
                        <a:ea typeface="Open Sans" panose="020B0606030504020204" pitchFamily="34" charset="0"/>
                        <a:cs typeface="Open Sans" panose="020B0606030504020204" pitchFamily="34" charset="0"/>
                      </a:endParaRPr>
                    </a:p>
                  </a:txBody>
                  <a:tcPr marL="45720" marR="45720" anchor="ctr">
                    <a:lnL w="12700" cap="flat" cmpd="sng" algn="ctr">
                      <a:solidFill>
                        <a:srgbClr val="E8D3A2"/>
                      </a:solidFill>
                      <a:prstDash val="solid"/>
                      <a:round/>
                      <a:headEnd type="none" w="med" len="med"/>
                      <a:tailEnd type="none" w="med" len="med"/>
                    </a:lnL>
                    <a:lnR w="12700" cap="flat" cmpd="sng" algn="ctr">
                      <a:solidFill>
                        <a:srgbClr val="E8D3A2"/>
                      </a:solidFill>
                      <a:prstDash val="solid"/>
                      <a:round/>
                      <a:headEnd type="none" w="med" len="med"/>
                      <a:tailEnd type="none" w="med" len="med"/>
                    </a:lnR>
                    <a:lnT w="12700" cap="flat" cmpd="sng" algn="ctr">
                      <a:solidFill>
                        <a:srgbClr val="E8D3A2"/>
                      </a:solidFill>
                      <a:prstDash val="solid"/>
                      <a:round/>
                      <a:headEnd type="none" w="med" len="med"/>
                      <a:tailEnd type="none" w="med" len="med"/>
                    </a:lnT>
                    <a:lnB w="12700" cap="flat" cmpd="sng" algn="ctr">
                      <a:solidFill>
                        <a:srgbClr val="E8D3A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marR="0" lvl="0" indent="0" algn="l" defTabSz="457200" rtl="0" eaLnBrk="1" fontAlgn="auto" latinLnBrk="0" hangingPunct="1">
                        <a:lnSpc>
                          <a:spcPct val="100000"/>
                        </a:lnSpc>
                        <a:spcBef>
                          <a:spcPts val="0"/>
                        </a:spcBef>
                        <a:spcAft>
                          <a:spcPts val="0"/>
                        </a:spcAft>
                        <a:buClrTx/>
                        <a:buSzTx/>
                        <a:buFontTx/>
                        <a:buNone/>
                        <a:tabLst/>
                        <a:defRPr/>
                      </a:pPr>
                      <a:br>
                        <a:rPr lang="en-US" sz="1200">
                          <a:latin typeface="+mn-lt"/>
                        </a:rPr>
                      </a:br>
                      <a:r>
                        <a:rPr lang="en-US" sz="1200" b="0" i="0">
                          <a:solidFill>
                            <a:srgbClr val="172B4D"/>
                          </a:solidFill>
                          <a:effectLst/>
                          <a:latin typeface="+mn-lt"/>
                        </a:rPr>
                        <a:t>FNC-Design</a:t>
                      </a:r>
                      <a:br>
                        <a:rPr lang="en-US" sz="1200">
                          <a:latin typeface="+mn-lt"/>
                        </a:rPr>
                      </a:br>
                      <a:endParaRPr lang="en-US" sz="1200" kern="1200" baseline="0">
                        <a:solidFill>
                          <a:schemeClr val="dk1"/>
                        </a:solidFill>
                        <a:latin typeface="+mn-lt"/>
                        <a:ea typeface="Open Sans" panose="020B0606030504020204" pitchFamily="34" charset="0"/>
                        <a:cs typeface="Open Sans" panose="020B0606030504020204" pitchFamily="34" charset="0"/>
                      </a:endParaRPr>
                    </a:p>
                  </a:txBody>
                  <a:tcPr marL="45720" marR="45720" anchor="ctr">
                    <a:lnL w="12700" cap="flat" cmpd="sng" algn="ctr">
                      <a:solidFill>
                        <a:srgbClr val="E8D3A2"/>
                      </a:solidFill>
                      <a:prstDash val="solid"/>
                      <a:round/>
                      <a:headEnd type="none" w="med" len="med"/>
                      <a:tailEnd type="none" w="med" len="med"/>
                    </a:lnL>
                    <a:lnR w="12700" cap="flat" cmpd="sng" algn="ctr">
                      <a:solidFill>
                        <a:srgbClr val="E8D3A2"/>
                      </a:solidFill>
                      <a:prstDash val="solid"/>
                      <a:round/>
                      <a:headEnd type="none" w="med" len="med"/>
                      <a:tailEnd type="none" w="med" len="med"/>
                    </a:lnR>
                    <a:lnT w="12700" cap="flat" cmpd="sng" algn="ctr">
                      <a:solidFill>
                        <a:srgbClr val="E8D3A2"/>
                      </a:solidFill>
                      <a:prstDash val="solid"/>
                      <a:round/>
                      <a:headEnd type="none" w="med" len="med"/>
                      <a:tailEnd type="none" w="med" len="med"/>
                    </a:lnT>
                    <a:lnB w="12700" cap="flat" cmpd="sng" algn="ctr">
                      <a:solidFill>
                        <a:srgbClr val="E8D3A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marR="0" lvl="0" indent="0" algn="l" defTabSz="457200" rtl="0" eaLnBrk="1" fontAlgn="auto" latinLnBrk="0" hangingPunct="1">
                        <a:lnSpc>
                          <a:spcPct val="100000"/>
                        </a:lnSpc>
                        <a:spcBef>
                          <a:spcPts val="0"/>
                        </a:spcBef>
                        <a:spcAft>
                          <a:spcPts val="0"/>
                        </a:spcAft>
                        <a:buClrTx/>
                        <a:buSzTx/>
                        <a:buFontTx/>
                        <a:buNone/>
                        <a:tabLst/>
                        <a:defRPr/>
                      </a:pPr>
                      <a:r>
                        <a:rPr lang="en-US" sz="1200" kern="1200" baseline="0">
                          <a:solidFill>
                            <a:schemeClr val="dk1"/>
                          </a:solidFill>
                          <a:latin typeface="+mn-lt"/>
                          <a:ea typeface="Open Sans" panose="020B0606030504020204" pitchFamily="34" charset="0"/>
                          <a:cs typeface="Open Sans" panose="020B0606030504020204" pitchFamily="34" charset="0"/>
                        </a:rPr>
                        <a:t> Kamesh Naidoo</a:t>
                      </a:r>
                    </a:p>
                  </a:txBody>
                  <a:tcPr marL="45720" marR="45720" anchor="ctr">
                    <a:lnL w="12700" cap="flat" cmpd="sng" algn="ctr">
                      <a:solidFill>
                        <a:srgbClr val="E8D3A2"/>
                      </a:solidFill>
                      <a:prstDash val="solid"/>
                      <a:round/>
                      <a:headEnd type="none" w="med" len="med"/>
                      <a:tailEnd type="none" w="med" len="med"/>
                    </a:lnL>
                    <a:lnR w="12700" cap="flat" cmpd="sng" algn="ctr">
                      <a:solidFill>
                        <a:srgbClr val="E8D3A2"/>
                      </a:solidFill>
                      <a:prstDash val="solid"/>
                      <a:round/>
                      <a:headEnd type="none" w="med" len="med"/>
                      <a:tailEnd type="none" w="med" len="med"/>
                    </a:lnR>
                    <a:lnT w="12700" cap="flat" cmpd="sng" algn="ctr">
                      <a:solidFill>
                        <a:srgbClr val="E8D3A2"/>
                      </a:solidFill>
                      <a:prstDash val="solid"/>
                      <a:round/>
                      <a:headEnd type="none" w="med" len="med"/>
                      <a:tailEnd type="none" w="med" len="med"/>
                    </a:lnT>
                    <a:lnB w="12700" cap="flat" cmpd="sng" algn="ctr">
                      <a:solidFill>
                        <a:srgbClr val="E8D3A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marR="0" lvl="0" indent="0" algn="l" defTabSz="457200" rtl="0" eaLnBrk="1" fontAlgn="auto" latinLnBrk="0" hangingPunct="1">
                        <a:lnSpc>
                          <a:spcPct val="100000"/>
                        </a:lnSpc>
                        <a:spcBef>
                          <a:spcPts val="0"/>
                        </a:spcBef>
                        <a:spcAft>
                          <a:spcPts val="0"/>
                        </a:spcAft>
                        <a:buClrTx/>
                        <a:buSzTx/>
                        <a:buFontTx/>
                        <a:buNone/>
                        <a:tabLst/>
                        <a:defRPr/>
                      </a:pPr>
                      <a:r>
                        <a:rPr lang="en-US" sz="1200" kern="1200" baseline="0">
                          <a:solidFill>
                            <a:schemeClr val="dk1"/>
                          </a:solidFill>
                          <a:latin typeface="+mn-lt"/>
                          <a:ea typeface="Open Sans" panose="020B0606030504020204" pitchFamily="34" charset="0"/>
                          <a:cs typeface="Open Sans" panose="020B0606030504020204" pitchFamily="34" charset="0"/>
                        </a:rPr>
                        <a:t>Internal Teams</a:t>
                      </a:r>
                    </a:p>
                    <a:p>
                      <a:pPr marL="91440" marR="0" lvl="0" indent="0" algn="l" defTabSz="457200" rtl="0" eaLnBrk="1" fontAlgn="auto" latinLnBrk="0" hangingPunct="1">
                        <a:lnSpc>
                          <a:spcPct val="100000"/>
                        </a:lnSpc>
                        <a:spcBef>
                          <a:spcPts val="0"/>
                        </a:spcBef>
                        <a:spcAft>
                          <a:spcPts val="0"/>
                        </a:spcAft>
                        <a:buClrTx/>
                        <a:buSzTx/>
                        <a:buFontTx/>
                        <a:buNone/>
                        <a:tabLst/>
                        <a:defRPr/>
                      </a:pPr>
                      <a:endParaRPr lang="en-US" sz="1200" kern="1200" baseline="0">
                        <a:solidFill>
                          <a:schemeClr val="dk1"/>
                        </a:solidFill>
                        <a:latin typeface="+mn-lt"/>
                        <a:ea typeface="Open Sans" panose="020B0606030504020204" pitchFamily="34" charset="0"/>
                        <a:cs typeface="Open Sans" panose="020B0606030504020204" pitchFamily="34" charset="0"/>
                      </a:endParaRPr>
                    </a:p>
                  </a:txBody>
                  <a:tcPr marL="45720" marR="45720" anchor="ctr">
                    <a:lnL w="12700" cap="flat" cmpd="sng" algn="ctr">
                      <a:solidFill>
                        <a:srgbClr val="E8D3A2"/>
                      </a:solidFill>
                      <a:prstDash val="solid"/>
                      <a:round/>
                      <a:headEnd type="none" w="med" len="med"/>
                      <a:tailEnd type="none" w="med" len="med"/>
                    </a:lnL>
                    <a:lnR w="12700" cap="flat" cmpd="sng" algn="ctr">
                      <a:solidFill>
                        <a:srgbClr val="E8D3A2"/>
                      </a:solidFill>
                      <a:prstDash val="solid"/>
                      <a:round/>
                      <a:headEnd type="none" w="med" len="med"/>
                      <a:tailEnd type="none" w="med" len="med"/>
                    </a:lnR>
                    <a:lnT w="12700" cap="flat" cmpd="sng" algn="ctr">
                      <a:solidFill>
                        <a:srgbClr val="E8D3A2"/>
                      </a:solidFill>
                      <a:prstDash val="solid"/>
                      <a:round/>
                      <a:headEnd type="none" w="med" len="med"/>
                      <a:tailEnd type="none" w="med" len="med"/>
                    </a:lnT>
                    <a:lnB w="12700" cap="flat" cmpd="sng" algn="ctr">
                      <a:solidFill>
                        <a:srgbClr val="E8D3A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marR="0" lvl="0" indent="0" algn="l" defTabSz="457200" rtl="0" eaLnBrk="1" fontAlgn="auto" latinLnBrk="0" hangingPunct="1">
                        <a:lnSpc>
                          <a:spcPct val="100000"/>
                        </a:lnSpc>
                        <a:spcBef>
                          <a:spcPts val="0"/>
                        </a:spcBef>
                        <a:spcAft>
                          <a:spcPts val="0"/>
                        </a:spcAft>
                        <a:buClrTx/>
                        <a:buSzTx/>
                        <a:buFontTx/>
                        <a:buNone/>
                        <a:tabLst/>
                        <a:defRPr/>
                      </a:pPr>
                      <a:endParaRPr lang="en-US" sz="1200" kern="1200" baseline="0">
                        <a:solidFill>
                          <a:schemeClr val="dk1"/>
                        </a:solidFill>
                        <a:latin typeface="+mn-lt"/>
                        <a:ea typeface="Open Sans" panose="020B0606030504020204" pitchFamily="34" charset="0"/>
                        <a:cs typeface="Open Sans" panose="020B0606030504020204" pitchFamily="34" charset="0"/>
                      </a:endParaRPr>
                    </a:p>
                  </a:txBody>
                  <a:tcPr marL="45720" marR="45720" anchor="ctr">
                    <a:lnL w="12700" cap="flat" cmpd="sng" algn="ctr">
                      <a:solidFill>
                        <a:srgbClr val="E8D3A2"/>
                      </a:solidFill>
                      <a:prstDash val="solid"/>
                      <a:round/>
                      <a:headEnd type="none" w="med" len="med"/>
                      <a:tailEnd type="none" w="med" len="med"/>
                    </a:lnL>
                    <a:lnR w="12700" cap="flat" cmpd="sng" algn="ctr">
                      <a:solidFill>
                        <a:srgbClr val="E8D3A2"/>
                      </a:solidFill>
                      <a:prstDash val="solid"/>
                      <a:round/>
                      <a:headEnd type="none" w="med" len="med"/>
                      <a:tailEnd type="none" w="med" len="med"/>
                    </a:lnR>
                    <a:lnT w="12700" cap="flat" cmpd="sng" algn="ctr">
                      <a:solidFill>
                        <a:srgbClr val="E8D3A2"/>
                      </a:solidFill>
                      <a:prstDash val="solid"/>
                      <a:round/>
                      <a:headEnd type="none" w="med" len="med"/>
                      <a:tailEnd type="none" w="med" len="med"/>
                    </a:lnT>
                    <a:lnB w="12700" cap="flat" cmpd="sng" algn="ctr">
                      <a:solidFill>
                        <a:srgbClr val="E8D3A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643469282"/>
                  </a:ext>
                </a:extLst>
              </a:tr>
              <a:tr h="754550">
                <a:tc>
                  <a:txBody>
                    <a:bodyPr/>
                    <a:lstStyle/>
                    <a:p>
                      <a:pPr algn="l"/>
                      <a:r>
                        <a:rPr lang="en-US" sz="1200" b="0" i="0" kern="1200">
                          <a:solidFill>
                            <a:schemeClr val="tx1"/>
                          </a:solidFill>
                          <a:effectLst/>
                          <a:latin typeface="+mn-lt"/>
                          <a:ea typeface="+mn-ea"/>
                          <a:cs typeface="+mn-cs"/>
                          <a:hlinkClick r:id="rId7"/>
                        </a:rPr>
                        <a:t>UWFT-77227</a:t>
                      </a:r>
                      <a:endParaRPr lang="en-US" sz="1200">
                        <a:latin typeface="+mn-lt"/>
                      </a:endParaRPr>
                    </a:p>
                  </a:txBody>
                  <a:tcPr marL="45720" marR="45720" anchor="ctr">
                    <a:lnL w="12700" cmpd="sng">
                      <a:solidFill>
                        <a:srgbClr val="E8D3A2"/>
                      </a:solidFill>
                    </a:lnL>
                    <a:lnR w="12700" cap="flat" cmpd="sng" algn="ctr">
                      <a:solidFill>
                        <a:srgbClr val="E8D3A2"/>
                      </a:solidFill>
                      <a:prstDash val="solid"/>
                      <a:round/>
                      <a:headEnd type="none" w="med" len="med"/>
                      <a:tailEnd type="none" w="med" len="med"/>
                    </a:lnR>
                    <a:lnT w="12700" cap="flat" cmpd="sng" algn="ctr">
                      <a:solidFill>
                        <a:srgbClr val="E8D3A2"/>
                      </a:solidFill>
                      <a:prstDash val="solid"/>
                      <a:round/>
                      <a:headEnd type="none" w="med" len="med"/>
                      <a:tailEnd type="none" w="med" len="med"/>
                    </a:lnT>
                    <a:lnB w="12700" cap="flat" cmpd="sng" algn="ctr">
                      <a:solidFill>
                        <a:srgbClr val="E8D3A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200">
                          <a:latin typeface="+mn-lt"/>
                        </a:rPr>
                        <a:t>Action</a:t>
                      </a:r>
                    </a:p>
                  </a:txBody>
                  <a:tcPr marL="45720" marR="45720" anchor="ctr">
                    <a:lnL w="12700" cap="flat" cmpd="sng" algn="ctr">
                      <a:solidFill>
                        <a:srgbClr val="E8D3A2"/>
                      </a:solidFill>
                      <a:prstDash val="solid"/>
                      <a:round/>
                      <a:headEnd type="none" w="med" len="med"/>
                      <a:tailEnd type="none" w="med" len="med"/>
                    </a:lnL>
                    <a:lnR w="12700" cap="flat" cmpd="sng" algn="ctr">
                      <a:solidFill>
                        <a:srgbClr val="E8D3A2"/>
                      </a:solidFill>
                      <a:prstDash val="solid"/>
                      <a:round/>
                      <a:headEnd type="none" w="med" len="med"/>
                      <a:tailEnd type="none" w="med" len="med"/>
                    </a:lnR>
                    <a:lnT w="12700" cap="flat" cmpd="sng" algn="ctr">
                      <a:solidFill>
                        <a:srgbClr val="E8D3A2"/>
                      </a:solidFill>
                      <a:prstDash val="solid"/>
                      <a:round/>
                      <a:headEnd type="none" w="med" len="med"/>
                      <a:tailEnd type="none" w="med" len="med"/>
                    </a:lnT>
                    <a:lnB w="12700" cap="flat" cmpd="sng" algn="ctr">
                      <a:solidFill>
                        <a:srgbClr val="E8D3A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marR="0" lvl="0" indent="0" algn="l" defTabSz="457200" rtl="0" eaLnBrk="1" fontAlgn="auto" latinLnBrk="0" hangingPunct="1">
                        <a:lnSpc>
                          <a:spcPct val="100000"/>
                        </a:lnSpc>
                        <a:spcBef>
                          <a:spcPts val="0"/>
                        </a:spcBef>
                        <a:spcAft>
                          <a:spcPts val="0"/>
                        </a:spcAft>
                        <a:buClrTx/>
                        <a:buSzTx/>
                        <a:buFontTx/>
                        <a:buNone/>
                        <a:tabLst/>
                        <a:defRPr/>
                      </a:pPr>
                      <a:r>
                        <a:rPr lang="en-US" sz="1200" kern="1200" baseline="0">
                          <a:solidFill>
                            <a:schemeClr val="dk1"/>
                          </a:solidFill>
                          <a:latin typeface="+mn-lt"/>
                          <a:ea typeface="Open Sans" panose="020B0606030504020204" pitchFamily="34" charset="0"/>
                          <a:cs typeface="Open Sans" panose="020B0606030504020204" pitchFamily="34" charset="0"/>
                        </a:rPr>
                        <a:t>	</a:t>
                      </a:r>
                    </a:p>
                    <a:p>
                      <a:pPr marL="91440" marR="0" lvl="0" indent="0" algn="l" defTabSz="457200" rtl="0" eaLnBrk="1" fontAlgn="auto" latinLnBrk="0" hangingPunct="1">
                        <a:lnSpc>
                          <a:spcPct val="100000"/>
                        </a:lnSpc>
                        <a:spcBef>
                          <a:spcPts val="0"/>
                        </a:spcBef>
                        <a:spcAft>
                          <a:spcPts val="0"/>
                        </a:spcAft>
                        <a:buClrTx/>
                        <a:buSzTx/>
                        <a:buFontTx/>
                        <a:buNone/>
                        <a:tabLst/>
                        <a:defRPr/>
                      </a:pPr>
                      <a:r>
                        <a:rPr lang="en-US" sz="1200" kern="1200" baseline="0">
                          <a:solidFill>
                            <a:schemeClr val="dk1"/>
                          </a:solidFill>
                          <a:latin typeface="+mn-lt"/>
                          <a:ea typeface="Open Sans" panose="020B0606030504020204" pitchFamily="34" charset="0"/>
                          <a:cs typeface="Open Sans" panose="020B0606030504020204" pitchFamily="34" charset="0"/>
                        </a:rPr>
                        <a:t>Suspense Accounts in Future State</a:t>
                      </a:r>
                    </a:p>
                  </a:txBody>
                  <a:tcPr marL="45720" marR="45720" anchor="ctr">
                    <a:lnL w="12700" cap="flat" cmpd="sng" algn="ctr">
                      <a:solidFill>
                        <a:srgbClr val="E8D3A2"/>
                      </a:solidFill>
                      <a:prstDash val="solid"/>
                      <a:round/>
                      <a:headEnd type="none" w="med" len="med"/>
                      <a:tailEnd type="none" w="med" len="med"/>
                    </a:lnL>
                    <a:lnR w="12700" cap="flat" cmpd="sng" algn="ctr">
                      <a:solidFill>
                        <a:srgbClr val="E8D3A2"/>
                      </a:solidFill>
                      <a:prstDash val="solid"/>
                      <a:round/>
                      <a:headEnd type="none" w="med" len="med"/>
                      <a:tailEnd type="none" w="med" len="med"/>
                    </a:lnR>
                    <a:lnT w="12700" cap="flat" cmpd="sng" algn="ctr">
                      <a:solidFill>
                        <a:srgbClr val="E8D3A2"/>
                      </a:solidFill>
                      <a:prstDash val="solid"/>
                      <a:round/>
                      <a:headEnd type="none" w="med" len="med"/>
                      <a:tailEnd type="none" w="med" len="med"/>
                    </a:lnT>
                    <a:lnB w="12700" cap="flat" cmpd="sng" algn="ctr">
                      <a:solidFill>
                        <a:srgbClr val="E8D3A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marR="0" lvl="0" indent="0" algn="l" defTabSz="457200" rtl="0" eaLnBrk="1" fontAlgn="auto" latinLnBrk="0" hangingPunct="1">
                        <a:lnSpc>
                          <a:spcPct val="100000"/>
                        </a:lnSpc>
                        <a:spcBef>
                          <a:spcPts val="0"/>
                        </a:spcBef>
                        <a:spcAft>
                          <a:spcPts val="0"/>
                        </a:spcAft>
                        <a:buClrTx/>
                        <a:buSzTx/>
                        <a:buFontTx/>
                        <a:buNone/>
                        <a:tabLst/>
                        <a:defRPr/>
                      </a:pPr>
                      <a:br>
                        <a:rPr lang="en-US" sz="1200">
                          <a:latin typeface="+mn-lt"/>
                        </a:rPr>
                      </a:br>
                      <a:r>
                        <a:rPr lang="en-US" sz="1200" b="0" i="0" kern="1200">
                          <a:solidFill>
                            <a:schemeClr val="tx1"/>
                          </a:solidFill>
                          <a:effectLst/>
                          <a:latin typeface="+mn-lt"/>
                          <a:ea typeface="+mn-ea"/>
                          <a:cs typeface="+mn-cs"/>
                        </a:rPr>
                        <a:t>FNC-Design</a:t>
                      </a:r>
                      <a:endParaRPr lang="en-US" sz="1200" kern="1200" baseline="0">
                        <a:solidFill>
                          <a:schemeClr val="dk1"/>
                        </a:solidFill>
                        <a:latin typeface="+mn-lt"/>
                        <a:ea typeface="Open Sans" panose="020B0606030504020204" pitchFamily="34" charset="0"/>
                        <a:cs typeface="Open Sans" panose="020B0606030504020204" pitchFamily="34" charset="0"/>
                      </a:endParaRPr>
                    </a:p>
                    <a:p>
                      <a:pPr marL="91440" marR="0" lvl="0" indent="0" algn="l" defTabSz="457200" rtl="0" eaLnBrk="1" fontAlgn="auto" latinLnBrk="0" hangingPunct="1">
                        <a:lnSpc>
                          <a:spcPct val="100000"/>
                        </a:lnSpc>
                        <a:spcBef>
                          <a:spcPts val="0"/>
                        </a:spcBef>
                        <a:spcAft>
                          <a:spcPts val="0"/>
                        </a:spcAft>
                        <a:buClrTx/>
                        <a:buSzTx/>
                        <a:buFontTx/>
                        <a:buNone/>
                        <a:tabLst/>
                        <a:defRPr/>
                      </a:pPr>
                      <a:endParaRPr lang="en-US" sz="1200" kern="1200" baseline="0">
                        <a:solidFill>
                          <a:schemeClr val="dk1"/>
                        </a:solidFill>
                        <a:latin typeface="+mn-lt"/>
                        <a:ea typeface="Open Sans" panose="020B0606030504020204" pitchFamily="34" charset="0"/>
                        <a:cs typeface="Open Sans" panose="020B0606030504020204" pitchFamily="34" charset="0"/>
                      </a:endParaRPr>
                    </a:p>
                  </a:txBody>
                  <a:tcPr marL="45720" marR="45720" anchor="ctr">
                    <a:lnL w="12700" cap="flat" cmpd="sng" algn="ctr">
                      <a:solidFill>
                        <a:srgbClr val="E8D3A2"/>
                      </a:solidFill>
                      <a:prstDash val="solid"/>
                      <a:round/>
                      <a:headEnd type="none" w="med" len="med"/>
                      <a:tailEnd type="none" w="med" len="med"/>
                    </a:lnL>
                    <a:lnR w="12700" cap="flat" cmpd="sng" algn="ctr">
                      <a:solidFill>
                        <a:srgbClr val="E8D3A2"/>
                      </a:solidFill>
                      <a:prstDash val="solid"/>
                      <a:round/>
                      <a:headEnd type="none" w="med" len="med"/>
                      <a:tailEnd type="none" w="med" len="med"/>
                    </a:lnR>
                    <a:lnT w="12700" cap="flat" cmpd="sng" algn="ctr">
                      <a:solidFill>
                        <a:srgbClr val="E8D3A2"/>
                      </a:solidFill>
                      <a:prstDash val="solid"/>
                      <a:round/>
                      <a:headEnd type="none" w="med" len="med"/>
                      <a:tailEnd type="none" w="med" len="med"/>
                    </a:lnT>
                    <a:lnB w="12700" cap="flat" cmpd="sng" algn="ctr">
                      <a:solidFill>
                        <a:srgbClr val="E8D3A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marR="0" lvl="0" indent="0" algn="l" defTabSz="457200" rtl="0" eaLnBrk="1" fontAlgn="auto" latinLnBrk="0" hangingPunct="1">
                        <a:lnSpc>
                          <a:spcPct val="100000"/>
                        </a:lnSpc>
                        <a:spcBef>
                          <a:spcPts val="0"/>
                        </a:spcBef>
                        <a:spcAft>
                          <a:spcPts val="0"/>
                        </a:spcAft>
                        <a:buClrTx/>
                        <a:buSzTx/>
                        <a:buFontTx/>
                        <a:buNone/>
                        <a:tabLst/>
                        <a:defRPr/>
                      </a:pPr>
                      <a:br>
                        <a:rPr lang="en-US" sz="1200">
                          <a:latin typeface="+mn-lt"/>
                        </a:rPr>
                      </a:br>
                      <a:r>
                        <a:rPr lang="en-US" sz="1200" b="0" i="0" kern="1200">
                          <a:solidFill>
                            <a:schemeClr val="tx1"/>
                          </a:solidFill>
                          <a:effectLst/>
                          <a:latin typeface="+mn-lt"/>
                          <a:ea typeface="+mn-ea"/>
                          <a:cs typeface="+mn-cs"/>
                        </a:rPr>
                        <a:t>FNC-Design</a:t>
                      </a:r>
                      <a:br>
                        <a:rPr lang="en-US" sz="1200">
                          <a:latin typeface="+mn-lt"/>
                        </a:rPr>
                      </a:br>
                      <a:endParaRPr lang="en-US" sz="1200" kern="1200" baseline="0">
                        <a:solidFill>
                          <a:schemeClr val="dk1"/>
                        </a:solidFill>
                        <a:latin typeface="+mn-lt"/>
                        <a:ea typeface="Open Sans" panose="020B0606030504020204" pitchFamily="34" charset="0"/>
                        <a:cs typeface="Open Sans" panose="020B0606030504020204" pitchFamily="34" charset="0"/>
                      </a:endParaRPr>
                    </a:p>
                  </a:txBody>
                  <a:tcPr marL="45720" marR="45720" anchor="ctr">
                    <a:lnL w="12700" cap="flat" cmpd="sng" algn="ctr">
                      <a:solidFill>
                        <a:srgbClr val="E8D3A2"/>
                      </a:solidFill>
                      <a:prstDash val="solid"/>
                      <a:round/>
                      <a:headEnd type="none" w="med" len="med"/>
                      <a:tailEnd type="none" w="med" len="med"/>
                    </a:lnL>
                    <a:lnR w="12700" cap="flat" cmpd="sng" algn="ctr">
                      <a:solidFill>
                        <a:srgbClr val="E8D3A2"/>
                      </a:solidFill>
                      <a:prstDash val="solid"/>
                      <a:round/>
                      <a:headEnd type="none" w="med" len="med"/>
                      <a:tailEnd type="none" w="med" len="med"/>
                    </a:lnR>
                    <a:lnT w="12700" cap="flat" cmpd="sng" algn="ctr">
                      <a:solidFill>
                        <a:srgbClr val="E8D3A2"/>
                      </a:solidFill>
                      <a:prstDash val="solid"/>
                      <a:round/>
                      <a:headEnd type="none" w="med" len="med"/>
                      <a:tailEnd type="none" w="med" len="med"/>
                    </a:lnT>
                    <a:lnB w="12700" cap="flat" cmpd="sng" algn="ctr">
                      <a:solidFill>
                        <a:srgbClr val="E8D3A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marR="0" lvl="0" indent="0" algn="l" defTabSz="457200" rtl="0" eaLnBrk="1" fontAlgn="auto" latinLnBrk="0" hangingPunct="1">
                        <a:lnSpc>
                          <a:spcPct val="100000"/>
                        </a:lnSpc>
                        <a:spcBef>
                          <a:spcPts val="0"/>
                        </a:spcBef>
                        <a:spcAft>
                          <a:spcPts val="0"/>
                        </a:spcAft>
                        <a:buClrTx/>
                        <a:buSzTx/>
                        <a:buFontTx/>
                        <a:buNone/>
                        <a:tabLst/>
                        <a:defRPr/>
                      </a:pPr>
                      <a:r>
                        <a:rPr lang="en-US" sz="1200" kern="1200" baseline="0">
                          <a:solidFill>
                            <a:schemeClr val="dk1"/>
                          </a:solidFill>
                          <a:latin typeface="+mn-lt"/>
                          <a:ea typeface="Open Sans" panose="020B0606030504020204" pitchFamily="34" charset="0"/>
                          <a:cs typeface="Open Sans" panose="020B0606030504020204" pitchFamily="34" charset="0"/>
                        </a:rPr>
                        <a:t> Kamesh Naidoo</a:t>
                      </a:r>
                    </a:p>
                  </a:txBody>
                  <a:tcPr marL="45720" marR="45720" anchor="ctr">
                    <a:lnL w="12700" cap="flat" cmpd="sng" algn="ctr">
                      <a:solidFill>
                        <a:srgbClr val="E8D3A2"/>
                      </a:solidFill>
                      <a:prstDash val="solid"/>
                      <a:round/>
                      <a:headEnd type="none" w="med" len="med"/>
                      <a:tailEnd type="none" w="med" len="med"/>
                    </a:lnL>
                    <a:lnR w="12700" cap="flat" cmpd="sng" algn="ctr">
                      <a:solidFill>
                        <a:srgbClr val="E8D3A2"/>
                      </a:solidFill>
                      <a:prstDash val="solid"/>
                      <a:round/>
                      <a:headEnd type="none" w="med" len="med"/>
                      <a:tailEnd type="none" w="med" len="med"/>
                    </a:lnR>
                    <a:lnT w="12700" cap="flat" cmpd="sng" algn="ctr">
                      <a:solidFill>
                        <a:srgbClr val="E8D3A2"/>
                      </a:solidFill>
                      <a:prstDash val="solid"/>
                      <a:round/>
                      <a:headEnd type="none" w="med" len="med"/>
                      <a:tailEnd type="none" w="med" len="med"/>
                    </a:lnT>
                    <a:lnB w="12700" cap="flat" cmpd="sng" algn="ctr">
                      <a:solidFill>
                        <a:srgbClr val="E8D3A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marR="0" lvl="0" indent="0" algn="l" defTabSz="457200" rtl="0" eaLnBrk="1" fontAlgn="auto" latinLnBrk="0" hangingPunct="1">
                        <a:lnSpc>
                          <a:spcPct val="100000"/>
                        </a:lnSpc>
                        <a:spcBef>
                          <a:spcPts val="0"/>
                        </a:spcBef>
                        <a:spcAft>
                          <a:spcPts val="0"/>
                        </a:spcAft>
                        <a:buClrTx/>
                        <a:buSzTx/>
                        <a:buFontTx/>
                        <a:buNone/>
                        <a:tabLst/>
                        <a:defRPr/>
                      </a:pPr>
                      <a:r>
                        <a:rPr lang="en-US" sz="1200" kern="1200" baseline="0">
                          <a:solidFill>
                            <a:schemeClr val="dk1"/>
                          </a:solidFill>
                          <a:latin typeface="+mn-lt"/>
                          <a:ea typeface="Open Sans" panose="020B0606030504020204" pitchFamily="34" charset="0"/>
                          <a:cs typeface="Open Sans" panose="020B0606030504020204" pitchFamily="34" charset="0"/>
                        </a:rPr>
                        <a:t>Internal Teams</a:t>
                      </a:r>
                    </a:p>
                    <a:p>
                      <a:pPr marL="91440" marR="0" lvl="0" indent="0" algn="l" defTabSz="457200" rtl="0" eaLnBrk="1" fontAlgn="auto" latinLnBrk="0" hangingPunct="1">
                        <a:lnSpc>
                          <a:spcPct val="100000"/>
                        </a:lnSpc>
                        <a:spcBef>
                          <a:spcPts val="0"/>
                        </a:spcBef>
                        <a:spcAft>
                          <a:spcPts val="0"/>
                        </a:spcAft>
                        <a:buClrTx/>
                        <a:buSzTx/>
                        <a:buFontTx/>
                        <a:buNone/>
                        <a:tabLst/>
                        <a:defRPr/>
                      </a:pPr>
                      <a:endParaRPr lang="en-US" sz="1200" kern="1200" baseline="0">
                        <a:solidFill>
                          <a:schemeClr val="dk1"/>
                        </a:solidFill>
                        <a:latin typeface="+mn-lt"/>
                        <a:ea typeface="Open Sans" panose="020B0606030504020204" pitchFamily="34" charset="0"/>
                        <a:cs typeface="Open Sans" panose="020B0606030504020204" pitchFamily="34" charset="0"/>
                      </a:endParaRPr>
                    </a:p>
                  </a:txBody>
                  <a:tcPr marL="45720" marR="45720" anchor="ctr">
                    <a:lnL w="12700" cap="flat" cmpd="sng" algn="ctr">
                      <a:solidFill>
                        <a:srgbClr val="E8D3A2"/>
                      </a:solidFill>
                      <a:prstDash val="solid"/>
                      <a:round/>
                      <a:headEnd type="none" w="med" len="med"/>
                      <a:tailEnd type="none" w="med" len="med"/>
                    </a:lnL>
                    <a:lnR w="12700" cap="flat" cmpd="sng" algn="ctr">
                      <a:solidFill>
                        <a:srgbClr val="E8D3A2"/>
                      </a:solidFill>
                      <a:prstDash val="solid"/>
                      <a:round/>
                      <a:headEnd type="none" w="med" len="med"/>
                      <a:tailEnd type="none" w="med" len="med"/>
                    </a:lnR>
                    <a:lnT w="12700" cap="flat" cmpd="sng" algn="ctr">
                      <a:solidFill>
                        <a:srgbClr val="E8D3A2"/>
                      </a:solidFill>
                      <a:prstDash val="solid"/>
                      <a:round/>
                      <a:headEnd type="none" w="med" len="med"/>
                      <a:tailEnd type="none" w="med" len="med"/>
                    </a:lnT>
                    <a:lnB w="12700" cap="flat" cmpd="sng" algn="ctr">
                      <a:solidFill>
                        <a:srgbClr val="E8D3A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marR="0" lvl="0" indent="0" algn="l" defTabSz="457200" rtl="0" eaLnBrk="1" fontAlgn="auto" latinLnBrk="0" hangingPunct="1">
                        <a:lnSpc>
                          <a:spcPct val="100000"/>
                        </a:lnSpc>
                        <a:spcBef>
                          <a:spcPts val="0"/>
                        </a:spcBef>
                        <a:spcAft>
                          <a:spcPts val="0"/>
                        </a:spcAft>
                        <a:buClrTx/>
                        <a:buSzTx/>
                        <a:buFontTx/>
                        <a:buNone/>
                        <a:tabLst/>
                        <a:defRPr/>
                      </a:pPr>
                      <a:endParaRPr lang="en-US" sz="1200" kern="1200" baseline="0">
                        <a:solidFill>
                          <a:schemeClr val="dk1"/>
                        </a:solidFill>
                        <a:latin typeface="+mn-lt"/>
                        <a:ea typeface="Open Sans" panose="020B0606030504020204" pitchFamily="34" charset="0"/>
                        <a:cs typeface="Open Sans" panose="020B0606030504020204" pitchFamily="34" charset="0"/>
                      </a:endParaRPr>
                    </a:p>
                  </a:txBody>
                  <a:tcPr marL="45720" marR="45720" anchor="ctr">
                    <a:lnL w="12700" cap="flat" cmpd="sng" algn="ctr">
                      <a:solidFill>
                        <a:srgbClr val="E8D3A2"/>
                      </a:solidFill>
                      <a:prstDash val="solid"/>
                      <a:round/>
                      <a:headEnd type="none" w="med" len="med"/>
                      <a:tailEnd type="none" w="med" len="med"/>
                    </a:lnL>
                    <a:lnR w="12700" cap="flat" cmpd="sng" algn="ctr">
                      <a:solidFill>
                        <a:srgbClr val="E8D3A2"/>
                      </a:solidFill>
                      <a:prstDash val="solid"/>
                      <a:round/>
                      <a:headEnd type="none" w="med" len="med"/>
                      <a:tailEnd type="none" w="med" len="med"/>
                    </a:lnR>
                    <a:lnT w="12700" cap="flat" cmpd="sng" algn="ctr">
                      <a:solidFill>
                        <a:srgbClr val="E8D3A2"/>
                      </a:solidFill>
                      <a:prstDash val="solid"/>
                      <a:round/>
                      <a:headEnd type="none" w="med" len="med"/>
                      <a:tailEnd type="none" w="med" len="med"/>
                    </a:lnT>
                    <a:lnB w="12700" cap="flat" cmpd="sng" algn="ctr">
                      <a:solidFill>
                        <a:srgbClr val="E8D3A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19144968"/>
                  </a:ext>
                </a:extLst>
              </a:tr>
              <a:tr h="754550">
                <a:tc>
                  <a:txBody>
                    <a:bodyPr/>
                    <a:lstStyle/>
                    <a:p>
                      <a:pPr algn="l" fontAlgn="t"/>
                      <a:br>
                        <a:rPr lang="en-US" sz="1200">
                          <a:solidFill>
                            <a:srgbClr val="0052CC"/>
                          </a:solidFill>
                          <a:effectLst/>
                          <a:latin typeface="+mn-lt"/>
                          <a:hlinkClick r:id="rId8"/>
                        </a:rPr>
                      </a:br>
                      <a:r>
                        <a:rPr lang="en-US" sz="1200">
                          <a:solidFill>
                            <a:srgbClr val="0052CC"/>
                          </a:solidFill>
                          <a:effectLst/>
                          <a:latin typeface="+mn-lt"/>
                          <a:hlinkClick r:id="rId8"/>
                        </a:rPr>
                        <a:t>UWFT-76929</a:t>
                      </a:r>
                      <a:endParaRPr lang="en-US" sz="1200">
                        <a:effectLst/>
                        <a:latin typeface="+mn-lt"/>
                      </a:endParaRPr>
                    </a:p>
                  </a:txBody>
                  <a:tcPr marL="95250" marR="95250" marT="47625" marB="47625">
                    <a:lnL w="12700" cmpd="sng">
                      <a:solidFill>
                        <a:srgbClr val="E8D3A2"/>
                      </a:solidFill>
                    </a:lnL>
                    <a:lnR w="12700" cap="flat" cmpd="sng" algn="ctr">
                      <a:solidFill>
                        <a:srgbClr val="E8D3A2"/>
                      </a:solidFill>
                      <a:prstDash val="solid"/>
                      <a:round/>
                      <a:headEnd type="none" w="med" len="med"/>
                      <a:tailEnd type="none" w="med" len="med"/>
                    </a:lnR>
                    <a:lnT w="12700" cap="flat" cmpd="sng" algn="ctr">
                      <a:solidFill>
                        <a:srgbClr val="E8D3A2"/>
                      </a:solidFill>
                      <a:prstDash val="solid"/>
                      <a:round/>
                      <a:headEnd type="none" w="med" len="med"/>
                      <a:tailEnd type="none" w="med" len="med"/>
                    </a:lnT>
                    <a:lnB w="12700" cap="flat" cmpd="sng" algn="ctr">
                      <a:solidFill>
                        <a:srgbClr val="E8D3A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200">
                          <a:latin typeface="+mn-lt"/>
                        </a:rPr>
                        <a:t>Action</a:t>
                      </a:r>
                    </a:p>
                  </a:txBody>
                  <a:tcPr marL="45720" marR="45720" anchor="ctr">
                    <a:lnL w="12700" cap="flat" cmpd="sng" algn="ctr">
                      <a:solidFill>
                        <a:srgbClr val="E8D3A2"/>
                      </a:solidFill>
                      <a:prstDash val="solid"/>
                      <a:round/>
                      <a:headEnd type="none" w="med" len="med"/>
                      <a:tailEnd type="none" w="med" len="med"/>
                    </a:lnL>
                    <a:lnR w="12700" cap="flat" cmpd="sng" algn="ctr">
                      <a:solidFill>
                        <a:srgbClr val="E8D3A2"/>
                      </a:solidFill>
                      <a:prstDash val="solid"/>
                      <a:round/>
                      <a:headEnd type="none" w="med" len="med"/>
                      <a:tailEnd type="none" w="med" len="med"/>
                    </a:lnR>
                    <a:lnT w="12700" cap="flat" cmpd="sng" algn="ctr">
                      <a:solidFill>
                        <a:srgbClr val="E8D3A2"/>
                      </a:solidFill>
                      <a:prstDash val="solid"/>
                      <a:round/>
                      <a:headEnd type="none" w="med" len="med"/>
                      <a:tailEnd type="none" w="med" len="med"/>
                    </a:lnT>
                    <a:lnB w="12700" cap="flat" cmpd="sng" algn="ctr">
                      <a:solidFill>
                        <a:srgbClr val="E8D3A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marR="0" lvl="0" indent="0" algn="l" defTabSz="457200" rtl="0" eaLnBrk="1" fontAlgn="auto" latinLnBrk="0" hangingPunct="1">
                        <a:lnSpc>
                          <a:spcPct val="100000"/>
                        </a:lnSpc>
                        <a:spcBef>
                          <a:spcPts val="0"/>
                        </a:spcBef>
                        <a:spcAft>
                          <a:spcPts val="0"/>
                        </a:spcAft>
                        <a:buClrTx/>
                        <a:buSzTx/>
                        <a:buFontTx/>
                        <a:buNone/>
                        <a:tabLst/>
                        <a:defRPr/>
                      </a:pPr>
                      <a:r>
                        <a:rPr lang="en-US" sz="1200" kern="1200" baseline="0">
                          <a:solidFill>
                            <a:schemeClr val="dk1"/>
                          </a:solidFill>
                          <a:latin typeface="+mn-lt"/>
                          <a:ea typeface="Open Sans" panose="020B0606030504020204" pitchFamily="34" charset="0"/>
                          <a:cs typeface="Open Sans" panose="020B0606030504020204" pitchFamily="34" charset="0"/>
                        </a:rPr>
                        <a:t>	</a:t>
                      </a:r>
                    </a:p>
                    <a:p>
                      <a:pPr marL="91440" marR="0" lvl="0" indent="0" algn="l" defTabSz="457200" rtl="0" eaLnBrk="1" fontAlgn="auto" latinLnBrk="0" hangingPunct="1">
                        <a:lnSpc>
                          <a:spcPct val="100000"/>
                        </a:lnSpc>
                        <a:spcBef>
                          <a:spcPts val="0"/>
                        </a:spcBef>
                        <a:spcAft>
                          <a:spcPts val="0"/>
                        </a:spcAft>
                        <a:buClrTx/>
                        <a:buSzTx/>
                        <a:buFontTx/>
                        <a:buNone/>
                        <a:tabLst/>
                        <a:defRPr/>
                      </a:pPr>
                      <a:r>
                        <a:rPr lang="en-US" sz="1200" kern="1200" baseline="0">
                          <a:solidFill>
                            <a:schemeClr val="dk1"/>
                          </a:solidFill>
                          <a:latin typeface="+mn-lt"/>
                          <a:ea typeface="Open Sans" panose="020B0606030504020204" pitchFamily="34" charset="0"/>
                          <a:cs typeface="Open Sans" panose="020B0606030504020204" pitchFamily="34" charset="0"/>
                        </a:rPr>
                        <a:t>Beginning Balances - Validating Cash at the Award &amp; Award Line Level</a:t>
                      </a:r>
                    </a:p>
                  </a:txBody>
                  <a:tcPr marL="45720" marR="45720" anchor="ctr">
                    <a:lnL w="12700" cap="flat" cmpd="sng" algn="ctr">
                      <a:solidFill>
                        <a:srgbClr val="E8D3A2"/>
                      </a:solidFill>
                      <a:prstDash val="solid"/>
                      <a:round/>
                      <a:headEnd type="none" w="med" len="med"/>
                      <a:tailEnd type="none" w="med" len="med"/>
                    </a:lnL>
                    <a:lnR w="12700" cap="flat" cmpd="sng" algn="ctr">
                      <a:solidFill>
                        <a:srgbClr val="E8D3A2"/>
                      </a:solidFill>
                      <a:prstDash val="solid"/>
                      <a:round/>
                      <a:headEnd type="none" w="med" len="med"/>
                      <a:tailEnd type="none" w="med" len="med"/>
                    </a:lnR>
                    <a:lnT w="12700" cap="flat" cmpd="sng" algn="ctr">
                      <a:solidFill>
                        <a:srgbClr val="E8D3A2"/>
                      </a:solidFill>
                      <a:prstDash val="solid"/>
                      <a:round/>
                      <a:headEnd type="none" w="med" len="med"/>
                      <a:tailEnd type="none" w="med" len="med"/>
                    </a:lnT>
                    <a:lnB w="12700" cap="flat" cmpd="sng" algn="ctr">
                      <a:solidFill>
                        <a:srgbClr val="E8D3A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marR="0" lvl="0" indent="0" algn="l" defTabSz="457200" rtl="0" eaLnBrk="1" fontAlgn="auto" latinLnBrk="0" hangingPunct="1">
                        <a:lnSpc>
                          <a:spcPct val="100000"/>
                        </a:lnSpc>
                        <a:spcBef>
                          <a:spcPts val="0"/>
                        </a:spcBef>
                        <a:spcAft>
                          <a:spcPts val="0"/>
                        </a:spcAft>
                        <a:buClrTx/>
                        <a:buSzTx/>
                        <a:buFontTx/>
                        <a:buNone/>
                        <a:tabLst/>
                        <a:defRPr/>
                      </a:pPr>
                      <a:br>
                        <a:rPr lang="en-US" sz="1200">
                          <a:latin typeface="+mn-lt"/>
                        </a:rPr>
                      </a:br>
                      <a:r>
                        <a:rPr lang="en-US" sz="1200" b="0" i="0" kern="1200">
                          <a:solidFill>
                            <a:schemeClr val="tx1"/>
                          </a:solidFill>
                          <a:effectLst/>
                          <a:latin typeface="+mn-lt"/>
                          <a:ea typeface="+mn-ea"/>
                          <a:cs typeface="+mn-cs"/>
                        </a:rPr>
                        <a:t>FNC-Design</a:t>
                      </a:r>
                      <a:endParaRPr lang="en-US" sz="1200" kern="1200" baseline="0">
                        <a:solidFill>
                          <a:schemeClr val="dk1"/>
                        </a:solidFill>
                        <a:latin typeface="+mn-lt"/>
                        <a:ea typeface="Open Sans" panose="020B0606030504020204" pitchFamily="34" charset="0"/>
                        <a:cs typeface="Open Sans" panose="020B0606030504020204" pitchFamily="34" charset="0"/>
                      </a:endParaRPr>
                    </a:p>
                    <a:p>
                      <a:pPr marL="91440" marR="0" lvl="0" indent="0" algn="l" defTabSz="457200" rtl="0" eaLnBrk="1" fontAlgn="auto" latinLnBrk="0" hangingPunct="1">
                        <a:lnSpc>
                          <a:spcPct val="100000"/>
                        </a:lnSpc>
                        <a:spcBef>
                          <a:spcPts val="0"/>
                        </a:spcBef>
                        <a:spcAft>
                          <a:spcPts val="0"/>
                        </a:spcAft>
                        <a:buClrTx/>
                        <a:buSzTx/>
                        <a:buFontTx/>
                        <a:buNone/>
                        <a:tabLst/>
                        <a:defRPr/>
                      </a:pPr>
                      <a:endParaRPr lang="en-US" sz="1200" kern="1200" baseline="0">
                        <a:solidFill>
                          <a:schemeClr val="dk1"/>
                        </a:solidFill>
                        <a:latin typeface="+mn-lt"/>
                        <a:ea typeface="Open Sans" panose="020B0606030504020204" pitchFamily="34" charset="0"/>
                        <a:cs typeface="Open Sans" panose="020B0606030504020204" pitchFamily="34" charset="0"/>
                      </a:endParaRPr>
                    </a:p>
                  </a:txBody>
                  <a:tcPr marL="45720" marR="45720" anchor="ctr">
                    <a:lnL w="12700" cap="flat" cmpd="sng" algn="ctr">
                      <a:solidFill>
                        <a:srgbClr val="E8D3A2"/>
                      </a:solidFill>
                      <a:prstDash val="solid"/>
                      <a:round/>
                      <a:headEnd type="none" w="med" len="med"/>
                      <a:tailEnd type="none" w="med" len="med"/>
                    </a:lnL>
                    <a:lnR w="12700" cap="flat" cmpd="sng" algn="ctr">
                      <a:solidFill>
                        <a:srgbClr val="E8D3A2"/>
                      </a:solidFill>
                      <a:prstDash val="solid"/>
                      <a:round/>
                      <a:headEnd type="none" w="med" len="med"/>
                      <a:tailEnd type="none" w="med" len="med"/>
                    </a:lnR>
                    <a:lnT w="12700" cap="flat" cmpd="sng" algn="ctr">
                      <a:solidFill>
                        <a:srgbClr val="E8D3A2"/>
                      </a:solidFill>
                      <a:prstDash val="solid"/>
                      <a:round/>
                      <a:headEnd type="none" w="med" len="med"/>
                      <a:tailEnd type="none" w="med" len="med"/>
                    </a:lnT>
                    <a:lnB w="12700" cap="flat" cmpd="sng" algn="ctr">
                      <a:solidFill>
                        <a:srgbClr val="E8D3A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marR="0" lvl="0" indent="0" algn="l" defTabSz="457200" rtl="0" eaLnBrk="1" fontAlgn="auto" latinLnBrk="0" hangingPunct="1">
                        <a:lnSpc>
                          <a:spcPct val="100000"/>
                        </a:lnSpc>
                        <a:spcBef>
                          <a:spcPts val="0"/>
                        </a:spcBef>
                        <a:spcAft>
                          <a:spcPts val="0"/>
                        </a:spcAft>
                        <a:buClrTx/>
                        <a:buSzTx/>
                        <a:buFontTx/>
                        <a:buNone/>
                        <a:tabLst/>
                        <a:defRPr/>
                      </a:pPr>
                      <a:br>
                        <a:rPr lang="en-US" sz="1200">
                          <a:latin typeface="+mn-lt"/>
                        </a:rPr>
                      </a:br>
                      <a:r>
                        <a:rPr lang="en-US" sz="1200" b="0" i="0" kern="1200">
                          <a:solidFill>
                            <a:schemeClr val="tx1"/>
                          </a:solidFill>
                          <a:effectLst/>
                          <a:latin typeface="+mn-lt"/>
                          <a:ea typeface="+mn-ea"/>
                          <a:cs typeface="+mn-cs"/>
                        </a:rPr>
                        <a:t>FNC-Design</a:t>
                      </a:r>
                      <a:br>
                        <a:rPr lang="en-US" sz="1200">
                          <a:latin typeface="+mn-lt"/>
                        </a:rPr>
                      </a:br>
                      <a:endParaRPr lang="en-US" sz="1200" kern="1200" baseline="0">
                        <a:solidFill>
                          <a:schemeClr val="dk1"/>
                        </a:solidFill>
                        <a:latin typeface="+mn-lt"/>
                        <a:ea typeface="Open Sans" panose="020B0606030504020204" pitchFamily="34" charset="0"/>
                        <a:cs typeface="Open Sans" panose="020B0606030504020204" pitchFamily="34" charset="0"/>
                      </a:endParaRPr>
                    </a:p>
                  </a:txBody>
                  <a:tcPr marL="45720" marR="45720" anchor="ctr">
                    <a:lnL w="12700" cap="flat" cmpd="sng" algn="ctr">
                      <a:solidFill>
                        <a:srgbClr val="E8D3A2"/>
                      </a:solidFill>
                      <a:prstDash val="solid"/>
                      <a:round/>
                      <a:headEnd type="none" w="med" len="med"/>
                      <a:tailEnd type="none" w="med" len="med"/>
                    </a:lnL>
                    <a:lnR w="12700" cap="flat" cmpd="sng" algn="ctr">
                      <a:solidFill>
                        <a:srgbClr val="E8D3A2"/>
                      </a:solidFill>
                      <a:prstDash val="solid"/>
                      <a:round/>
                      <a:headEnd type="none" w="med" len="med"/>
                      <a:tailEnd type="none" w="med" len="med"/>
                    </a:lnR>
                    <a:lnT w="12700" cap="flat" cmpd="sng" algn="ctr">
                      <a:solidFill>
                        <a:srgbClr val="E8D3A2"/>
                      </a:solidFill>
                      <a:prstDash val="solid"/>
                      <a:round/>
                      <a:headEnd type="none" w="med" len="med"/>
                      <a:tailEnd type="none" w="med" len="med"/>
                    </a:lnT>
                    <a:lnB w="12700" cap="flat" cmpd="sng" algn="ctr">
                      <a:solidFill>
                        <a:srgbClr val="E8D3A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marR="0" lvl="0" indent="0" algn="l" defTabSz="457200" rtl="0" eaLnBrk="1" fontAlgn="auto" latinLnBrk="0" hangingPunct="1">
                        <a:lnSpc>
                          <a:spcPct val="100000"/>
                        </a:lnSpc>
                        <a:spcBef>
                          <a:spcPts val="0"/>
                        </a:spcBef>
                        <a:spcAft>
                          <a:spcPts val="0"/>
                        </a:spcAft>
                        <a:buClrTx/>
                        <a:buSzTx/>
                        <a:buFontTx/>
                        <a:buNone/>
                        <a:tabLst/>
                        <a:defRPr/>
                      </a:pPr>
                      <a:r>
                        <a:rPr lang="en-US" sz="1200" kern="1200" baseline="0">
                          <a:solidFill>
                            <a:schemeClr val="dk1"/>
                          </a:solidFill>
                          <a:latin typeface="+mn-lt"/>
                          <a:ea typeface="Open Sans" panose="020B0606030504020204" pitchFamily="34" charset="0"/>
                          <a:cs typeface="Open Sans" panose="020B0606030504020204" pitchFamily="34" charset="0"/>
                        </a:rPr>
                        <a:t> Kamesh Naidoo</a:t>
                      </a:r>
                    </a:p>
                  </a:txBody>
                  <a:tcPr marL="45720" marR="45720" anchor="ctr">
                    <a:lnL w="12700" cap="flat" cmpd="sng" algn="ctr">
                      <a:solidFill>
                        <a:srgbClr val="E8D3A2"/>
                      </a:solidFill>
                      <a:prstDash val="solid"/>
                      <a:round/>
                      <a:headEnd type="none" w="med" len="med"/>
                      <a:tailEnd type="none" w="med" len="med"/>
                    </a:lnL>
                    <a:lnR w="12700" cap="flat" cmpd="sng" algn="ctr">
                      <a:solidFill>
                        <a:srgbClr val="E8D3A2"/>
                      </a:solidFill>
                      <a:prstDash val="solid"/>
                      <a:round/>
                      <a:headEnd type="none" w="med" len="med"/>
                      <a:tailEnd type="none" w="med" len="med"/>
                    </a:lnR>
                    <a:lnT w="12700" cap="flat" cmpd="sng" algn="ctr">
                      <a:solidFill>
                        <a:srgbClr val="E8D3A2"/>
                      </a:solidFill>
                      <a:prstDash val="solid"/>
                      <a:round/>
                      <a:headEnd type="none" w="med" len="med"/>
                      <a:tailEnd type="none" w="med" len="med"/>
                    </a:lnT>
                    <a:lnB w="12700" cap="flat" cmpd="sng" algn="ctr">
                      <a:solidFill>
                        <a:srgbClr val="E8D3A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marR="0" lvl="0" indent="0" algn="l" defTabSz="457200" rtl="0" eaLnBrk="1" fontAlgn="auto" latinLnBrk="0" hangingPunct="1">
                        <a:lnSpc>
                          <a:spcPct val="100000"/>
                        </a:lnSpc>
                        <a:spcBef>
                          <a:spcPts val="0"/>
                        </a:spcBef>
                        <a:spcAft>
                          <a:spcPts val="0"/>
                        </a:spcAft>
                        <a:buClrTx/>
                        <a:buSzTx/>
                        <a:buFontTx/>
                        <a:buNone/>
                        <a:tabLst/>
                        <a:defRPr/>
                      </a:pPr>
                      <a:r>
                        <a:rPr lang="en-US" sz="1200" kern="1200" baseline="0">
                          <a:solidFill>
                            <a:schemeClr val="dk1"/>
                          </a:solidFill>
                          <a:latin typeface="+mn-lt"/>
                          <a:ea typeface="Open Sans" panose="020B0606030504020204" pitchFamily="34" charset="0"/>
                          <a:cs typeface="Open Sans" panose="020B0606030504020204" pitchFamily="34" charset="0"/>
                        </a:rPr>
                        <a:t>Internal Teams</a:t>
                      </a:r>
                    </a:p>
                    <a:p>
                      <a:pPr marL="91440" marR="0" lvl="0" indent="0" algn="l" defTabSz="457200" rtl="0" eaLnBrk="1" fontAlgn="auto" latinLnBrk="0" hangingPunct="1">
                        <a:lnSpc>
                          <a:spcPct val="100000"/>
                        </a:lnSpc>
                        <a:spcBef>
                          <a:spcPts val="0"/>
                        </a:spcBef>
                        <a:spcAft>
                          <a:spcPts val="0"/>
                        </a:spcAft>
                        <a:buClrTx/>
                        <a:buSzTx/>
                        <a:buFontTx/>
                        <a:buNone/>
                        <a:tabLst/>
                        <a:defRPr/>
                      </a:pPr>
                      <a:endParaRPr lang="en-US" sz="1200" kern="1200" baseline="0">
                        <a:solidFill>
                          <a:schemeClr val="dk1"/>
                        </a:solidFill>
                        <a:latin typeface="+mn-lt"/>
                        <a:ea typeface="Open Sans" panose="020B0606030504020204" pitchFamily="34" charset="0"/>
                        <a:cs typeface="Open Sans" panose="020B0606030504020204" pitchFamily="34" charset="0"/>
                      </a:endParaRPr>
                    </a:p>
                  </a:txBody>
                  <a:tcPr marL="45720" marR="45720" anchor="ctr">
                    <a:lnL w="12700" cap="flat" cmpd="sng" algn="ctr">
                      <a:solidFill>
                        <a:srgbClr val="E8D3A2"/>
                      </a:solidFill>
                      <a:prstDash val="solid"/>
                      <a:round/>
                      <a:headEnd type="none" w="med" len="med"/>
                      <a:tailEnd type="none" w="med" len="med"/>
                    </a:lnL>
                    <a:lnR w="12700" cap="flat" cmpd="sng" algn="ctr">
                      <a:solidFill>
                        <a:srgbClr val="E8D3A2"/>
                      </a:solidFill>
                      <a:prstDash val="solid"/>
                      <a:round/>
                      <a:headEnd type="none" w="med" len="med"/>
                      <a:tailEnd type="none" w="med" len="med"/>
                    </a:lnR>
                    <a:lnT w="12700" cap="flat" cmpd="sng" algn="ctr">
                      <a:solidFill>
                        <a:srgbClr val="E8D3A2"/>
                      </a:solidFill>
                      <a:prstDash val="solid"/>
                      <a:round/>
                      <a:headEnd type="none" w="med" len="med"/>
                      <a:tailEnd type="none" w="med" len="med"/>
                    </a:lnT>
                    <a:lnB w="12700" cap="flat" cmpd="sng" algn="ctr">
                      <a:solidFill>
                        <a:srgbClr val="E8D3A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marR="0" lvl="0" indent="0" algn="l" defTabSz="457200" rtl="0" eaLnBrk="1" fontAlgn="auto" latinLnBrk="0" hangingPunct="1">
                        <a:lnSpc>
                          <a:spcPct val="100000"/>
                        </a:lnSpc>
                        <a:spcBef>
                          <a:spcPts val="0"/>
                        </a:spcBef>
                        <a:spcAft>
                          <a:spcPts val="0"/>
                        </a:spcAft>
                        <a:buClrTx/>
                        <a:buSzTx/>
                        <a:buFontTx/>
                        <a:buNone/>
                        <a:tabLst/>
                        <a:defRPr/>
                      </a:pPr>
                      <a:endParaRPr lang="en-US" sz="1200" kern="1200" baseline="0">
                        <a:solidFill>
                          <a:schemeClr val="dk1"/>
                        </a:solidFill>
                        <a:latin typeface="+mn-lt"/>
                        <a:ea typeface="Open Sans" panose="020B0606030504020204" pitchFamily="34" charset="0"/>
                        <a:cs typeface="Open Sans" panose="020B0606030504020204" pitchFamily="34" charset="0"/>
                      </a:endParaRPr>
                    </a:p>
                  </a:txBody>
                  <a:tcPr marL="45720" marR="45720" anchor="ctr">
                    <a:lnL w="12700" cap="flat" cmpd="sng" algn="ctr">
                      <a:solidFill>
                        <a:srgbClr val="E8D3A2"/>
                      </a:solidFill>
                      <a:prstDash val="solid"/>
                      <a:round/>
                      <a:headEnd type="none" w="med" len="med"/>
                      <a:tailEnd type="none" w="med" len="med"/>
                    </a:lnL>
                    <a:lnR w="12700" cap="flat" cmpd="sng" algn="ctr">
                      <a:solidFill>
                        <a:srgbClr val="E8D3A2"/>
                      </a:solidFill>
                      <a:prstDash val="solid"/>
                      <a:round/>
                      <a:headEnd type="none" w="med" len="med"/>
                      <a:tailEnd type="none" w="med" len="med"/>
                    </a:lnR>
                    <a:lnT w="12700" cap="flat" cmpd="sng" algn="ctr">
                      <a:solidFill>
                        <a:srgbClr val="E8D3A2"/>
                      </a:solidFill>
                      <a:prstDash val="solid"/>
                      <a:round/>
                      <a:headEnd type="none" w="med" len="med"/>
                      <a:tailEnd type="none" w="med" len="med"/>
                    </a:lnT>
                    <a:lnB w="12700" cap="flat" cmpd="sng" algn="ctr">
                      <a:solidFill>
                        <a:srgbClr val="E8D3A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129409748"/>
                  </a:ext>
                </a:extLst>
              </a:tr>
            </a:tbl>
          </a:graphicData>
        </a:graphic>
      </p:graphicFrame>
    </p:spTree>
    <p:extLst>
      <p:ext uri="{BB962C8B-B14F-4D97-AF65-F5344CB8AC3E}">
        <p14:creationId xmlns:p14="http://schemas.microsoft.com/office/powerpoint/2010/main" val="10412659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85E7D-D194-4DF9-88A5-E6159D8D9815}"/>
              </a:ext>
            </a:extLst>
          </p:cNvPr>
          <p:cNvSpPr>
            <a:spLocks noGrp="1"/>
          </p:cNvSpPr>
          <p:nvPr>
            <p:ph type="title"/>
          </p:nvPr>
        </p:nvSpPr>
        <p:spPr/>
        <p:txBody>
          <a:bodyPr/>
          <a:lstStyle/>
          <a:p>
            <a:r>
              <a:rPr lang="en-US"/>
              <a:t>Q&amp;A</a:t>
            </a:r>
          </a:p>
        </p:txBody>
      </p:sp>
    </p:spTree>
    <p:extLst>
      <p:ext uri="{BB962C8B-B14F-4D97-AF65-F5344CB8AC3E}">
        <p14:creationId xmlns:p14="http://schemas.microsoft.com/office/powerpoint/2010/main" val="29417610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85E7D-D194-4DF9-88A5-E6159D8D9815}"/>
              </a:ext>
            </a:extLst>
          </p:cNvPr>
          <p:cNvSpPr>
            <a:spLocks noGrp="1"/>
          </p:cNvSpPr>
          <p:nvPr>
            <p:ph type="title"/>
          </p:nvPr>
        </p:nvSpPr>
        <p:spPr/>
        <p:txBody>
          <a:bodyPr/>
          <a:lstStyle/>
          <a:p>
            <a:r>
              <a:rPr lang="en-US"/>
              <a:t>EDGE Cases</a:t>
            </a:r>
          </a:p>
        </p:txBody>
      </p:sp>
      <p:sp>
        <p:nvSpPr>
          <p:cNvPr id="3" name="Text Placeholder 2">
            <a:extLst>
              <a:ext uri="{FF2B5EF4-FFF2-40B4-BE49-F238E27FC236}">
                <a16:creationId xmlns:a16="http://schemas.microsoft.com/office/drawing/2014/main" id="{90A704E7-55F6-4D3D-99B7-7CC845754BBE}"/>
              </a:ext>
            </a:extLst>
          </p:cNvPr>
          <p:cNvSpPr>
            <a:spLocks noGrp="1"/>
          </p:cNvSpPr>
          <p:nvPr>
            <p:ph type="body" sz="quarter" idx="11"/>
          </p:nvPr>
        </p:nvSpPr>
        <p:spPr>
          <a:xfrm>
            <a:off x="590474" y="1232899"/>
            <a:ext cx="10912881" cy="4691971"/>
          </a:xfrm>
        </p:spPr>
        <p:txBody>
          <a:bodyPr/>
          <a:lstStyle/>
          <a:p>
            <a:pPr marL="0" marR="0" indent="0">
              <a:spcBef>
                <a:spcPts val="0"/>
              </a:spcBef>
              <a:spcAft>
                <a:spcPts val="0"/>
              </a:spcAft>
              <a:buNone/>
            </a:pPr>
            <a:r>
              <a:rPr lang="en-US" sz="2000">
                <a:effectLst/>
                <a:latin typeface="Calibri" panose="020F0502020204030204" pitchFamily="34" charset="0"/>
                <a:ea typeface="Calibri" panose="020F0502020204030204" pitchFamily="34" charset="0"/>
              </a:rPr>
              <a:t>Edge case examples:</a:t>
            </a:r>
          </a:p>
          <a:p>
            <a:pPr marL="457200" indent="-457200">
              <a:lnSpc>
                <a:spcPct val="150000"/>
              </a:lnSpc>
              <a:spcBef>
                <a:spcPts val="0"/>
              </a:spcBef>
              <a:buFont typeface="+mj-lt"/>
              <a:buAutoNum type="arabicPeriod"/>
            </a:pPr>
            <a:r>
              <a:rPr lang="en-US" sz="2000">
                <a:effectLst/>
                <a:latin typeface="Calibri" panose="020F0502020204030204" pitchFamily="34" charset="0"/>
                <a:ea typeface="Calibri" panose="020F0502020204030204" pitchFamily="34" charset="0"/>
              </a:rPr>
              <a:t>No Remit-From Customer available at time of recorded Customer Payment</a:t>
            </a:r>
          </a:p>
          <a:p>
            <a:pPr marL="457200" marR="0" indent="-457200">
              <a:lnSpc>
                <a:spcPct val="150000"/>
              </a:lnSpc>
              <a:spcBef>
                <a:spcPts val="0"/>
              </a:spcBef>
              <a:spcAft>
                <a:spcPts val="0"/>
              </a:spcAft>
              <a:buFont typeface="+mj-lt"/>
              <a:buAutoNum type="arabicPeriod"/>
            </a:pPr>
            <a:r>
              <a:rPr lang="en-US" sz="2000">
                <a:latin typeface="Calibri" panose="020F0502020204030204" pitchFamily="34" charset="0"/>
                <a:ea typeface="Calibri" panose="020F0502020204030204" pitchFamily="34" charset="0"/>
              </a:rPr>
              <a:t>Single Payment belonging to multiple customer/sponsor related invoices</a:t>
            </a:r>
          </a:p>
          <a:p>
            <a:pPr marL="457200" marR="0" indent="-457200">
              <a:lnSpc>
                <a:spcPct val="150000"/>
              </a:lnSpc>
              <a:spcBef>
                <a:spcPts val="0"/>
              </a:spcBef>
              <a:spcAft>
                <a:spcPts val="0"/>
              </a:spcAft>
              <a:buFont typeface="+mj-lt"/>
              <a:buAutoNum type="arabicPeriod"/>
            </a:pPr>
            <a:r>
              <a:rPr lang="en-US" sz="2000">
                <a:latin typeface="Calibri" panose="020F0502020204030204" pitchFamily="34" charset="0"/>
                <a:ea typeface="Calibri" panose="020F0502020204030204" pitchFamily="34" charset="0"/>
              </a:rPr>
              <a:t>Gift Money received in the Main Concentration Account</a:t>
            </a:r>
          </a:p>
          <a:p>
            <a:pPr marL="457200" marR="0" indent="-457200">
              <a:lnSpc>
                <a:spcPct val="150000"/>
              </a:lnSpc>
              <a:spcBef>
                <a:spcPts val="0"/>
              </a:spcBef>
              <a:spcAft>
                <a:spcPts val="0"/>
              </a:spcAft>
              <a:buFont typeface="+mj-lt"/>
              <a:buAutoNum type="arabicPeriod"/>
            </a:pPr>
            <a:r>
              <a:rPr lang="en-US" sz="2000">
                <a:effectLst/>
                <a:latin typeface="Calibri" panose="020F0502020204030204" pitchFamily="34" charset="0"/>
                <a:ea typeface="Calibri" panose="020F0502020204030204" pitchFamily="34" charset="0"/>
              </a:rPr>
              <a:t>Patient Money received in the Main Concentration Account</a:t>
            </a:r>
          </a:p>
          <a:p>
            <a:pPr marL="457200" marR="0" indent="-457200">
              <a:lnSpc>
                <a:spcPct val="150000"/>
              </a:lnSpc>
              <a:spcBef>
                <a:spcPts val="0"/>
              </a:spcBef>
              <a:spcAft>
                <a:spcPts val="0"/>
              </a:spcAft>
              <a:buFont typeface="+mj-lt"/>
              <a:buAutoNum type="arabicPeriod"/>
            </a:pPr>
            <a:r>
              <a:rPr lang="en-US" sz="2000">
                <a:latin typeface="Calibri" panose="020F0502020204030204" pitchFamily="34" charset="0"/>
                <a:ea typeface="Calibri" panose="020F0502020204030204" pitchFamily="34" charset="0"/>
              </a:rPr>
              <a:t>Student Payments received in the Main Concentration Account</a:t>
            </a:r>
          </a:p>
          <a:p>
            <a:pPr marL="457200" marR="0" indent="-457200">
              <a:lnSpc>
                <a:spcPct val="150000"/>
              </a:lnSpc>
              <a:spcBef>
                <a:spcPts val="0"/>
              </a:spcBef>
              <a:spcAft>
                <a:spcPts val="0"/>
              </a:spcAft>
              <a:buFont typeface="+mj-lt"/>
              <a:buAutoNum type="arabicPeriod"/>
            </a:pPr>
            <a:r>
              <a:rPr lang="en-US" sz="2000">
                <a:effectLst/>
                <a:latin typeface="Calibri" panose="020F0502020204030204" pitchFamily="34" charset="0"/>
                <a:ea typeface="Calibri" panose="020F0502020204030204" pitchFamily="34" charset="0"/>
              </a:rPr>
              <a:t>Customer vs. Sponsor Funds recorded in the Main Concentration Account</a:t>
            </a:r>
          </a:p>
          <a:p>
            <a:pPr marL="457200" marR="0" indent="-457200">
              <a:lnSpc>
                <a:spcPct val="150000"/>
              </a:lnSpc>
              <a:spcBef>
                <a:spcPts val="0"/>
              </a:spcBef>
              <a:spcAft>
                <a:spcPts val="0"/>
              </a:spcAft>
              <a:buFont typeface="+mj-lt"/>
              <a:buAutoNum type="arabicPeriod"/>
            </a:pPr>
            <a:r>
              <a:rPr lang="en-US" sz="2000">
                <a:effectLst/>
                <a:latin typeface="Calibri" panose="020F0502020204030204" pitchFamily="34" charset="0"/>
                <a:ea typeface="Calibri" panose="020F0502020204030204" pitchFamily="34" charset="0"/>
              </a:rPr>
              <a:t>Identified Refund of </a:t>
            </a:r>
            <a:r>
              <a:rPr lang="en-US" sz="2000">
                <a:latin typeface="Calibri" panose="020F0502020204030204" pitchFamily="34" charset="0"/>
                <a:ea typeface="Calibri" panose="020F0502020204030204" pitchFamily="34" charset="0"/>
              </a:rPr>
              <a:t>payments received in the Main Concentration Account</a:t>
            </a:r>
          </a:p>
          <a:p>
            <a:pPr marL="457200" marR="0" indent="-457200">
              <a:lnSpc>
                <a:spcPct val="150000"/>
              </a:lnSpc>
              <a:spcBef>
                <a:spcPts val="0"/>
              </a:spcBef>
              <a:spcAft>
                <a:spcPts val="0"/>
              </a:spcAft>
              <a:buFont typeface="+mj-lt"/>
              <a:buAutoNum type="arabicPeriod"/>
            </a:pPr>
            <a:r>
              <a:rPr lang="en-US" sz="2000">
                <a:latin typeface="Calibri" panose="020F0502020204030204" pitchFamily="34" charset="0"/>
                <a:ea typeface="Calibri" panose="020F0502020204030204" pitchFamily="34" charset="0"/>
              </a:rPr>
              <a:t>Centrally invoiced payments remitted to another UW Bank Account</a:t>
            </a:r>
          </a:p>
          <a:p>
            <a:pPr marL="457200" marR="0" indent="-457200">
              <a:lnSpc>
                <a:spcPct val="150000"/>
              </a:lnSpc>
              <a:spcBef>
                <a:spcPts val="0"/>
              </a:spcBef>
              <a:spcAft>
                <a:spcPts val="0"/>
              </a:spcAft>
              <a:buFont typeface="+mj-lt"/>
              <a:buAutoNum type="arabicPeriod"/>
            </a:pPr>
            <a:r>
              <a:rPr lang="en-US" sz="2000">
                <a:latin typeface="Calibri" panose="020F0502020204030204" pitchFamily="34" charset="0"/>
                <a:ea typeface="Calibri" panose="020F0502020204030204" pitchFamily="34" charset="0"/>
              </a:rPr>
              <a:t>Unreconcilable payments (temporary)</a:t>
            </a:r>
          </a:p>
          <a:p>
            <a:pPr marL="457200" marR="0" indent="-457200">
              <a:lnSpc>
                <a:spcPct val="150000"/>
              </a:lnSpc>
              <a:spcBef>
                <a:spcPts val="0"/>
              </a:spcBef>
              <a:spcAft>
                <a:spcPts val="0"/>
              </a:spcAft>
              <a:buFont typeface="+mj-lt"/>
              <a:buAutoNum type="arabicPeriod"/>
            </a:pPr>
            <a:r>
              <a:rPr lang="en-US" sz="2000">
                <a:latin typeface="Calibri" panose="020F0502020204030204" pitchFamily="34" charset="0"/>
                <a:ea typeface="Calibri" panose="020F0502020204030204" pitchFamily="34" charset="0"/>
              </a:rPr>
              <a:t>Un-</a:t>
            </a:r>
            <a:r>
              <a:rPr lang="en-US" sz="2000" err="1">
                <a:latin typeface="Calibri" panose="020F0502020204030204" pitchFamily="34" charset="0"/>
                <a:ea typeface="Calibri" panose="020F0502020204030204" pitchFamily="34" charset="0"/>
              </a:rPr>
              <a:t>applyable</a:t>
            </a:r>
            <a:r>
              <a:rPr lang="en-US" sz="2000">
                <a:latin typeface="Calibri" panose="020F0502020204030204" pitchFamily="34" charset="0"/>
                <a:ea typeface="Calibri" panose="020F0502020204030204" pitchFamily="34" charset="0"/>
              </a:rPr>
              <a:t> payments (temporary)</a:t>
            </a:r>
          </a:p>
          <a:p>
            <a:pPr marL="0" marR="0" indent="0">
              <a:spcBef>
                <a:spcPts val="0"/>
              </a:spcBef>
              <a:spcAft>
                <a:spcPts val="0"/>
              </a:spcAft>
              <a:buNone/>
            </a:pPr>
            <a:endParaRPr lang="en-US" sz="20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4362422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85E7D-D194-4DF9-88A5-E6159D8D9815}"/>
              </a:ext>
            </a:extLst>
          </p:cNvPr>
          <p:cNvSpPr>
            <a:spLocks noGrp="1"/>
          </p:cNvSpPr>
          <p:nvPr>
            <p:ph type="title"/>
          </p:nvPr>
        </p:nvSpPr>
        <p:spPr/>
        <p:txBody>
          <a:bodyPr/>
          <a:lstStyle/>
          <a:p>
            <a:r>
              <a:rPr lang="en-US"/>
              <a:t>Contingency Plan</a:t>
            </a:r>
          </a:p>
        </p:txBody>
      </p:sp>
      <p:sp>
        <p:nvSpPr>
          <p:cNvPr id="3" name="Text Placeholder 2">
            <a:extLst>
              <a:ext uri="{FF2B5EF4-FFF2-40B4-BE49-F238E27FC236}">
                <a16:creationId xmlns:a16="http://schemas.microsoft.com/office/drawing/2014/main" id="{90A704E7-55F6-4D3D-99B7-7CC845754BBE}"/>
              </a:ext>
            </a:extLst>
          </p:cNvPr>
          <p:cNvSpPr>
            <a:spLocks noGrp="1"/>
          </p:cNvSpPr>
          <p:nvPr>
            <p:ph type="body" sz="quarter" idx="11"/>
          </p:nvPr>
        </p:nvSpPr>
        <p:spPr/>
        <p:txBody>
          <a:bodyPr/>
          <a:lstStyle/>
          <a:p>
            <a:r>
              <a:rPr lang="en-US"/>
              <a:t>Due to our set Go-Live date and the timing in the project, a contingency plan should be considered by the University of Washington</a:t>
            </a:r>
          </a:p>
        </p:txBody>
      </p:sp>
    </p:spTree>
    <p:extLst>
      <p:ext uri="{BB962C8B-B14F-4D97-AF65-F5344CB8AC3E}">
        <p14:creationId xmlns:p14="http://schemas.microsoft.com/office/powerpoint/2010/main" val="1486521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AD19099-E58D-4B55-8614-DA2382299C49}"/>
              </a:ext>
            </a:extLst>
          </p:cNvPr>
          <p:cNvSpPr>
            <a:spLocks noGrp="1"/>
          </p:cNvSpPr>
          <p:nvPr>
            <p:ph type="title"/>
          </p:nvPr>
        </p:nvSpPr>
        <p:spPr/>
        <p:txBody>
          <a:bodyPr/>
          <a:lstStyle/>
          <a:p>
            <a:pPr algn="l"/>
            <a:r>
              <a:rPr lang="en-US"/>
              <a:t>Cash Application – apply customer payment</a:t>
            </a:r>
          </a:p>
        </p:txBody>
      </p:sp>
      <p:sp>
        <p:nvSpPr>
          <p:cNvPr id="4" name="Text Placeholder 2">
            <a:extLst>
              <a:ext uri="{FF2B5EF4-FFF2-40B4-BE49-F238E27FC236}">
                <a16:creationId xmlns:a16="http://schemas.microsoft.com/office/drawing/2014/main" id="{652E63D4-9242-4414-B4EA-AB9359D2879C}"/>
              </a:ext>
            </a:extLst>
          </p:cNvPr>
          <p:cNvSpPr txBox="1">
            <a:spLocks/>
          </p:cNvSpPr>
          <p:nvPr/>
        </p:nvSpPr>
        <p:spPr>
          <a:xfrm>
            <a:off x="590473" y="1124426"/>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1" indent="0" algn="l" defTabSz="609585" rtl="0" eaLnBrk="1" fontAlgn="auto" latinLnBrk="0" hangingPunct="1">
              <a:lnSpc>
                <a:spcPct val="100000"/>
              </a:lnSpc>
              <a:spcBef>
                <a:spcPct val="20000"/>
              </a:spcBef>
              <a:spcAft>
                <a:spcPts val="0"/>
              </a:spcAft>
              <a:buClrTx/>
              <a:buSzTx/>
              <a:buFont typeface="Arial"/>
              <a:buNone/>
              <a:tabLst/>
              <a:defRPr/>
            </a:pPr>
            <a:r>
              <a:rPr kumimoji="0" lang="en-US" sz="2800" b="1" i="0" u="none" strike="noStrike" kern="1200" cap="none" spc="0" normalizeH="0" baseline="0" noProof="0">
                <a:ln>
                  <a:noFill/>
                </a:ln>
                <a:solidFill>
                  <a:srgbClr val="4B2E83"/>
                </a:solidFill>
                <a:effectLst/>
                <a:uLnTx/>
                <a:uFillTx/>
                <a:latin typeface="Calibri"/>
                <a:ea typeface="+mn-ea"/>
                <a:cs typeface="+mn-cs"/>
              </a:rPr>
              <a:t>3.  Application</a:t>
            </a:r>
            <a:r>
              <a:rPr kumimoji="0" lang="en-US" sz="2800" b="0" i="0" u="none" strike="noStrike" kern="1200" cap="none" spc="0" normalizeH="0" baseline="0" noProof="0">
                <a:ln>
                  <a:noFill/>
                </a:ln>
                <a:solidFill>
                  <a:srgbClr val="4B2E83"/>
                </a:solidFill>
                <a:effectLst/>
                <a:uLnTx/>
                <a:uFillTx/>
                <a:latin typeface="Calibri"/>
                <a:ea typeface="+mn-ea"/>
                <a:cs typeface="+mn-cs"/>
              </a:rPr>
              <a:t> of the Customer/Sponsor Payment to an open invoice or customer account </a:t>
            </a:r>
            <a:r>
              <a:rPr kumimoji="0" lang="en-US" sz="2800" b="0" i="1" u="none" strike="noStrike" kern="1200" cap="none" spc="0" normalizeH="0" baseline="0" noProof="0">
                <a:ln>
                  <a:noFill/>
                </a:ln>
                <a:solidFill>
                  <a:srgbClr val="4B2E83"/>
                </a:solidFill>
                <a:effectLst/>
                <a:uLnTx/>
                <a:uFillTx/>
                <a:latin typeface="Calibri"/>
                <a:ea typeface="+mn-ea"/>
                <a:cs typeface="+mn-cs"/>
              </a:rPr>
              <a:t>(DR: Unapplied Recorded Payment, CR: AR)</a:t>
            </a:r>
          </a:p>
          <a:p>
            <a:pPr marL="0" marR="0" lvl="1"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0" i="0" u="none" strike="noStrike" kern="1200" cap="none" spc="0" normalizeH="0" baseline="0" noProof="0">
              <a:ln>
                <a:noFill/>
              </a:ln>
              <a:solidFill>
                <a:srgbClr val="4B2E83"/>
              </a:solidFill>
              <a:effectLst/>
              <a:uLnTx/>
              <a:uFillTx/>
              <a:latin typeface="Calibri"/>
              <a:ea typeface="+mn-ea"/>
              <a:cs typeface="+mn-cs"/>
            </a:endParaRPr>
          </a:p>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400" b="1" i="0" u="none" strike="noStrike" kern="1200" cap="none" spc="0" normalizeH="0" baseline="0" noProof="0">
              <a:ln>
                <a:noFill/>
              </a:ln>
              <a:solidFill>
                <a:srgbClr val="4B2E83"/>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8D7C7B89-7B4B-4D7E-84C5-55E2F8B2E758}"/>
              </a:ext>
            </a:extLst>
          </p:cNvPr>
          <p:cNvPicPr>
            <a:picLocks noChangeAspect="1"/>
          </p:cNvPicPr>
          <p:nvPr/>
        </p:nvPicPr>
        <p:blipFill>
          <a:blip r:embed="rId3"/>
          <a:stretch>
            <a:fillRect/>
          </a:stretch>
        </p:blipFill>
        <p:spPr>
          <a:xfrm>
            <a:off x="287234" y="2090282"/>
            <a:ext cx="11617532" cy="4516493"/>
          </a:xfrm>
          <a:prstGeom prst="rect">
            <a:avLst/>
          </a:prstGeom>
        </p:spPr>
      </p:pic>
    </p:spTree>
    <p:extLst>
      <p:ext uri="{BB962C8B-B14F-4D97-AF65-F5344CB8AC3E}">
        <p14:creationId xmlns:p14="http://schemas.microsoft.com/office/powerpoint/2010/main" val="40958379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1D4FBA8-2660-471F-93CA-C35B44CDF928}"/>
              </a:ext>
            </a:extLst>
          </p:cNvPr>
          <p:cNvSpPr/>
          <p:nvPr/>
        </p:nvSpPr>
        <p:spPr>
          <a:xfrm>
            <a:off x="10534650" y="0"/>
            <a:ext cx="1657350" cy="577528"/>
          </a:xfrm>
          <a:prstGeom prst="rect">
            <a:avLst/>
          </a:prstGeom>
          <a:solidFill>
            <a:schemeClr val="bg2"/>
          </a:solid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0000"/>
                </a:solidFill>
                <a:effectLst/>
                <a:uLnTx/>
                <a:uFillTx/>
                <a:latin typeface="Calibri"/>
                <a:ea typeface="+mn-ea"/>
                <a:cs typeface="+mn-cs"/>
              </a:rPr>
              <a:t>DRAFT</a:t>
            </a:r>
          </a:p>
        </p:txBody>
      </p:sp>
      <p:sp>
        <p:nvSpPr>
          <p:cNvPr id="10" name="Title 3">
            <a:extLst>
              <a:ext uri="{FF2B5EF4-FFF2-40B4-BE49-F238E27FC236}">
                <a16:creationId xmlns:a16="http://schemas.microsoft.com/office/drawing/2014/main" id="{8AD19099-E58D-4B55-8614-DA2382299C49}"/>
              </a:ext>
            </a:extLst>
          </p:cNvPr>
          <p:cNvSpPr>
            <a:spLocks noGrp="1"/>
          </p:cNvSpPr>
          <p:nvPr>
            <p:ph type="title"/>
          </p:nvPr>
        </p:nvSpPr>
        <p:spPr/>
        <p:txBody>
          <a:bodyPr lIns="91440" tIns="45720" rIns="91440" bIns="45720" anchor="ctr"/>
          <a:lstStyle/>
          <a:p>
            <a:pPr algn="l"/>
            <a:r>
              <a:rPr lang="en-US" sz="3700">
                <a:latin typeface="Encode Sans Normal Black"/>
              </a:rPr>
              <a:t>Cash Application – Meeting Agenda – June 14</a:t>
            </a:r>
            <a:r>
              <a:rPr lang="en-US" sz="3700" baseline="30000">
                <a:latin typeface="Encode Sans Normal Black"/>
              </a:rPr>
              <a:t>th</a:t>
            </a:r>
            <a:r>
              <a:rPr lang="en-US" sz="3700">
                <a:latin typeface="Encode Sans Normal Black"/>
              </a:rPr>
              <a:t> </a:t>
            </a:r>
          </a:p>
        </p:txBody>
      </p:sp>
      <p:sp>
        <p:nvSpPr>
          <p:cNvPr id="4" name="Text Placeholder 2">
            <a:extLst>
              <a:ext uri="{FF2B5EF4-FFF2-40B4-BE49-F238E27FC236}">
                <a16:creationId xmlns:a16="http://schemas.microsoft.com/office/drawing/2014/main" id="{652E63D4-9242-4414-B4EA-AB9359D2879C}"/>
              </a:ext>
            </a:extLst>
          </p:cNvPr>
          <p:cNvSpPr txBox="1">
            <a:spLocks/>
          </p:cNvSpPr>
          <p:nvPr/>
        </p:nvSpPr>
        <p:spPr>
          <a:xfrm>
            <a:off x="590473" y="1312119"/>
            <a:ext cx="10912883" cy="712155"/>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400" b="1" i="0" u="none" strike="noStrike" kern="1200" cap="none" spc="0" normalizeH="0" baseline="0" noProof="0">
              <a:ln>
                <a:noFill/>
              </a:ln>
              <a:solidFill>
                <a:srgbClr val="4B2E83"/>
              </a:solidFill>
              <a:effectLst/>
              <a:uLnTx/>
              <a:uFillTx/>
              <a:latin typeface="Calibri"/>
              <a:ea typeface="+mn-ea"/>
              <a:cs typeface="+mn-cs"/>
            </a:endParaRPr>
          </a:p>
        </p:txBody>
      </p:sp>
      <p:graphicFrame>
        <p:nvGraphicFramePr>
          <p:cNvPr id="2" name="Table 2">
            <a:extLst>
              <a:ext uri="{FF2B5EF4-FFF2-40B4-BE49-F238E27FC236}">
                <a16:creationId xmlns:a16="http://schemas.microsoft.com/office/drawing/2014/main" id="{C00FC658-241A-4CE1-82FC-C348427A7AFC}"/>
              </a:ext>
            </a:extLst>
          </p:cNvPr>
          <p:cNvGraphicFramePr>
            <a:graphicFrameLocks noGrp="1"/>
          </p:cNvGraphicFramePr>
          <p:nvPr>
            <p:extLst>
              <p:ext uri="{D42A27DB-BD31-4B8C-83A1-F6EECF244321}">
                <p14:modId xmlns:p14="http://schemas.microsoft.com/office/powerpoint/2010/main" val="3833889777"/>
              </p:ext>
            </p:extLst>
          </p:nvPr>
        </p:nvGraphicFramePr>
        <p:xfrm>
          <a:off x="590473" y="1312119"/>
          <a:ext cx="9344637" cy="3352800"/>
        </p:xfrm>
        <a:graphic>
          <a:graphicData uri="http://schemas.openxmlformats.org/drawingml/2006/table">
            <a:tbl>
              <a:tblPr firstRow="1" bandRow="1">
                <a:tableStyleId>{5C22544A-7EE6-4342-B048-85BDC9FD1C3A}</a:tableStyleId>
              </a:tblPr>
              <a:tblGrid>
                <a:gridCol w="3278177">
                  <a:extLst>
                    <a:ext uri="{9D8B030D-6E8A-4147-A177-3AD203B41FA5}">
                      <a16:colId xmlns:a16="http://schemas.microsoft.com/office/drawing/2014/main" val="2542746616"/>
                    </a:ext>
                  </a:extLst>
                </a:gridCol>
                <a:gridCol w="2951581">
                  <a:extLst>
                    <a:ext uri="{9D8B030D-6E8A-4147-A177-3AD203B41FA5}">
                      <a16:colId xmlns:a16="http://schemas.microsoft.com/office/drawing/2014/main" val="1514815435"/>
                    </a:ext>
                  </a:extLst>
                </a:gridCol>
                <a:gridCol w="3114879">
                  <a:extLst>
                    <a:ext uri="{9D8B030D-6E8A-4147-A177-3AD203B41FA5}">
                      <a16:colId xmlns:a16="http://schemas.microsoft.com/office/drawing/2014/main" val="2894709898"/>
                    </a:ext>
                  </a:extLst>
                </a:gridCol>
              </a:tblGrid>
              <a:tr h="370840">
                <a:tc>
                  <a:txBody>
                    <a:bodyPr/>
                    <a:lstStyle/>
                    <a:p>
                      <a:r>
                        <a:rPr lang="en-US"/>
                        <a:t>Topic</a:t>
                      </a:r>
                    </a:p>
                  </a:txBody>
                  <a:tcPr/>
                </a:tc>
                <a:tc>
                  <a:txBody>
                    <a:bodyPr/>
                    <a:lstStyle/>
                    <a:p>
                      <a:r>
                        <a:rPr lang="en-US"/>
                        <a:t>Time</a:t>
                      </a:r>
                    </a:p>
                  </a:txBody>
                  <a:tcPr/>
                </a:tc>
                <a:tc>
                  <a:txBody>
                    <a:bodyPr/>
                    <a:lstStyle/>
                    <a:p>
                      <a:r>
                        <a:rPr lang="en-US"/>
                        <a:t>Notes</a:t>
                      </a:r>
                    </a:p>
                  </a:txBody>
                  <a:tcPr/>
                </a:tc>
                <a:extLst>
                  <a:ext uri="{0D108BD9-81ED-4DB2-BD59-A6C34878D82A}">
                    <a16:rowId xmlns:a16="http://schemas.microsoft.com/office/drawing/2014/main" val="658711612"/>
                  </a:ext>
                </a:extLst>
              </a:tr>
              <a:tr h="370840">
                <a:tc>
                  <a:txBody>
                    <a:bodyPr/>
                    <a:lstStyle/>
                    <a:p>
                      <a:r>
                        <a:rPr lang="en-US" sz="2000"/>
                        <a:t>Cash Application Overview</a:t>
                      </a:r>
                    </a:p>
                  </a:txBody>
                  <a:tcPr/>
                </a:tc>
                <a:tc>
                  <a:txBody>
                    <a:bodyPr/>
                    <a:lstStyle/>
                    <a:p>
                      <a:r>
                        <a:rPr lang="en-US" sz="2000"/>
                        <a:t>30 minutes</a:t>
                      </a:r>
                    </a:p>
                  </a:txBody>
                  <a:tcPr/>
                </a:tc>
                <a:tc>
                  <a:txBody>
                    <a:bodyPr/>
                    <a:lstStyle/>
                    <a:p>
                      <a:pPr marL="342900" indent="-342900">
                        <a:buFont typeface="Arial" panose="020B0604020202020204" pitchFamily="34" charset="0"/>
                        <a:buChar char="•"/>
                      </a:pPr>
                      <a:r>
                        <a:rPr lang="en-US" sz="2000"/>
                        <a:t>Refresher of Cash App Concepts</a:t>
                      </a:r>
                    </a:p>
                  </a:txBody>
                  <a:tcPr/>
                </a:tc>
                <a:extLst>
                  <a:ext uri="{0D108BD9-81ED-4DB2-BD59-A6C34878D82A}">
                    <a16:rowId xmlns:a16="http://schemas.microsoft.com/office/drawing/2014/main" val="2988067261"/>
                  </a:ext>
                </a:extLst>
              </a:tr>
              <a:tr h="370840">
                <a:tc>
                  <a:txBody>
                    <a:bodyPr/>
                    <a:lstStyle/>
                    <a:p>
                      <a:r>
                        <a:rPr lang="en-US" sz="2000"/>
                        <a:t>Cash Application Demonstration – Bank File Integration (POC)</a:t>
                      </a:r>
                    </a:p>
                  </a:txBody>
                  <a:tcPr/>
                </a:tc>
                <a:tc>
                  <a:txBody>
                    <a:bodyPr/>
                    <a:lstStyle/>
                    <a:p>
                      <a:r>
                        <a:rPr lang="en-US" sz="2000"/>
                        <a:t>30 minutes</a:t>
                      </a:r>
                    </a:p>
                  </a:txBody>
                  <a:tcPr/>
                </a:tc>
                <a:tc>
                  <a:txBody>
                    <a:bodyPr/>
                    <a:lstStyle/>
                    <a:p>
                      <a:pPr marL="342900" indent="-342900">
                        <a:buFont typeface="Arial" panose="020B0604020202020204" pitchFamily="34" charset="0"/>
                        <a:buChar char="•"/>
                      </a:pPr>
                      <a:r>
                        <a:rPr lang="en-US" sz="2000"/>
                        <a:t>WD Integration Proof of Concept</a:t>
                      </a:r>
                    </a:p>
                    <a:p>
                      <a:pPr marL="342900" indent="-342900">
                        <a:buFont typeface="Arial" panose="020B0604020202020204" pitchFamily="34" charset="0"/>
                        <a:buChar char="•"/>
                      </a:pPr>
                      <a:r>
                        <a:rPr lang="en-US" sz="2000"/>
                        <a:t>Process Flow/Demo</a:t>
                      </a:r>
                    </a:p>
                  </a:txBody>
                  <a:tcPr/>
                </a:tc>
                <a:extLst>
                  <a:ext uri="{0D108BD9-81ED-4DB2-BD59-A6C34878D82A}">
                    <a16:rowId xmlns:a16="http://schemas.microsoft.com/office/drawing/2014/main" val="3143830487"/>
                  </a:ext>
                </a:extLst>
              </a:tr>
              <a:tr h="370840">
                <a:tc>
                  <a:txBody>
                    <a:bodyPr/>
                    <a:lstStyle/>
                    <a:p>
                      <a:r>
                        <a:rPr lang="en-US" sz="2000"/>
                        <a:t>Exception Management</a:t>
                      </a:r>
                    </a:p>
                  </a:txBody>
                  <a:tcPr/>
                </a:tc>
                <a:tc>
                  <a:txBody>
                    <a:bodyPr/>
                    <a:lstStyle/>
                    <a:p>
                      <a:r>
                        <a:rPr lang="en-US" sz="2000"/>
                        <a:t>15 minutes</a:t>
                      </a:r>
                    </a:p>
                  </a:txBody>
                  <a:tcPr/>
                </a:tc>
                <a:tc>
                  <a:txBody>
                    <a:bodyPr/>
                    <a:lstStyle/>
                    <a:p>
                      <a:pPr marL="342900" indent="-342900">
                        <a:buFont typeface="Arial" panose="020B0604020202020204" pitchFamily="34" charset="0"/>
                        <a:buChar char="•"/>
                      </a:pPr>
                      <a:r>
                        <a:rPr lang="en-US" sz="2000"/>
                        <a:t>Troubleshooting</a:t>
                      </a:r>
                    </a:p>
                  </a:txBody>
                  <a:tcPr/>
                </a:tc>
                <a:extLst>
                  <a:ext uri="{0D108BD9-81ED-4DB2-BD59-A6C34878D82A}">
                    <a16:rowId xmlns:a16="http://schemas.microsoft.com/office/drawing/2014/main" val="1368505606"/>
                  </a:ext>
                </a:extLst>
              </a:tr>
              <a:tr h="370840">
                <a:tc>
                  <a:txBody>
                    <a:bodyPr/>
                    <a:lstStyle/>
                    <a:p>
                      <a:r>
                        <a:rPr lang="en-US" sz="2000"/>
                        <a:t>Action Items/Next Steps</a:t>
                      </a:r>
                    </a:p>
                  </a:txBody>
                  <a:tcPr/>
                </a:tc>
                <a:tc>
                  <a:txBody>
                    <a:bodyPr/>
                    <a:lstStyle/>
                    <a:p>
                      <a:r>
                        <a:rPr lang="en-US" sz="2000"/>
                        <a:t>5 minutes</a:t>
                      </a:r>
                    </a:p>
                  </a:txBody>
                  <a:tcPr/>
                </a:tc>
                <a:tc>
                  <a:txBody>
                    <a:bodyPr/>
                    <a:lstStyle/>
                    <a:p>
                      <a:endParaRPr lang="en-US" sz="2000"/>
                    </a:p>
                  </a:txBody>
                  <a:tcPr/>
                </a:tc>
                <a:extLst>
                  <a:ext uri="{0D108BD9-81ED-4DB2-BD59-A6C34878D82A}">
                    <a16:rowId xmlns:a16="http://schemas.microsoft.com/office/drawing/2014/main" val="2672831983"/>
                  </a:ext>
                </a:extLst>
              </a:tr>
              <a:tr h="370840">
                <a:tc>
                  <a:txBody>
                    <a:bodyPr/>
                    <a:lstStyle/>
                    <a:p>
                      <a:r>
                        <a:rPr lang="en-US" sz="2000"/>
                        <a:t>Q&amp;A</a:t>
                      </a:r>
                    </a:p>
                  </a:txBody>
                  <a:tcPr/>
                </a:tc>
                <a:tc>
                  <a:txBody>
                    <a:bodyPr/>
                    <a:lstStyle/>
                    <a:p>
                      <a:r>
                        <a:rPr lang="en-US" sz="2000"/>
                        <a:t>5 minutes</a:t>
                      </a:r>
                    </a:p>
                  </a:txBody>
                  <a:tcPr/>
                </a:tc>
                <a:tc>
                  <a:txBody>
                    <a:bodyPr/>
                    <a:lstStyle/>
                    <a:p>
                      <a:endParaRPr lang="en-US" sz="2000"/>
                    </a:p>
                  </a:txBody>
                  <a:tcPr/>
                </a:tc>
                <a:extLst>
                  <a:ext uri="{0D108BD9-81ED-4DB2-BD59-A6C34878D82A}">
                    <a16:rowId xmlns:a16="http://schemas.microsoft.com/office/drawing/2014/main" val="3577980926"/>
                  </a:ext>
                </a:extLst>
              </a:tr>
            </a:tbl>
          </a:graphicData>
        </a:graphic>
      </p:graphicFrame>
    </p:spTree>
    <p:extLst>
      <p:ext uri="{BB962C8B-B14F-4D97-AF65-F5344CB8AC3E}">
        <p14:creationId xmlns:p14="http://schemas.microsoft.com/office/powerpoint/2010/main" val="6550120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AD19099-E58D-4B55-8614-DA2382299C49}"/>
              </a:ext>
            </a:extLst>
          </p:cNvPr>
          <p:cNvSpPr>
            <a:spLocks noGrp="1"/>
          </p:cNvSpPr>
          <p:nvPr>
            <p:ph type="title"/>
          </p:nvPr>
        </p:nvSpPr>
        <p:spPr/>
        <p:txBody>
          <a:bodyPr/>
          <a:lstStyle/>
          <a:p>
            <a:pPr algn="l"/>
            <a:r>
              <a:rPr lang="en-US" sz="3200"/>
              <a:t>Cash app environment – Electronic payments</a:t>
            </a:r>
          </a:p>
        </p:txBody>
      </p:sp>
      <p:sp>
        <p:nvSpPr>
          <p:cNvPr id="5" name="Text Placeholder 2">
            <a:extLst>
              <a:ext uri="{FF2B5EF4-FFF2-40B4-BE49-F238E27FC236}">
                <a16:creationId xmlns:a16="http://schemas.microsoft.com/office/drawing/2014/main" id="{3861E9C6-0A97-4749-895C-674E245C2228}"/>
              </a:ext>
            </a:extLst>
          </p:cNvPr>
          <p:cNvSpPr txBox="1">
            <a:spLocks/>
          </p:cNvSpPr>
          <p:nvPr/>
        </p:nvSpPr>
        <p:spPr>
          <a:xfrm>
            <a:off x="590473" y="1043323"/>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graphicFrame>
        <p:nvGraphicFramePr>
          <p:cNvPr id="12" name="Chart 11">
            <a:extLst>
              <a:ext uri="{FF2B5EF4-FFF2-40B4-BE49-F238E27FC236}">
                <a16:creationId xmlns:a16="http://schemas.microsoft.com/office/drawing/2014/main" id="{981A60D8-919C-47F9-BC49-22CA2E1495D9}"/>
              </a:ext>
            </a:extLst>
          </p:cNvPr>
          <p:cNvGraphicFramePr/>
          <p:nvPr/>
        </p:nvGraphicFramePr>
        <p:xfrm>
          <a:off x="2032000" y="919312"/>
          <a:ext cx="8128000" cy="5418667"/>
        </p:xfrm>
        <a:graphic>
          <a:graphicData uri="http://schemas.openxmlformats.org/drawingml/2006/chart">
            <c:chart xmlns:c="http://schemas.openxmlformats.org/drawingml/2006/chart" xmlns:r="http://schemas.openxmlformats.org/officeDocument/2006/relationships" r:id="rId3"/>
          </a:graphicData>
        </a:graphic>
      </p:graphicFrame>
      <p:cxnSp>
        <p:nvCxnSpPr>
          <p:cNvPr id="19" name="Straight Connector 18">
            <a:extLst>
              <a:ext uri="{FF2B5EF4-FFF2-40B4-BE49-F238E27FC236}">
                <a16:creationId xmlns:a16="http://schemas.microsoft.com/office/drawing/2014/main" id="{BDF53913-0801-4513-9E90-62804E2986E7}"/>
              </a:ext>
            </a:extLst>
          </p:cNvPr>
          <p:cNvCxnSpPr>
            <a:cxnSpLocks/>
            <a:stCxn id="36" idx="3"/>
          </p:cNvCxnSpPr>
          <p:nvPr/>
        </p:nvCxnSpPr>
        <p:spPr>
          <a:xfrm flipV="1">
            <a:off x="3143124" y="3628645"/>
            <a:ext cx="524101" cy="804534"/>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CC73D0A9-6E44-4636-811B-93BD0D760C85}"/>
              </a:ext>
            </a:extLst>
          </p:cNvPr>
          <p:cNvCxnSpPr>
            <a:cxnSpLocks/>
            <a:stCxn id="34" idx="3"/>
          </p:cNvCxnSpPr>
          <p:nvPr/>
        </p:nvCxnSpPr>
        <p:spPr>
          <a:xfrm flipV="1">
            <a:off x="3127979" y="1233935"/>
            <a:ext cx="2098539" cy="588805"/>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a:extLst>
              <a:ext uri="{FF2B5EF4-FFF2-40B4-BE49-F238E27FC236}">
                <a16:creationId xmlns:a16="http://schemas.microsoft.com/office/drawing/2014/main" id="{D5EBAF09-A22F-4E14-8B03-FF9086E25723}"/>
              </a:ext>
            </a:extLst>
          </p:cNvPr>
          <p:cNvCxnSpPr>
            <a:cxnSpLocks/>
          </p:cNvCxnSpPr>
          <p:nvPr/>
        </p:nvCxnSpPr>
        <p:spPr>
          <a:xfrm flipV="1">
            <a:off x="7825339" y="4433179"/>
            <a:ext cx="1125366" cy="665927"/>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1F91FBA6-DD76-49A4-B21A-456172B12096}"/>
              </a:ext>
            </a:extLst>
          </p:cNvPr>
          <p:cNvCxnSpPr>
            <a:cxnSpLocks/>
            <a:endCxn id="37" idx="1"/>
          </p:cNvCxnSpPr>
          <p:nvPr/>
        </p:nvCxnSpPr>
        <p:spPr>
          <a:xfrm flipV="1">
            <a:off x="7825339" y="1781398"/>
            <a:ext cx="1125366" cy="41341"/>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4" name="Rectangle 33">
            <a:extLst>
              <a:ext uri="{FF2B5EF4-FFF2-40B4-BE49-F238E27FC236}">
                <a16:creationId xmlns:a16="http://schemas.microsoft.com/office/drawing/2014/main" id="{829F0C9D-22C7-4C0F-A478-8F757EA70B48}"/>
              </a:ext>
            </a:extLst>
          </p:cNvPr>
          <p:cNvSpPr/>
          <p:nvPr/>
        </p:nvSpPr>
        <p:spPr>
          <a:xfrm>
            <a:off x="230775" y="1233935"/>
            <a:ext cx="2897204" cy="1177609"/>
          </a:xfrm>
          <a:prstGeom prst="rect">
            <a:avLst/>
          </a:prstGeom>
          <a:solidFill>
            <a:schemeClr val="bg2"/>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285750" indent="-285750" algn="ctr">
              <a:buFont typeface="Arial" panose="020B0604020202020204" pitchFamily="34" charset="0"/>
              <a:buChar char="•"/>
            </a:pPr>
            <a:r>
              <a:rPr lang="en-US" sz="1400"/>
              <a:t>Customer Payment/Deposit Integration from Umbers (exclude from EDI Report Integration)</a:t>
            </a:r>
          </a:p>
        </p:txBody>
      </p:sp>
      <p:sp>
        <p:nvSpPr>
          <p:cNvPr id="35" name="Rectangle 34">
            <a:extLst>
              <a:ext uri="{FF2B5EF4-FFF2-40B4-BE49-F238E27FC236}">
                <a16:creationId xmlns:a16="http://schemas.microsoft.com/office/drawing/2014/main" id="{9422928E-B9A8-4140-9D08-B2858A916C3F}"/>
              </a:ext>
            </a:extLst>
          </p:cNvPr>
          <p:cNvSpPr/>
          <p:nvPr/>
        </p:nvSpPr>
        <p:spPr>
          <a:xfrm>
            <a:off x="8950705" y="3844374"/>
            <a:ext cx="2897204" cy="1177609"/>
          </a:xfrm>
          <a:prstGeom prst="rect">
            <a:avLst/>
          </a:prstGeom>
          <a:solidFill>
            <a:schemeClr val="bg2"/>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285750" indent="-285750" algn="ctr">
              <a:buFont typeface="Arial" panose="020B0604020202020204" pitchFamily="34" charset="0"/>
              <a:buChar char="•"/>
            </a:pPr>
            <a:r>
              <a:rPr lang="en-US" sz="1400"/>
              <a:t>Customer Payment/Deposit Integration from EDI 822 File from Bank of America</a:t>
            </a:r>
          </a:p>
        </p:txBody>
      </p:sp>
      <p:sp>
        <p:nvSpPr>
          <p:cNvPr id="36" name="Rectangle 35">
            <a:extLst>
              <a:ext uri="{FF2B5EF4-FFF2-40B4-BE49-F238E27FC236}">
                <a16:creationId xmlns:a16="http://schemas.microsoft.com/office/drawing/2014/main" id="{3E8D100F-B35F-43A5-877F-7DF673539C7D}"/>
              </a:ext>
            </a:extLst>
          </p:cNvPr>
          <p:cNvSpPr/>
          <p:nvPr/>
        </p:nvSpPr>
        <p:spPr>
          <a:xfrm>
            <a:off x="245920" y="3844374"/>
            <a:ext cx="2897204" cy="1177609"/>
          </a:xfrm>
          <a:prstGeom prst="rect">
            <a:avLst/>
          </a:prstGeom>
          <a:solidFill>
            <a:schemeClr val="bg2"/>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285750" indent="-285750" algn="ctr">
              <a:buFont typeface="Arial" panose="020B0604020202020204" pitchFamily="34" charset="0"/>
              <a:buChar char="•"/>
            </a:pPr>
            <a:r>
              <a:rPr lang="en-US" sz="1400"/>
              <a:t>Customer Payment/Deposit Integration from EDI 822 File from Bank of America</a:t>
            </a:r>
          </a:p>
          <a:p>
            <a:pPr marL="285750" indent="-285750" algn="ctr">
              <a:buFont typeface="Arial" panose="020B0604020202020204" pitchFamily="34" charset="0"/>
              <a:buChar char="•"/>
            </a:pPr>
            <a:r>
              <a:rPr lang="en-US" sz="1400"/>
              <a:t>Manual intervention/application</a:t>
            </a:r>
          </a:p>
        </p:txBody>
      </p:sp>
      <p:sp>
        <p:nvSpPr>
          <p:cNvPr id="37" name="Rectangle 36">
            <a:extLst>
              <a:ext uri="{FF2B5EF4-FFF2-40B4-BE49-F238E27FC236}">
                <a16:creationId xmlns:a16="http://schemas.microsoft.com/office/drawing/2014/main" id="{F2F8BB5F-E367-4F8E-9F1F-0793FA63B343}"/>
              </a:ext>
            </a:extLst>
          </p:cNvPr>
          <p:cNvSpPr/>
          <p:nvPr/>
        </p:nvSpPr>
        <p:spPr>
          <a:xfrm>
            <a:off x="8950705" y="1192593"/>
            <a:ext cx="2897204" cy="1177609"/>
          </a:xfrm>
          <a:prstGeom prst="rect">
            <a:avLst/>
          </a:prstGeom>
          <a:solidFill>
            <a:schemeClr val="bg2"/>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285750" indent="-285750" algn="ctr">
              <a:buFont typeface="Arial" panose="020B0604020202020204" pitchFamily="34" charset="0"/>
              <a:buChar char="•"/>
            </a:pPr>
            <a:r>
              <a:rPr lang="en-US" sz="1400"/>
              <a:t>Customer Overpayment</a:t>
            </a:r>
          </a:p>
        </p:txBody>
      </p:sp>
    </p:spTree>
    <p:extLst>
      <p:ext uri="{BB962C8B-B14F-4D97-AF65-F5344CB8AC3E}">
        <p14:creationId xmlns:p14="http://schemas.microsoft.com/office/powerpoint/2010/main" val="20323765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1D4FBA8-2660-471F-93CA-C35B44CDF928}"/>
              </a:ext>
            </a:extLst>
          </p:cNvPr>
          <p:cNvSpPr/>
          <p:nvPr/>
        </p:nvSpPr>
        <p:spPr>
          <a:xfrm>
            <a:off x="10534650" y="0"/>
            <a:ext cx="1657350" cy="577528"/>
          </a:xfrm>
          <a:prstGeom prst="rect">
            <a:avLst/>
          </a:prstGeom>
          <a:solidFill>
            <a:schemeClr val="bg2"/>
          </a:solid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0000"/>
                </a:solidFill>
                <a:effectLst/>
                <a:uLnTx/>
                <a:uFillTx/>
                <a:latin typeface="Calibri"/>
                <a:ea typeface="+mn-ea"/>
                <a:cs typeface="+mn-cs"/>
              </a:rPr>
              <a:t>DRAFT</a:t>
            </a:r>
          </a:p>
        </p:txBody>
      </p:sp>
      <p:sp>
        <p:nvSpPr>
          <p:cNvPr id="10" name="Title 3">
            <a:extLst>
              <a:ext uri="{FF2B5EF4-FFF2-40B4-BE49-F238E27FC236}">
                <a16:creationId xmlns:a16="http://schemas.microsoft.com/office/drawing/2014/main" id="{8AD19099-E58D-4B55-8614-DA2382299C49}"/>
              </a:ext>
            </a:extLst>
          </p:cNvPr>
          <p:cNvSpPr>
            <a:spLocks noGrp="1"/>
          </p:cNvSpPr>
          <p:nvPr>
            <p:ph type="title"/>
          </p:nvPr>
        </p:nvSpPr>
        <p:spPr/>
        <p:txBody>
          <a:bodyPr lIns="91440" tIns="45720" rIns="91440" bIns="45720" anchor="ctr"/>
          <a:lstStyle/>
          <a:p>
            <a:pPr algn="l"/>
            <a:r>
              <a:rPr lang="en-US" sz="3700">
                <a:latin typeface="Encode Sans Normal Black"/>
              </a:rPr>
              <a:t>Cash Application – Overview</a:t>
            </a:r>
          </a:p>
        </p:txBody>
      </p:sp>
      <p:sp>
        <p:nvSpPr>
          <p:cNvPr id="4" name="Text Placeholder 2">
            <a:extLst>
              <a:ext uri="{FF2B5EF4-FFF2-40B4-BE49-F238E27FC236}">
                <a16:creationId xmlns:a16="http://schemas.microsoft.com/office/drawing/2014/main" id="{652E63D4-9242-4414-B4EA-AB9359D2879C}"/>
              </a:ext>
            </a:extLst>
          </p:cNvPr>
          <p:cNvSpPr txBox="1">
            <a:spLocks/>
          </p:cNvSpPr>
          <p:nvPr/>
        </p:nvSpPr>
        <p:spPr>
          <a:xfrm>
            <a:off x="590473" y="1312119"/>
            <a:ext cx="10912883" cy="712155"/>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400" b="1" i="0" u="none" strike="noStrike" kern="1200" cap="none" spc="0" normalizeH="0" baseline="0" noProof="0">
              <a:ln>
                <a:noFill/>
              </a:ln>
              <a:solidFill>
                <a:srgbClr val="4B2E83"/>
              </a:solidFill>
              <a:effectLst/>
              <a:uLnTx/>
              <a:uFillTx/>
              <a:latin typeface="Calibri"/>
              <a:ea typeface="+mn-ea"/>
              <a:cs typeface="+mn-cs"/>
            </a:endParaRPr>
          </a:p>
        </p:txBody>
      </p:sp>
      <p:graphicFrame>
        <p:nvGraphicFramePr>
          <p:cNvPr id="16" name="Table 16">
            <a:extLst>
              <a:ext uri="{FF2B5EF4-FFF2-40B4-BE49-F238E27FC236}">
                <a16:creationId xmlns:a16="http://schemas.microsoft.com/office/drawing/2014/main" id="{538E2F5C-82ED-43FE-9A6A-CDC34A39DCA4}"/>
              </a:ext>
            </a:extLst>
          </p:cNvPr>
          <p:cNvGraphicFramePr>
            <a:graphicFrameLocks noGrp="1"/>
          </p:cNvGraphicFramePr>
          <p:nvPr/>
        </p:nvGraphicFramePr>
        <p:xfrm>
          <a:off x="587141" y="1229927"/>
          <a:ext cx="10916216" cy="4419600"/>
        </p:xfrm>
        <a:graphic>
          <a:graphicData uri="http://schemas.openxmlformats.org/drawingml/2006/table">
            <a:tbl>
              <a:tblPr firstRow="1" bandRow="1">
                <a:tableStyleId>{5C22544A-7EE6-4342-B048-85BDC9FD1C3A}</a:tableStyleId>
              </a:tblPr>
              <a:tblGrid>
                <a:gridCol w="3640960">
                  <a:extLst>
                    <a:ext uri="{9D8B030D-6E8A-4147-A177-3AD203B41FA5}">
                      <a16:colId xmlns:a16="http://schemas.microsoft.com/office/drawing/2014/main" val="1291948349"/>
                    </a:ext>
                  </a:extLst>
                </a:gridCol>
                <a:gridCol w="3637628">
                  <a:extLst>
                    <a:ext uri="{9D8B030D-6E8A-4147-A177-3AD203B41FA5}">
                      <a16:colId xmlns:a16="http://schemas.microsoft.com/office/drawing/2014/main" val="758519212"/>
                    </a:ext>
                  </a:extLst>
                </a:gridCol>
                <a:gridCol w="3637628">
                  <a:extLst>
                    <a:ext uri="{9D8B030D-6E8A-4147-A177-3AD203B41FA5}">
                      <a16:colId xmlns:a16="http://schemas.microsoft.com/office/drawing/2014/main" val="974250709"/>
                    </a:ext>
                  </a:extLst>
                </a:gridCol>
              </a:tblGrid>
              <a:tr h="370840">
                <a:tc>
                  <a:txBody>
                    <a:bodyPr/>
                    <a:lstStyle/>
                    <a:p>
                      <a:r>
                        <a:rPr lang="en-US"/>
                        <a:t>Step</a:t>
                      </a:r>
                    </a:p>
                  </a:txBody>
                  <a:tcPr/>
                </a:tc>
                <a:tc>
                  <a:txBody>
                    <a:bodyPr/>
                    <a:lstStyle/>
                    <a:p>
                      <a:r>
                        <a:rPr lang="en-US"/>
                        <a:t>Debit</a:t>
                      </a:r>
                    </a:p>
                  </a:txBody>
                  <a:tcPr/>
                </a:tc>
                <a:tc>
                  <a:txBody>
                    <a:bodyPr/>
                    <a:lstStyle/>
                    <a:p>
                      <a:r>
                        <a:rPr lang="en-US"/>
                        <a:t>Credit</a:t>
                      </a:r>
                    </a:p>
                  </a:txBody>
                  <a:tcPr/>
                </a:tc>
                <a:extLst>
                  <a:ext uri="{0D108BD9-81ED-4DB2-BD59-A6C34878D82A}">
                    <a16:rowId xmlns:a16="http://schemas.microsoft.com/office/drawing/2014/main" val="3667847087"/>
                  </a:ext>
                </a:extLst>
              </a:tr>
              <a:tr h="370840">
                <a:tc>
                  <a:txBody>
                    <a:bodyPr/>
                    <a:lstStyle/>
                    <a:p>
                      <a:r>
                        <a:rPr lang="en-US" sz="2000"/>
                        <a:t>Record Payment</a:t>
                      </a:r>
                    </a:p>
                  </a:txBody>
                  <a:tcPr/>
                </a:tc>
                <a:tc>
                  <a:txBody>
                    <a:bodyPr/>
                    <a:lstStyle/>
                    <a:p>
                      <a:r>
                        <a:rPr lang="en-US" sz="2000"/>
                        <a:t>N/A</a:t>
                      </a:r>
                    </a:p>
                  </a:txBody>
                  <a:tcPr/>
                </a:tc>
                <a:tc>
                  <a:txBody>
                    <a:bodyPr/>
                    <a:lstStyle/>
                    <a:p>
                      <a:r>
                        <a:rPr lang="en-US" sz="2000"/>
                        <a:t>N/A</a:t>
                      </a:r>
                    </a:p>
                  </a:txBody>
                  <a:tcPr/>
                </a:tc>
                <a:extLst>
                  <a:ext uri="{0D108BD9-81ED-4DB2-BD59-A6C34878D82A}">
                    <a16:rowId xmlns:a16="http://schemas.microsoft.com/office/drawing/2014/main" val="2160067942"/>
                  </a:ext>
                </a:extLst>
              </a:tr>
              <a:tr h="370840">
                <a:tc>
                  <a:txBody>
                    <a:bodyPr/>
                    <a:lstStyle/>
                    <a:p>
                      <a:r>
                        <a:rPr lang="en-US" sz="2000"/>
                        <a:t>Apply Payment</a:t>
                      </a:r>
                    </a:p>
                  </a:txBody>
                  <a:tcPr/>
                </a:tc>
                <a:tc>
                  <a:txBody>
                    <a:bodyPr/>
                    <a:lstStyle/>
                    <a:p>
                      <a:r>
                        <a:rPr lang="en-US" sz="2000"/>
                        <a:t>Undeposited Receipts</a:t>
                      </a:r>
                    </a:p>
                  </a:txBody>
                  <a:tcPr/>
                </a:tc>
                <a:tc>
                  <a:txBody>
                    <a:bodyPr/>
                    <a:lstStyle/>
                    <a:p>
                      <a:r>
                        <a:rPr lang="en-US" sz="2000"/>
                        <a:t>Receivables</a:t>
                      </a:r>
                    </a:p>
                  </a:txBody>
                  <a:tcPr/>
                </a:tc>
                <a:extLst>
                  <a:ext uri="{0D108BD9-81ED-4DB2-BD59-A6C34878D82A}">
                    <a16:rowId xmlns:a16="http://schemas.microsoft.com/office/drawing/2014/main" val="3986940641"/>
                  </a:ext>
                </a:extLst>
              </a:tr>
              <a:tr h="370840">
                <a:tc>
                  <a:txBody>
                    <a:bodyPr/>
                    <a:lstStyle/>
                    <a:p>
                      <a:r>
                        <a:rPr lang="en-US" sz="2000"/>
                        <a:t>Create Deposit</a:t>
                      </a:r>
                    </a:p>
                  </a:txBody>
                  <a:tcPr/>
                </a:tc>
                <a:tc>
                  <a:txBody>
                    <a:bodyPr/>
                    <a:lstStyle/>
                    <a:p>
                      <a:r>
                        <a:rPr lang="en-US" sz="2000"/>
                        <a:t>Cash</a:t>
                      </a:r>
                    </a:p>
                  </a:txBody>
                  <a:tcPr/>
                </a:tc>
                <a:tc>
                  <a:txBody>
                    <a:bodyPr/>
                    <a:lstStyle/>
                    <a:p>
                      <a:r>
                        <a:rPr lang="en-US" sz="2000"/>
                        <a:t>Undeposited Receipts</a:t>
                      </a:r>
                    </a:p>
                  </a:txBody>
                  <a:tcPr/>
                </a:tc>
                <a:extLst>
                  <a:ext uri="{0D108BD9-81ED-4DB2-BD59-A6C34878D82A}">
                    <a16:rowId xmlns:a16="http://schemas.microsoft.com/office/drawing/2014/main" val="3055727979"/>
                  </a:ext>
                </a:extLst>
              </a:tr>
              <a:tr h="370840">
                <a:tc>
                  <a:txBody>
                    <a:bodyPr/>
                    <a:lstStyle/>
                    <a:p>
                      <a:endParaRPr lang="en-US" sz="2000"/>
                    </a:p>
                  </a:txBody>
                  <a:tcPr/>
                </a:tc>
                <a:tc>
                  <a:txBody>
                    <a:bodyPr/>
                    <a:lstStyle/>
                    <a:p>
                      <a:endParaRPr lang="en-US" sz="2000"/>
                    </a:p>
                  </a:txBody>
                  <a:tcPr/>
                </a:tc>
                <a:tc>
                  <a:txBody>
                    <a:bodyPr/>
                    <a:lstStyle/>
                    <a:p>
                      <a:endParaRPr lang="en-US" sz="2000"/>
                    </a:p>
                  </a:txBody>
                  <a:tcPr/>
                </a:tc>
                <a:extLst>
                  <a:ext uri="{0D108BD9-81ED-4DB2-BD59-A6C34878D82A}">
                    <a16:rowId xmlns:a16="http://schemas.microsoft.com/office/drawing/2014/main" val="2549223282"/>
                  </a:ext>
                </a:extLst>
              </a:tr>
              <a:tr h="370840">
                <a:tc>
                  <a:txBody>
                    <a:bodyPr/>
                    <a:lstStyle/>
                    <a:p>
                      <a:r>
                        <a:rPr lang="en-US" sz="2000"/>
                        <a:t>Record Payment</a:t>
                      </a:r>
                    </a:p>
                  </a:txBody>
                  <a:tcPr/>
                </a:tc>
                <a:tc>
                  <a:txBody>
                    <a:bodyPr/>
                    <a:lstStyle/>
                    <a:p>
                      <a:r>
                        <a:rPr lang="en-US" sz="2000"/>
                        <a:t>N/A</a:t>
                      </a:r>
                    </a:p>
                  </a:txBody>
                  <a:tcPr/>
                </a:tc>
                <a:tc>
                  <a:txBody>
                    <a:bodyPr/>
                    <a:lstStyle/>
                    <a:p>
                      <a:r>
                        <a:rPr lang="en-US" sz="2000"/>
                        <a:t>N/A</a:t>
                      </a:r>
                    </a:p>
                  </a:txBody>
                  <a:tcPr/>
                </a:tc>
                <a:extLst>
                  <a:ext uri="{0D108BD9-81ED-4DB2-BD59-A6C34878D82A}">
                    <a16:rowId xmlns:a16="http://schemas.microsoft.com/office/drawing/2014/main" val="1575711684"/>
                  </a:ext>
                </a:extLst>
              </a:tr>
              <a:tr h="370840">
                <a:tc>
                  <a:txBody>
                    <a:bodyPr/>
                    <a:lstStyle/>
                    <a:p>
                      <a:r>
                        <a:rPr lang="en-US" sz="2000"/>
                        <a:t>Create Deposit</a:t>
                      </a:r>
                    </a:p>
                  </a:txBody>
                  <a:tcPr/>
                </a:tc>
                <a:tc>
                  <a:txBody>
                    <a:bodyPr/>
                    <a:lstStyle/>
                    <a:p>
                      <a:r>
                        <a:rPr lang="en-US" sz="2000"/>
                        <a:t>Cash</a:t>
                      </a:r>
                    </a:p>
                  </a:txBody>
                  <a:tcPr/>
                </a:tc>
                <a:tc>
                  <a:txBody>
                    <a:bodyPr/>
                    <a:lstStyle/>
                    <a:p>
                      <a:r>
                        <a:rPr lang="en-US" sz="2000"/>
                        <a:t>Unapplied Recorded Payments</a:t>
                      </a:r>
                    </a:p>
                  </a:txBody>
                  <a:tcPr/>
                </a:tc>
                <a:extLst>
                  <a:ext uri="{0D108BD9-81ED-4DB2-BD59-A6C34878D82A}">
                    <a16:rowId xmlns:a16="http://schemas.microsoft.com/office/drawing/2014/main" val="2121249033"/>
                  </a:ext>
                </a:extLst>
              </a:tr>
              <a:tr h="370840">
                <a:tc>
                  <a:txBody>
                    <a:bodyPr/>
                    <a:lstStyle/>
                    <a:p>
                      <a:r>
                        <a:rPr lang="en-US" sz="2000"/>
                        <a:t>Apply Payment</a:t>
                      </a:r>
                    </a:p>
                  </a:txBody>
                  <a:tcPr/>
                </a:tc>
                <a:tc>
                  <a:txBody>
                    <a:bodyPr/>
                    <a:lstStyle/>
                    <a:p>
                      <a:r>
                        <a:rPr lang="en-US" sz="2000"/>
                        <a:t>Unapplied Recorded Payments</a:t>
                      </a:r>
                    </a:p>
                  </a:txBody>
                  <a:tcPr/>
                </a:tc>
                <a:tc>
                  <a:txBody>
                    <a:bodyPr/>
                    <a:lstStyle/>
                    <a:p>
                      <a:r>
                        <a:rPr lang="en-US" sz="2000"/>
                        <a:t>Receivables</a:t>
                      </a:r>
                    </a:p>
                  </a:txBody>
                  <a:tcPr/>
                </a:tc>
                <a:extLst>
                  <a:ext uri="{0D108BD9-81ED-4DB2-BD59-A6C34878D82A}">
                    <a16:rowId xmlns:a16="http://schemas.microsoft.com/office/drawing/2014/main" val="2671974000"/>
                  </a:ext>
                </a:extLst>
              </a:tr>
              <a:tr h="370840">
                <a:tc>
                  <a:txBody>
                    <a:bodyPr/>
                    <a:lstStyle/>
                    <a:p>
                      <a:endParaRPr lang="en-US" sz="2000"/>
                    </a:p>
                  </a:txBody>
                  <a:tcPr/>
                </a:tc>
                <a:tc>
                  <a:txBody>
                    <a:bodyPr/>
                    <a:lstStyle/>
                    <a:p>
                      <a:endParaRPr lang="en-US" sz="2000"/>
                    </a:p>
                  </a:txBody>
                  <a:tcPr/>
                </a:tc>
                <a:tc>
                  <a:txBody>
                    <a:bodyPr/>
                    <a:lstStyle/>
                    <a:p>
                      <a:endParaRPr lang="en-US" sz="2000"/>
                    </a:p>
                  </a:txBody>
                  <a:tcPr/>
                </a:tc>
                <a:extLst>
                  <a:ext uri="{0D108BD9-81ED-4DB2-BD59-A6C34878D82A}">
                    <a16:rowId xmlns:a16="http://schemas.microsoft.com/office/drawing/2014/main" val="1574767093"/>
                  </a:ext>
                </a:extLst>
              </a:tr>
              <a:tr h="370840">
                <a:tc>
                  <a:txBody>
                    <a:bodyPr/>
                    <a:lstStyle/>
                    <a:p>
                      <a:r>
                        <a:rPr lang="en-US" sz="2000"/>
                        <a:t>Record/Apply Payment</a:t>
                      </a:r>
                    </a:p>
                  </a:txBody>
                  <a:tcPr/>
                </a:tc>
                <a:tc>
                  <a:txBody>
                    <a:bodyPr/>
                    <a:lstStyle/>
                    <a:p>
                      <a:r>
                        <a:rPr lang="en-US" sz="2000"/>
                        <a:t>Undeposited Receipts</a:t>
                      </a:r>
                    </a:p>
                  </a:txBody>
                  <a:tcPr/>
                </a:tc>
                <a:tc>
                  <a:txBody>
                    <a:bodyPr/>
                    <a:lstStyle/>
                    <a:p>
                      <a:r>
                        <a:rPr lang="en-US" sz="2000"/>
                        <a:t>Receivables</a:t>
                      </a:r>
                    </a:p>
                  </a:txBody>
                  <a:tcPr/>
                </a:tc>
                <a:extLst>
                  <a:ext uri="{0D108BD9-81ED-4DB2-BD59-A6C34878D82A}">
                    <a16:rowId xmlns:a16="http://schemas.microsoft.com/office/drawing/2014/main" val="3321716881"/>
                  </a:ext>
                </a:extLst>
              </a:tr>
              <a:tr h="370840">
                <a:tc>
                  <a:txBody>
                    <a:bodyPr/>
                    <a:lstStyle/>
                    <a:p>
                      <a:r>
                        <a:rPr lang="en-US" sz="2000"/>
                        <a:t>Create Deposit</a:t>
                      </a:r>
                    </a:p>
                  </a:txBody>
                  <a:tcPr/>
                </a:tc>
                <a:tc>
                  <a:txBody>
                    <a:bodyPr/>
                    <a:lstStyle/>
                    <a:p>
                      <a:r>
                        <a:rPr lang="en-US" sz="2000"/>
                        <a:t>Cash</a:t>
                      </a:r>
                    </a:p>
                  </a:txBody>
                  <a:tcPr/>
                </a:tc>
                <a:tc>
                  <a:txBody>
                    <a:bodyPr/>
                    <a:lstStyle/>
                    <a:p>
                      <a:r>
                        <a:rPr lang="en-US" sz="2000"/>
                        <a:t>Undeposited Receipts</a:t>
                      </a:r>
                    </a:p>
                  </a:txBody>
                  <a:tcPr/>
                </a:tc>
                <a:extLst>
                  <a:ext uri="{0D108BD9-81ED-4DB2-BD59-A6C34878D82A}">
                    <a16:rowId xmlns:a16="http://schemas.microsoft.com/office/drawing/2014/main" val="1307634521"/>
                  </a:ext>
                </a:extLst>
              </a:tr>
            </a:tbl>
          </a:graphicData>
        </a:graphic>
      </p:graphicFrame>
    </p:spTree>
    <p:extLst>
      <p:ext uri="{BB962C8B-B14F-4D97-AF65-F5344CB8AC3E}">
        <p14:creationId xmlns:p14="http://schemas.microsoft.com/office/powerpoint/2010/main" val="33971083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AD19099-E58D-4B55-8614-DA2382299C49}"/>
              </a:ext>
            </a:extLst>
          </p:cNvPr>
          <p:cNvSpPr>
            <a:spLocks noGrp="1"/>
          </p:cNvSpPr>
          <p:nvPr>
            <p:ph type="title"/>
          </p:nvPr>
        </p:nvSpPr>
        <p:spPr/>
        <p:txBody>
          <a:bodyPr/>
          <a:lstStyle/>
          <a:p>
            <a:pPr algn="l"/>
            <a:r>
              <a:rPr lang="en-US"/>
              <a:t>Cash Application: Non-Invoiced Proof of concept process</a:t>
            </a:r>
          </a:p>
        </p:txBody>
      </p:sp>
      <p:sp>
        <p:nvSpPr>
          <p:cNvPr id="5" name="Text Placeholder 2">
            <a:extLst>
              <a:ext uri="{FF2B5EF4-FFF2-40B4-BE49-F238E27FC236}">
                <a16:creationId xmlns:a16="http://schemas.microsoft.com/office/drawing/2014/main" id="{3861E9C6-0A97-4749-895C-674E245C2228}"/>
              </a:ext>
            </a:extLst>
          </p:cNvPr>
          <p:cNvSpPr txBox="1">
            <a:spLocks/>
          </p:cNvSpPr>
          <p:nvPr/>
        </p:nvSpPr>
        <p:spPr>
          <a:xfrm>
            <a:off x="742873" y="14645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sp>
        <p:nvSpPr>
          <p:cNvPr id="32" name="TextBox 31">
            <a:extLst>
              <a:ext uri="{FF2B5EF4-FFF2-40B4-BE49-F238E27FC236}">
                <a16:creationId xmlns:a16="http://schemas.microsoft.com/office/drawing/2014/main" id="{A0133A50-D27C-45A3-B6E4-1ABF1DA99EA4}"/>
              </a:ext>
            </a:extLst>
          </p:cNvPr>
          <p:cNvSpPr txBox="1"/>
          <p:nvPr/>
        </p:nvSpPr>
        <p:spPr>
          <a:xfrm>
            <a:off x="590473" y="1152119"/>
            <a:ext cx="11131202" cy="646331"/>
          </a:xfrm>
          <a:prstGeom prst="rect">
            <a:avLst/>
          </a:prstGeom>
          <a:noFill/>
        </p:spPr>
        <p:txBody>
          <a:bodyPr wrap="square">
            <a:spAutoFit/>
          </a:bodyPr>
          <a:lstStyle/>
          <a:p>
            <a:r>
              <a:rPr kumimoji="0" lang="en-US" sz="1800" b="1" i="0" strike="noStrike" kern="1200" cap="none" spc="0" normalizeH="0" baseline="0" noProof="0">
                <a:ln>
                  <a:noFill/>
                </a:ln>
                <a:solidFill>
                  <a:srgbClr val="4B2E83"/>
                </a:solidFill>
                <a:effectLst/>
                <a:uLnTx/>
                <a:uFillTx/>
                <a:latin typeface="Calibri"/>
                <a:ea typeface="+mn-ea"/>
                <a:cs typeface="+mn-cs"/>
              </a:rPr>
              <a:t>Goal: </a:t>
            </a:r>
            <a:r>
              <a:rPr kumimoji="0" lang="en-US" sz="1800" i="0" strike="noStrike" kern="1200" cap="none" spc="0" normalizeH="0" baseline="0" noProof="0">
                <a:ln>
                  <a:noFill/>
                </a:ln>
                <a:solidFill>
                  <a:srgbClr val="4B2E83"/>
                </a:solidFill>
                <a:effectLst/>
                <a:uLnTx/>
                <a:uFillTx/>
                <a:latin typeface="Calibri"/>
                <a:ea typeface="+mn-ea"/>
                <a:cs typeface="+mn-cs"/>
              </a:rPr>
              <a:t>Automate as much of the cash application process to save time, promote consistency, and limit manual errors. Bucket cash requiring 3</a:t>
            </a:r>
            <a:r>
              <a:rPr kumimoji="0" lang="en-US" sz="1800" i="0" strike="noStrike" kern="1200" cap="none" spc="0" normalizeH="0" baseline="30000" noProof="0">
                <a:ln>
                  <a:noFill/>
                </a:ln>
                <a:solidFill>
                  <a:srgbClr val="4B2E83"/>
                </a:solidFill>
                <a:effectLst/>
                <a:uLnTx/>
                <a:uFillTx/>
                <a:latin typeface="Calibri"/>
                <a:ea typeface="+mn-ea"/>
                <a:cs typeface="+mn-cs"/>
              </a:rPr>
              <a:t>rd</a:t>
            </a:r>
            <a:r>
              <a:rPr kumimoji="0" lang="en-US" sz="1800" i="0" strike="noStrike" kern="1200" cap="none" spc="0" normalizeH="0" baseline="0" noProof="0">
                <a:ln>
                  <a:noFill/>
                </a:ln>
                <a:solidFill>
                  <a:srgbClr val="4B2E83"/>
                </a:solidFill>
                <a:effectLst/>
                <a:uLnTx/>
                <a:uFillTx/>
                <a:latin typeface="Calibri"/>
                <a:ea typeface="+mn-ea"/>
                <a:cs typeface="+mn-cs"/>
              </a:rPr>
              <a:t> party involvement without creating a need to cancel payments.</a:t>
            </a:r>
            <a:endParaRPr lang="en-US"/>
          </a:p>
        </p:txBody>
      </p:sp>
      <p:grpSp>
        <p:nvGrpSpPr>
          <p:cNvPr id="76" name="Group 75">
            <a:extLst>
              <a:ext uri="{FF2B5EF4-FFF2-40B4-BE49-F238E27FC236}">
                <a16:creationId xmlns:a16="http://schemas.microsoft.com/office/drawing/2014/main" id="{E2F01BF9-6EA5-49EF-9B08-341BFCD7AF7C}"/>
              </a:ext>
            </a:extLst>
          </p:cNvPr>
          <p:cNvGrpSpPr/>
          <p:nvPr/>
        </p:nvGrpSpPr>
        <p:grpSpPr>
          <a:xfrm>
            <a:off x="510975" y="1875249"/>
            <a:ext cx="11026174" cy="4602761"/>
            <a:chOff x="330000" y="1770474"/>
            <a:chExt cx="11026174" cy="4602761"/>
          </a:xfrm>
        </p:grpSpPr>
        <p:sp>
          <p:nvSpPr>
            <p:cNvPr id="2" name="Rectangle 1">
              <a:extLst>
                <a:ext uri="{FF2B5EF4-FFF2-40B4-BE49-F238E27FC236}">
                  <a16:creationId xmlns:a16="http://schemas.microsoft.com/office/drawing/2014/main" id="{3C42F55A-7442-4187-9CA0-3C24C1CC12CE}"/>
                </a:ext>
              </a:extLst>
            </p:cNvPr>
            <p:cNvSpPr/>
            <p:nvPr/>
          </p:nvSpPr>
          <p:spPr>
            <a:xfrm>
              <a:off x="3475943" y="1820732"/>
              <a:ext cx="1331422" cy="98239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B2E83"/>
                  </a:solidFill>
                  <a:effectLst/>
                  <a:uLnTx/>
                  <a:uFillTx/>
                  <a:latin typeface="Calibri"/>
                  <a:ea typeface="+mn-ea"/>
                  <a:cs typeface="+mn-cs"/>
                </a:rPr>
                <a:t>Financial Institution Reports Received</a:t>
              </a:r>
            </a:p>
          </p:txBody>
        </p:sp>
        <p:sp>
          <p:nvSpPr>
            <p:cNvPr id="6" name="Rectangle 5">
              <a:extLst>
                <a:ext uri="{FF2B5EF4-FFF2-40B4-BE49-F238E27FC236}">
                  <a16:creationId xmlns:a16="http://schemas.microsoft.com/office/drawing/2014/main" id="{298C0B30-728C-4156-A1DA-4E06E9182EC3}"/>
                </a:ext>
              </a:extLst>
            </p:cNvPr>
            <p:cNvSpPr/>
            <p:nvPr/>
          </p:nvSpPr>
          <p:spPr>
            <a:xfrm>
              <a:off x="330000" y="1820732"/>
              <a:ext cx="1332855" cy="982393"/>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B2E83"/>
                  </a:solidFill>
                  <a:effectLst/>
                  <a:uLnTx/>
                  <a:uFillTx/>
                  <a:latin typeface="Calibri"/>
                  <a:ea typeface="+mn-ea"/>
                  <a:cs typeface="+mn-cs"/>
                </a:rPr>
                <a:t>Customer Invoice Created</a:t>
              </a:r>
            </a:p>
          </p:txBody>
        </p:sp>
        <p:pic>
          <p:nvPicPr>
            <p:cNvPr id="9" name="Picture 8">
              <a:extLst>
                <a:ext uri="{FF2B5EF4-FFF2-40B4-BE49-F238E27FC236}">
                  <a16:creationId xmlns:a16="http://schemas.microsoft.com/office/drawing/2014/main" id="{1C34A781-79FD-433D-BEAA-0CAEA4581AA0}"/>
                </a:ext>
              </a:extLst>
            </p:cNvPr>
            <p:cNvPicPr>
              <a:picLocks noChangeAspect="1"/>
            </p:cNvPicPr>
            <p:nvPr/>
          </p:nvPicPr>
          <p:blipFill>
            <a:blip r:embed="rId3"/>
            <a:stretch>
              <a:fillRect/>
            </a:stretch>
          </p:blipFill>
          <p:spPr>
            <a:xfrm>
              <a:off x="1405115" y="1770474"/>
              <a:ext cx="402432" cy="266155"/>
            </a:xfrm>
            <a:prstGeom prst="rect">
              <a:avLst/>
            </a:prstGeom>
          </p:spPr>
        </p:pic>
        <p:sp>
          <p:nvSpPr>
            <p:cNvPr id="11" name="Rectangle 10">
              <a:extLst>
                <a:ext uri="{FF2B5EF4-FFF2-40B4-BE49-F238E27FC236}">
                  <a16:creationId xmlns:a16="http://schemas.microsoft.com/office/drawing/2014/main" id="{65ACDB1A-1552-4BE4-B0E8-CC26E741BDE5}"/>
                </a:ext>
              </a:extLst>
            </p:cNvPr>
            <p:cNvSpPr/>
            <p:nvPr/>
          </p:nvSpPr>
          <p:spPr>
            <a:xfrm>
              <a:off x="1901420" y="1820732"/>
              <a:ext cx="1331422" cy="98239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B2E83"/>
                  </a:solidFill>
                  <a:effectLst/>
                  <a:uLnTx/>
                  <a:uFillTx/>
                  <a:latin typeface="Calibri"/>
                  <a:ea typeface="+mn-ea"/>
                  <a:cs typeface="+mn-cs"/>
                </a:rPr>
                <a:t>Customer sends payment to UW</a:t>
              </a:r>
            </a:p>
          </p:txBody>
        </p:sp>
        <p:cxnSp>
          <p:nvCxnSpPr>
            <p:cNvPr id="13" name="Straight Arrow Connector 12">
              <a:extLst>
                <a:ext uri="{FF2B5EF4-FFF2-40B4-BE49-F238E27FC236}">
                  <a16:creationId xmlns:a16="http://schemas.microsoft.com/office/drawing/2014/main" id="{16A411F8-81C7-4F5E-B3BA-78F00C07E496}"/>
                </a:ext>
              </a:extLst>
            </p:cNvPr>
            <p:cNvCxnSpPr>
              <a:stCxn id="6" idx="3"/>
              <a:endCxn id="11" idx="1"/>
            </p:cNvCxnSpPr>
            <p:nvPr/>
          </p:nvCxnSpPr>
          <p:spPr>
            <a:xfrm>
              <a:off x="1662855" y="2311928"/>
              <a:ext cx="238565" cy="1"/>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855FA17D-8636-4F10-882F-945C6BE7D4C2}"/>
                </a:ext>
              </a:extLst>
            </p:cNvPr>
            <p:cNvCxnSpPr>
              <a:cxnSpLocks/>
              <a:stCxn id="11" idx="3"/>
              <a:endCxn id="2" idx="1"/>
            </p:cNvCxnSpPr>
            <p:nvPr/>
          </p:nvCxnSpPr>
          <p:spPr>
            <a:xfrm>
              <a:off x="3232842" y="2311929"/>
              <a:ext cx="243101" cy="0"/>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Rectangle 16">
              <a:extLst>
                <a:ext uri="{FF2B5EF4-FFF2-40B4-BE49-F238E27FC236}">
                  <a16:creationId xmlns:a16="http://schemas.microsoft.com/office/drawing/2014/main" id="{1649BD98-094B-4D12-A0CB-D4E7AD296B2C}"/>
                </a:ext>
              </a:extLst>
            </p:cNvPr>
            <p:cNvSpPr/>
            <p:nvPr/>
          </p:nvSpPr>
          <p:spPr>
            <a:xfrm>
              <a:off x="5483503" y="1820732"/>
              <a:ext cx="1331422" cy="98239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B2E83"/>
                  </a:solidFill>
                  <a:effectLst/>
                  <a:uLnTx/>
                  <a:uFillTx/>
                  <a:latin typeface="Calibri"/>
                  <a:ea typeface="+mn-ea"/>
                  <a:cs typeface="+mn-cs"/>
                </a:rPr>
                <a:t>Record Customer Payment (via Integration)</a:t>
              </a:r>
            </a:p>
          </p:txBody>
        </p:sp>
        <p:pic>
          <p:nvPicPr>
            <p:cNvPr id="18" name="Picture 17">
              <a:extLst>
                <a:ext uri="{FF2B5EF4-FFF2-40B4-BE49-F238E27FC236}">
                  <a16:creationId xmlns:a16="http://schemas.microsoft.com/office/drawing/2014/main" id="{4F530DDD-331D-4DBD-9B65-E8E5A922AEF3}"/>
                </a:ext>
              </a:extLst>
            </p:cNvPr>
            <p:cNvPicPr>
              <a:picLocks noChangeAspect="1"/>
            </p:cNvPicPr>
            <p:nvPr/>
          </p:nvPicPr>
          <p:blipFill>
            <a:blip r:embed="rId3"/>
            <a:stretch>
              <a:fillRect/>
            </a:stretch>
          </p:blipFill>
          <p:spPr>
            <a:xfrm>
              <a:off x="6613709" y="1770474"/>
              <a:ext cx="402432" cy="266155"/>
            </a:xfrm>
            <a:prstGeom prst="rect">
              <a:avLst/>
            </a:prstGeom>
          </p:spPr>
        </p:pic>
        <p:cxnSp>
          <p:nvCxnSpPr>
            <p:cNvPr id="19" name="Straight Arrow Connector 18">
              <a:extLst>
                <a:ext uri="{FF2B5EF4-FFF2-40B4-BE49-F238E27FC236}">
                  <a16:creationId xmlns:a16="http://schemas.microsoft.com/office/drawing/2014/main" id="{817A7864-1E5E-4398-8D05-85C705A04C01}"/>
                </a:ext>
              </a:extLst>
            </p:cNvPr>
            <p:cNvCxnSpPr>
              <a:cxnSpLocks/>
              <a:stCxn id="2" idx="3"/>
              <a:endCxn id="17" idx="1"/>
            </p:cNvCxnSpPr>
            <p:nvPr/>
          </p:nvCxnSpPr>
          <p:spPr>
            <a:xfrm>
              <a:off x="4807365" y="2311929"/>
              <a:ext cx="676138" cy="0"/>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29BC536F-2D89-4E36-A947-386C0BEFFE20}"/>
                </a:ext>
              </a:extLst>
            </p:cNvPr>
            <p:cNvCxnSpPr>
              <a:cxnSpLocks/>
              <a:stCxn id="17" idx="2"/>
            </p:cNvCxnSpPr>
            <p:nvPr/>
          </p:nvCxnSpPr>
          <p:spPr>
            <a:xfrm>
              <a:off x="6149214" y="2803125"/>
              <a:ext cx="0" cy="318328"/>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6" name="Rectangle 25">
              <a:extLst>
                <a:ext uri="{FF2B5EF4-FFF2-40B4-BE49-F238E27FC236}">
                  <a16:creationId xmlns:a16="http://schemas.microsoft.com/office/drawing/2014/main" id="{12C333DB-AA77-43D1-A8A1-283800C97E88}"/>
                </a:ext>
              </a:extLst>
            </p:cNvPr>
            <p:cNvSpPr/>
            <p:nvPr/>
          </p:nvSpPr>
          <p:spPr>
            <a:xfrm>
              <a:off x="5483504" y="3126777"/>
              <a:ext cx="1331421" cy="98239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B2E83"/>
                  </a:solidFill>
                  <a:effectLst/>
                  <a:uLnTx/>
                  <a:uFillTx/>
                  <a:latin typeface="Calibri"/>
                  <a:ea typeface="+mn-ea"/>
                  <a:cs typeface="+mn-cs"/>
                </a:rPr>
                <a:t>Create Customer Deposit (via Integration)</a:t>
              </a:r>
            </a:p>
          </p:txBody>
        </p:sp>
        <p:pic>
          <p:nvPicPr>
            <p:cNvPr id="28" name="Picture 27">
              <a:extLst>
                <a:ext uri="{FF2B5EF4-FFF2-40B4-BE49-F238E27FC236}">
                  <a16:creationId xmlns:a16="http://schemas.microsoft.com/office/drawing/2014/main" id="{B84884DF-2390-44CE-BE02-29E09A0B9B83}"/>
                </a:ext>
              </a:extLst>
            </p:cNvPr>
            <p:cNvPicPr>
              <a:picLocks noChangeAspect="1"/>
            </p:cNvPicPr>
            <p:nvPr/>
          </p:nvPicPr>
          <p:blipFill>
            <a:blip r:embed="rId3"/>
            <a:stretch>
              <a:fillRect/>
            </a:stretch>
          </p:blipFill>
          <p:spPr>
            <a:xfrm>
              <a:off x="6569241" y="3070040"/>
              <a:ext cx="402432" cy="266155"/>
            </a:xfrm>
            <a:prstGeom prst="rect">
              <a:avLst/>
            </a:prstGeom>
          </p:spPr>
        </p:pic>
        <p:sp>
          <p:nvSpPr>
            <p:cNvPr id="29" name="TextBox 28">
              <a:extLst>
                <a:ext uri="{FF2B5EF4-FFF2-40B4-BE49-F238E27FC236}">
                  <a16:creationId xmlns:a16="http://schemas.microsoft.com/office/drawing/2014/main" id="{73801FCE-9CEA-4F33-AF5D-E92F6D4F3701}"/>
                </a:ext>
              </a:extLst>
            </p:cNvPr>
            <p:cNvSpPr txBox="1"/>
            <p:nvPr/>
          </p:nvSpPr>
          <p:spPr>
            <a:xfrm>
              <a:off x="3750051" y="2762335"/>
              <a:ext cx="795053"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a:ln>
                    <a:noFill/>
                  </a:ln>
                  <a:solidFill>
                    <a:srgbClr val="4B2E83"/>
                  </a:solidFill>
                  <a:effectLst/>
                  <a:uLnTx/>
                  <a:uFillTx/>
                  <a:latin typeface="Calibri"/>
                  <a:ea typeface="+mn-ea"/>
                  <a:cs typeface="+mn-cs"/>
                </a:rPr>
                <a:t>Source</a:t>
              </a:r>
            </a:p>
          </p:txBody>
        </p:sp>
        <p:sp>
          <p:nvSpPr>
            <p:cNvPr id="30" name="TextBox 29">
              <a:extLst>
                <a:ext uri="{FF2B5EF4-FFF2-40B4-BE49-F238E27FC236}">
                  <a16:creationId xmlns:a16="http://schemas.microsoft.com/office/drawing/2014/main" id="{9E29BE9E-2A93-4883-BF31-D7DFC2E61157}"/>
                </a:ext>
              </a:extLst>
            </p:cNvPr>
            <p:cNvSpPr txBox="1"/>
            <p:nvPr/>
          </p:nvSpPr>
          <p:spPr>
            <a:xfrm>
              <a:off x="4732780" y="2053924"/>
              <a:ext cx="795053"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a:ln>
                    <a:noFill/>
                  </a:ln>
                  <a:solidFill>
                    <a:srgbClr val="4B2E83"/>
                  </a:solidFill>
                  <a:effectLst/>
                  <a:uLnTx/>
                  <a:uFillTx/>
                  <a:latin typeface="Calibri"/>
                  <a:ea typeface="+mn-ea"/>
                  <a:cs typeface="+mn-cs"/>
                </a:rPr>
                <a:t>INT001</a:t>
              </a:r>
            </a:p>
          </p:txBody>
        </p:sp>
        <p:sp>
          <p:nvSpPr>
            <p:cNvPr id="31" name="TextBox 30">
              <a:extLst>
                <a:ext uri="{FF2B5EF4-FFF2-40B4-BE49-F238E27FC236}">
                  <a16:creationId xmlns:a16="http://schemas.microsoft.com/office/drawing/2014/main" id="{8064DCC8-96B4-4562-A460-6E02E15616EB}"/>
                </a:ext>
              </a:extLst>
            </p:cNvPr>
            <p:cNvSpPr txBox="1"/>
            <p:nvPr/>
          </p:nvSpPr>
          <p:spPr>
            <a:xfrm>
              <a:off x="6019872" y="2839232"/>
              <a:ext cx="795053"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a:ln>
                    <a:noFill/>
                  </a:ln>
                  <a:solidFill>
                    <a:srgbClr val="4B2E83"/>
                  </a:solidFill>
                  <a:effectLst/>
                  <a:uLnTx/>
                  <a:uFillTx/>
                  <a:latin typeface="Calibri"/>
                  <a:ea typeface="+mn-ea"/>
                  <a:cs typeface="+mn-cs"/>
                </a:rPr>
                <a:t>INT002</a:t>
              </a:r>
            </a:p>
          </p:txBody>
        </p:sp>
        <p:sp>
          <p:nvSpPr>
            <p:cNvPr id="35" name="Rectangle 34">
              <a:extLst>
                <a:ext uri="{FF2B5EF4-FFF2-40B4-BE49-F238E27FC236}">
                  <a16:creationId xmlns:a16="http://schemas.microsoft.com/office/drawing/2014/main" id="{5CC85B91-F1D5-4FB6-802B-8C483216DAD8}"/>
                </a:ext>
              </a:extLst>
            </p:cNvPr>
            <p:cNvSpPr/>
            <p:nvPr/>
          </p:nvSpPr>
          <p:spPr>
            <a:xfrm>
              <a:off x="4539997" y="4432822"/>
              <a:ext cx="1331421" cy="644639"/>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B2E83"/>
                  </a:solidFill>
                  <a:effectLst/>
                  <a:uLnTx/>
                  <a:uFillTx/>
                  <a:latin typeface="Calibri"/>
                  <a:ea typeface="+mn-ea"/>
                  <a:cs typeface="+mn-cs"/>
                </a:rPr>
                <a:t>Apply to invoices</a:t>
              </a:r>
            </a:p>
          </p:txBody>
        </p:sp>
        <p:sp>
          <p:nvSpPr>
            <p:cNvPr id="45" name="Oval 44">
              <a:extLst>
                <a:ext uri="{FF2B5EF4-FFF2-40B4-BE49-F238E27FC236}">
                  <a16:creationId xmlns:a16="http://schemas.microsoft.com/office/drawing/2014/main" id="{50C81492-3126-495D-BE92-78C82485432D}"/>
                </a:ext>
              </a:extLst>
            </p:cNvPr>
            <p:cNvSpPr/>
            <p:nvPr/>
          </p:nvSpPr>
          <p:spPr>
            <a:xfrm>
              <a:off x="4670047" y="5859365"/>
              <a:ext cx="1097059" cy="380529"/>
            </a:xfrm>
            <a:prstGeom prst="ellipse">
              <a:avLst/>
            </a:prstGeom>
            <a:noFill/>
            <a:ln>
              <a:solidFill>
                <a:srgbClr val="002060"/>
              </a:solidFill>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B2E83"/>
                  </a:solidFill>
                  <a:effectLst/>
                  <a:uLnTx/>
                  <a:uFillTx/>
                  <a:latin typeface="Calibri"/>
                  <a:ea typeface="+mn-ea"/>
                  <a:cs typeface="+mn-cs"/>
                </a:rPr>
                <a:t>END</a:t>
              </a:r>
            </a:p>
          </p:txBody>
        </p:sp>
        <p:cxnSp>
          <p:nvCxnSpPr>
            <p:cNvPr id="46" name="Straight Arrow Connector 45">
              <a:extLst>
                <a:ext uri="{FF2B5EF4-FFF2-40B4-BE49-F238E27FC236}">
                  <a16:creationId xmlns:a16="http://schemas.microsoft.com/office/drawing/2014/main" id="{AEBC4B34-6781-43A4-BFE9-680BD9402529}"/>
                </a:ext>
              </a:extLst>
            </p:cNvPr>
            <p:cNvCxnSpPr>
              <a:cxnSpLocks/>
              <a:stCxn id="35" idx="2"/>
              <a:endCxn id="45" idx="0"/>
            </p:cNvCxnSpPr>
            <p:nvPr/>
          </p:nvCxnSpPr>
          <p:spPr>
            <a:xfrm>
              <a:off x="5205708" y="5077461"/>
              <a:ext cx="12869" cy="781904"/>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Connector: Elbow 11">
              <a:extLst>
                <a:ext uri="{FF2B5EF4-FFF2-40B4-BE49-F238E27FC236}">
                  <a16:creationId xmlns:a16="http://schemas.microsoft.com/office/drawing/2014/main" id="{5B4881D0-834C-4BED-AADE-4BE039BFA893}"/>
                </a:ext>
              </a:extLst>
            </p:cNvPr>
            <p:cNvCxnSpPr>
              <a:cxnSpLocks/>
              <a:stCxn id="26" idx="2"/>
              <a:endCxn id="35" idx="0"/>
            </p:cNvCxnSpPr>
            <p:nvPr/>
          </p:nvCxnSpPr>
          <p:spPr>
            <a:xfrm rot="5400000">
              <a:off x="5515637" y="3799243"/>
              <a:ext cx="323651" cy="943507"/>
            </a:xfrm>
            <a:prstGeom prst="bentConnector3">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ectangle 40">
              <a:extLst>
                <a:ext uri="{FF2B5EF4-FFF2-40B4-BE49-F238E27FC236}">
                  <a16:creationId xmlns:a16="http://schemas.microsoft.com/office/drawing/2014/main" id="{116DDE0F-590E-4138-B82B-F5B0EC5E3C68}"/>
                </a:ext>
              </a:extLst>
            </p:cNvPr>
            <p:cNvSpPr/>
            <p:nvPr/>
          </p:nvSpPr>
          <p:spPr>
            <a:xfrm>
              <a:off x="6518713" y="4434566"/>
              <a:ext cx="1331421" cy="644639"/>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B2E83"/>
                  </a:solidFill>
                  <a:effectLst/>
                  <a:uLnTx/>
                  <a:uFillTx/>
                  <a:latin typeface="Calibri"/>
                  <a:ea typeface="+mn-ea"/>
                  <a:cs typeface="+mn-cs"/>
                </a:rPr>
                <a:t>Apply to On-Account</a:t>
              </a:r>
            </a:p>
          </p:txBody>
        </p:sp>
        <p:cxnSp>
          <p:nvCxnSpPr>
            <p:cNvPr id="42" name="Connector: Elbow 41">
              <a:extLst>
                <a:ext uri="{FF2B5EF4-FFF2-40B4-BE49-F238E27FC236}">
                  <a16:creationId xmlns:a16="http://schemas.microsoft.com/office/drawing/2014/main" id="{BC419BAE-45C7-4569-81CA-475C261985C7}"/>
                </a:ext>
              </a:extLst>
            </p:cNvPr>
            <p:cNvCxnSpPr>
              <a:cxnSpLocks/>
              <a:stCxn id="26" idx="2"/>
              <a:endCxn id="41" idx="0"/>
            </p:cNvCxnSpPr>
            <p:nvPr/>
          </p:nvCxnSpPr>
          <p:spPr>
            <a:xfrm rot="16200000" flipH="1">
              <a:off x="6504122" y="3754263"/>
              <a:ext cx="325395" cy="1035209"/>
            </a:xfrm>
            <a:prstGeom prst="bentConnector3">
              <a:avLst>
                <a:gd name="adj1" fmla="val 50000"/>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 name="Connector: Elbow 46">
              <a:extLst>
                <a:ext uri="{FF2B5EF4-FFF2-40B4-BE49-F238E27FC236}">
                  <a16:creationId xmlns:a16="http://schemas.microsoft.com/office/drawing/2014/main" id="{6166E888-A299-4E9B-A627-A05624D76CB7}"/>
                </a:ext>
              </a:extLst>
            </p:cNvPr>
            <p:cNvCxnSpPr>
              <a:cxnSpLocks/>
              <a:stCxn id="41" idx="1"/>
              <a:endCxn id="35" idx="3"/>
            </p:cNvCxnSpPr>
            <p:nvPr/>
          </p:nvCxnSpPr>
          <p:spPr>
            <a:xfrm rot="10800000">
              <a:off x="5871419" y="4755142"/>
              <a:ext cx="647295" cy="1744"/>
            </a:xfrm>
            <a:prstGeom prst="bentConnector3">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1" name="Rectangle 50">
              <a:extLst>
                <a:ext uri="{FF2B5EF4-FFF2-40B4-BE49-F238E27FC236}">
                  <a16:creationId xmlns:a16="http://schemas.microsoft.com/office/drawing/2014/main" id="{3066F757-7848-4E79-819E-6A8750E46D80}"/>
                </a:ext>
              </a:extLst>
            </p:cNvPr>
            <p:cNvSpPr/>
            <p:nvPr/>
          </p:nvSpPr>
          <p:spPr>
            <a:xfrm>
              <a:off x="8219126" y="4431391"/>
              <a:ext cx="1331421" cy="644639"/>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B2E83"/>
                  </a:solidFill>
                  <a:effectLst/>
                  <a:uLnTx/>
                  <a:uFillTx/>
                  <a:latin typeface="Calibri"/>
                  <a:ea typeface="+mn-ea"/>
                  <a:cs typeface="+mn-cs"/>
                </a:rPr>
                <a:t>Record Customer Overpayment</a:t>
              </a:r>
            </a:p>
          </p:txBody>
        </p:sp>
        <p:cxnSp>
          <p:nvCxnSpPr>
            <p:cNvPr id="52" name="Connector: Elbow 51">
              <a:extLst>
                <a:ext uri="{FF2B5EF4-FFF2-40B4-BE49-F238E27FC236}">
                  <a16:creationId xmlns:a16="http://schemas.microsoft.com/office/drawing/2014/main" id="{66577924-368A-4327-8E2A-5ECB760058A5}"/>
                </a:ext>
              </a:extLst>
            </p:cNvPr>
            <p:cNvCxnSpPr>
              <a:cxnSpLocks/>
              <a:stCxn id="41" idx="3"/>
              <a:endCxn id="51" idx="1"/>
            </p:cNvCxnSpPr>
            <p:nvPr/>
          </p:nvCxnSpPr>
          <p:spPr>
            <a:xfrm flipV="1">
              <a:off x="7850134" y="4753711"/>
              <a:ext cx="368992" cy="3175"/>
            </a:xfrm>
            <a:prstGeom prst="bentConnector3">
              <a:avLst>
                <a:gd name="adj1" fmla="val 50000"/>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7" name="Picture 26">
              <a:extLst>
                <a:ext uri="{FF2B5EF4-FFF2-40B4-BE49-F238E27FC236}">
                  <a16:creationId xmlns:a16="http://schemas.microsoft.com/office/drawing/2014/main" id="{296230CA-E3F1-4BF9-9EE2-4D7FBEE2BDDB}"/>
                </a:ext>
              </a:extLst>
            </p:cNvPr>
            <p:cNvPicPr>
              <a:picLocks noChangeAspect="1"/>
            </p:cNvPicPr>
            <p:nvPr/>
          </p:nvPicPr>
          <p:blipFill>
            <a:blip r:embed="rId3"/>
            <a:stretch>
              <a:fillRect/>
            </a:stretch>
          </p:blipFill>
          <p:spPr>
            <a:xfrm>
              <a:off x="7606795" y="4338551"/>
              <a:ext cx="406400" cy="254000"/>
            </a:xfrm>
            <a:prstGeom prst="rect">
              <a:avLst/>
            </a:prstGeom>
          </p:spPr>
        </p:pic>
        <p:pic>
          <p:nvPicPr>
            <p:cNvPr id="55" name="Picture 54">
              <a:extLst>
                <a:ext uri="{FF2B5EF4-FFF2-40B4-BE49-F238E27FC236}">
                  <a16:creationId xmlns:a16="http://schemas.microsoft.com/office/drawing/2014/main" id="{086CFA1E-18BD-4CEB-9138-69F69CF18EF4}"/>
                </a:ext>
              </a:extLst>
            </p:cNvPr>
            <p:cNvPicPr>
              <a:picLocks noChangeAspect="1"/>
            </p:cNvPicPr>
            <p:nvPr/>
          </p:nvPicPr>
          <p:blipFill>
            <a:blip r:embed="rId3"/>
            <a:stretch>
              <a:fillRect/>
            </a:stretch>
          </p:blipFill>
          <p:spPr>
            <a:xfrm>
              <a:off x="5616142" y="4345225"/>
              <a:ext cx="406400" cy="254000"/>
            </a:xfrm>
            <a:prstGeom prst="rect">
              <a:avLst/>
            </a:prstGeom>
          </p:spPr>
        </p:pic>
        <p:pic>
          <p:nvPicPr>
            <p:cNvPr id="56" name="Picture 55">
              <a:extLst>
                <a:ext uri="{FF2B5EF4-FFF2-40B4-BE49-F238E27FC236}">
                  <a16:creationId xmlns:a16="http://schemas.microsoft.com/office/drawing/2014/main" id="{7212CCE3-5293-484B-AB25-291D8014C749}"/>
                </a:ext>
              </a:extLst>
            </p:cNvPr>
            <p:cNvPicPr>
              <a:picLocks noChangeAspect="1"/>
            </p:cNvPicPr>
            <p:nvPr/>
          </p:nvPicPr>
          <p:blipFill>
            <a:blip r:embed="rId3"/>
            <a:stretch>
              <a:fillRect/>
            </a:stretch>
          </p:blipFill>
          <p:spPr>
            <a:xfrm>
              <a:off x="9318772" y="4338551"/>
              <a:ext cx="406400" cy="254000"/>
            </a:xfrm>
            <a:prstGeom prst="rect">
              <a:avLst/>
            </a:prstGeom>
          </p:spPr>
        </p:pic>
        <p:cxnSp>
          <p:nvCxnSpPr>
            <p:cNvPr id="57" name="Connector: Elbow 56">
              <a:extLst>
                <a:ext uri="{FF2B5EF4-FFF2-40B4-BE49-F238E27FC236}">
                  <a16:creationId xmlns:a16="http://schemas.microsoft.com/office/drawing/2014/main" id="{A2F30381-15A7-4153-9209-41ECABFE9CA2}"/>
                </a:ext>
              </a:extLst>
            </p:cNvPr>
            <p:cNvCxnSpPr>
              <a:cxnSpLocks/>
              <a:stCxn id="51" idx="3"/>
              <a:endCxn id="60" idx="1"/>
            </p:cNvCxnSpPr>
            <p:nvPr/>
          </p:nvCxnSpPr>
          <p:spPr>
            <a:xfrm flipV="1">
              <a:off x="9550547" y="4753710"/>
              <a:ext cx="474206" cy="1"/>
            </a:xfrm>
            <a:prstGeom prst="bentConnector3">
              <a:avLst>
                <a:gd name="adj1" fmla="val 50000"/>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0" name="Rectangle 59">
              <a:extLst>
                <a:ext uri="{FF2B5EF4-FFF2-40B4-BE49-F238E27FC236}">
                  <a16:creationId xmlns:a16="http://schemas.microsoft.com/office/drawing/2014/main" id="{6E68693C-29C9-4C6E-AD28-2BA77C7B645F}"/>
                </a:ext>
              </a:extLst>
            </p:cNvPr>
            <p:cNvSpPr/>
            <p:nvPr/>
          </p:nvSpPr>
          <p:spPr>
            <a:xfrm>
              <a:off x="10024753" y="4431390"/>
              <a:ext cx="1331421" cy="644639"/>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B2E83"/>
                  </a:solidFill>
                  <a:effectLst/>
                  <a:uLnTx/>
                  <a:uFillTx/>
                  <a:latin typeface="Calibri"/>
                  <a:ea typeface="+mn-ea"/>
                  <a:cs typeface="+mn-cs"/>
                </a:rPr>
                <a:t>3</a:t>
              </a:r>
              <a:r>
                <a:rPr kumimoji="0" lang="en-US" sz="1200" b="0" i="0" u="none" strike="noStrike" kern="1200" cap="none" spc="0" normalizeH="0" baseline="30000" noProof="0">
                  <a:ln>
                    <a:noFill/>
                  </a:ln>
                  <a:solidFill>
                    <a:srgbClr val="4B2E83"/>
                  </a:solidFill>
                  <a:effectLst/>
                  <a:uLnTx/>
                  <a:uFillTx/>
                  <a:latin typeface="Calibri"/>
                  <a:ea typeface="+mn-ea"/>
                  <a:cs typeface="+mn-cs"/>
                </a:rPr>
                <a:t>rd</a:t>
              </a:r>
              <a:r>
                <a:rPr kumimoji="0" lang="en-US" sz="1200" b="0" i="0" u="none" strike="noStrike" kern="1200" cap="none" spc="0" normalizeH="0" baseline="0" noProof="0">
                  <a:ln>
                    <a:noFill/>
                  </a:ln>
                  <a:solidFill>
                    <a:srgbClr val="4B2E83"/>
                  </a:solidFill>
                  <a:effectLst/>
                  <a:uLnTx/>
                  <a:uFillTx/>
                  <a:latin typeface="Calibri"/>
                  <a:ea typeface="+mn-ea"/>
                  <a:cs typeface="+mn-cs"/>
                </a:rPr>
                <a:t> Party System (i.e. Tandem, SDB)</a:t>
              </a:r>
            </a:p>
          </p:txBody>
        </p:sp>
        <p:cxnSp>
          <p:nvCxnSpPr>
            <p:cNvPr id="65" name="Connector: Elbow 64">
              <a:extLst>
                <a:ext uri="{FF2B5EF4-FFF2-40B4-BE49-F238E27FC236}">
                  <a16:creationId xmlns:a16="http://schemas.microsoft.com/office/drawing/2014/main" id="{D4CA2B0A-CD40-4979-861D-F212BF4BEB63}"/>
                </a:ext>
              </a:extLst>
            </p:cNvPr>
            <p:cNvCxnSpPr>
              <a:cxnSpLocks/>
              <a:stCxn id="60" idx="2"/>
              <a:endCxn id="68" idx="3"/>
            </p:cNvCxnSpPr>
            <p:nvPr/>
          </p:nvCxnSpPr>
          <p:spPr>
            <a:xfrm rot="5400000">
              <a:off x="8930962" y="4291413"/>
              <a:ext cx="974887" cy="2544118"/>
            </a:xfrm>
            <a:prstGeom prst="bentConnector2">
              <a:avLst/>
            </a:prstGeom>
            <a:ln w="9525"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8" name="Rectangle 67">
              <a:extLst>
                <a:ext uri="{FF2B5EF4-FFF2-40B4-BE49-F238E27FC236}">
                  <a16:creationId xmlns:a16="http://schemas.microsoft.com/office/drawing/2014/main" id="{05F718E9-15D1-41D6-BBE8-F6117A289AC7}"/>
                </a:ext>
              </a:extLst>
            </p:cNvPr>
            <p:cNvSpPr/>
            <p:nvPr/>
          </p:nvSpPr>
          <p:spPr>
            <a:xfrm>
              <a:off x="6814925" y="5728596"/>
              <a:ext cx="1331421" cy="644639"/>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rgbClr val="4B2E83"/>
                  </a:solidFill>
                  <a:latin typeface="Calibri"/>
                </a:rPr>
                <a:t>Accounting Journal Reclass</a:t>
              </a:r>
              <a:endParaRPr kumimoji="0" lang="en-US" sz="1200" b="0" i="0" u="none" strike="noStrike" kern="1200" cap="none" spc="0" normalizeH="0" baseline="0" noProof="0">
                <a:ln>
                  <a:noFill/>
                </a:ln>
                <a:solidFill>
                  <a:srgbClr val="4B2E83"/>
                </a:solidFill>
                <a:effectLst/>
                <a:uLnTx/>
                <a:uFillTx/>
                <a:latin typeface="Calibri"/>
                <a:ea typeface="+mn-ea"/>
                <a:cs typeface="+mn-cs"/>
              </a:endParaRPr>
            </a:p>
          </p:txBody>
        </p:sp>
        <p:pic>
          <p:nvPicPr>
            <p:cNvPr id="69" name="Picture 68">
              <a:extLst>
                <a:ext uri="{FF2B5EF4-FFF2-40B4-BE49-F238E27FC236}">
                  <a16:creationId xmlns:a16="http://schemas.microsoft.com/office/drawing/2014/main" id="{5A7B85E8-618D-485A-9E5B-A8D4AAA2D080}"/>
                </a:ext>
              </a:extLst>
            </p:cNvPr>
            <p:cNvPicPr>
              <a:picLocks noChangeAspect="1"/>
            </p:cNvPicPr>
            <p:nvPr/>
          </p:nvPicPr>
          <p:blipFill>
            <a:blip r:embed="rId3"/>
            <a:stretch>
              <a:fillRect/>
            </a:stretch>
          </p:blipFill>
          <p:spPr>
            <a:xfrm>
              <a:off x="7903007" y="5632581"/>
              <a:ext cx="406400" cy="254000"/>
            </a:xfrm>
            <a:prstGeom prst="rect">
              <a:avLst/>
            </a:prstGeom>
          </p:spPr>
        </p:pic>
        <p:cxnSp>
          <p:nvCxnSpPr>
            <p:cNvPr id="71" name="Connector: Elbow 70">
              <a:extLst>
                <a:ext uri="{FF2B5EF4-FFF2-40B4-BE49-F238E27FC236}">
                  <a16:creationId xmlns:a16="http://schemas.microsoft.com/office/drawing/2014/main" id="{4634E1AA-6CAB-4B6E-A2DA-760038F8E3AB}"/>
                </a:ext>
              </a:extLst>
            </p:cNvPr>
            <p:cNvCxnSpPr>
              <a:cxnSpLocks/>
              <a:stCxn id="68" idx="1"/>
              <a:endCxn id="45" idx="6"/>
            </p:cNvCxnSpPr>
            <p:nvPr/>
          </p:nvCxnSpPr>
          <p:spPr>
            <a:xfrm rot="10800000">
              <a:off x="5767107" y="6049630"/>
              <a:ext cx="1047819" cy="1286"/>
            </a:xfrm>
            <a:prstGeom prst="bentConnector3">
              <a:avLst>
                <a:gd name="adj1" fmla="val 50000"/>
              </a:avLst>
            </a:prstGeom>
            <a:ln w="9525"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5" name="TextBox 74">
              <a:extLst>
                <a:ext uri="{FF2B5EF4-FFF2-40B4-BE49-F238E27FC236}">
                  <a16:creationId xmlns:a16="http://schemas.microsoft.com/office/drawing/2014/main" id="{61163FC1-6BEB-4AAD-8109-BE5B62F9A401}"/>
                </a:ext>
              </a:extLst>
            </p:cNvPr>
            <p:cNvSpPr txBox="1"/>
            <p:nvPr/>
          </p:nvSpPr>
          <p:spPr>
            <a:xfrm>
              <a:off x="9124445" y="5819660"/>
              <a:ext cx="795053"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a:ln>
                    <a:noFill/>
                  </a:ln>
                  <a:solidFill>
                    <a:srgbClr val="4B2E83"/>
                  </a:solidFill>
                  <a:effectLst/>
                  <a:uLnTx/>
                  <a:uFillTx/>
                  <a:latin typeface="Calibri"/>
                  <a:ea typeface="+mn-ea"/>
                  <a:cs typeface="+mn-cs"/>
                </a:rPr>
                <a:t>INT003</a:t>
              </a:r>
            </a:p>
          </p:txBody>
        </p:sp>
      </p:grpSp>
    </p:spTree>
    <p:extLst>
      <p:ext uri="{BB962C8B-B14F-4D97-AF65-F5344CB8AC3E}">
        <p14:creationId xmlns:p14="http://schemas.microsoft.com/office/powerpoint/2010/main" val="42882309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AD19099-E58D-4B55-8614-DA2382299C49}"/>
              </a:ext>
            </a:extLst>
          </p:cNvPr>
          <p:cNvSpPr>
            <a:spLocks noGrp="1"/>
          </p:cNvSpPr>
          <p:nvPr>
            <p:ph type="title"/>
          </p:nvPr>
        </p:nvSpPr>
        <p:spPr/>
        <p:txBody>
          <a:bodyPr/>
          <a:lstStyle/>
          <a:p>
            <a:pPr algn="l"/>
            <a:r>
              <a:rPr lang="en-US"/>
              <a:t>Cash Application - Overview</a:t>
            </a:r>
          </a:p>
        </p:txBody>
      </p:sp>
      <p:sp>
        <p:nvSpPr>
          <p:cNvPr id="4" name="Text Placeholder 2">
            <a:extLst>
              <a:ext uri="{FF2B5EF4-FFF2-40B4-BE49-F238E27FC236}">
                <a16:creationId xmlns:a16="http://schemas.microsoft.com/office/drawing/2014/main" id="{652E63D4-9242-4414-B4EA-AB9359D2879C}"/>
              </a:ext>
            </a:extLst>
          </p:cNvPr>
          <p:cNvSpPr txBox="1">
            <a:spLocks/>
          </p:cNvSpPr>
          <p:nvPr/>
        </p:nvSpPr>
        <p:spPr>
          <a:xfrm>
            <a:off x="590473" y="13121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kumimoji="0" lang="en-US" sz="2800" b="1" i="0" u="none" strike="noStrike" kern="1200" cap="none" spc="0" normalizeH="0" baseline="0" noProof="0">
                <a:ln>
                  <a:noFill/>
                </a:ln>
                <a:solidFill>
                  <a:srgbClr val="4B2E83"/>
                </a:solidFill>
                <a:effectLst/>
                <a:uLnTx/>
                <a:uFillTx/>
                <a:latin typeface="Calibri"/>
                <a:ea typeface="+mn-ea"/>
                <a:cs typeface="+mn-cs"/>
              </a:rPr>
              <a:t>What goes into the Cash Application process:</a:t>
            </a:r>
          </a:p>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1050" b="1" i="0" u="none" strike="noStrike" kern="1200" cap="none" spc="0" normalizeH="0" baseline="0" noProof="0">
              <a:ln>
                <a:noFill/>
              </a:ln>
              <a:solidFill>
                <a:srgbClr val="4B2E83"/>
              </a:solidFill>
              <a:effectLst/>
              <a:uLnTx/>
              <a:uFillTx/>
              <a:latin typeface="Calibri"/>
              <a:ea typeface="+mn-ea"/>
              <a:cs typeface="+mn-cs"/>
            </a:endParaRPr>
          </a:p>
          <a:p>
            <a:pPr marL="0" marR="0" lvl="0" indent="0" algn="l" defTabSz="609585" rtl="0" eaLnBrk="1" fontAlgn="auto" latinLnBrk="0" hangingPunct="1">
              <a:lnSpc>
                <a:spcPct val="100000"/>
              </a:lnSpc>
              <a:spcBef>
                <a:spcPct val="20000"/>
              </a:spcBef>
              <a:spcAft>
                <a:spcPts val="0"/>
              </a:spcAft>
              <a:buClrTx/>
              <a:buSzTx/>
              <a:buFont typeface="Arial"/>
              <a:buNone/>
              <a:tabLst/>
              <a:defRPr/>
            </a:pPr>
            <a:r>
              <a:rPr kumimoji="0" lang="en-US" sz="2400" b="1" i="0" u="none" strike="noStrike" kern="1200" cap="none" spc="0" normalizeH="0" baseline="0" noProof="0">
                <a:ln>
                  <a:noFill/>
                </a:ln>
                <a:solidFill>
                  <a:srgbClr val="4B2E83"/>
                </a:solidFill>
                <a:effectLst/>
                <a:uLnTx/>
                <a:uFillTx/>
                <a:latin typeface="Calibri"/>
                <a:ea typeface="+mn-ea"/>
                <a:cs typeface="+mn-cs"/>
              </a:rPr>
              <a:t>Cash application can be broken down into 3 simple parts:</a:t>
            </a:r>
          </a:p>
          <a:p>
            <a:pPr marL="457200" marR="0" lvl="1" indent="-457200" algn="l" defTabSz="609585" rtl="0" eaLnBrk="1" fontAlgn="auto" latinLnBrk="0" hangingPunct="1">
              <a:lnSpc>
                <a:spcPct val="100000"/>
              </a:lnSpc>
              <a:spcBef>
                <a:spcPct val="20000"/>
              </a:spcBef>
              <a:spcAft>
                <a:spcPts val="0"/>
              </a:spcAft>
              <a:buClrTx/>
              <a:buSzTx/>
              <a:buFont typeface="+mj-lt"/>
              <a:buAutoNum type="arabicPeriod"/>
              <a:tabLst/>
              <a:defRPr/>
            </a:pPr>
            <a:r>
              <a:rPr kumimoji="0" lang="en-US" sz="2400" b="1" i="0" u="none" strike="noStrike" kern="1200" cap="none" spc="0" normalizeH="0" baseline="0" noProof="0">
                <a:ln>
                  <a:noFill/>
                </a:ln>
                <a:solidFill>
                  <a:srgbClr val="4B2E83"/>
                </a:solidFill>
                <a:effectLst/>
                <a:uLnTx/>
                <a:uFillTx/>
                <a:latin typeface="Calibri"/>
                <a:ea typeface="+mn-ea"/>
                <a:cs typeface="+mn-cs"/>
              </a:rPr>
              <a:t>Recording</a:t>
            </a:r>
            <a:r>
              <a:rPr kumimoji="0" lang="en-US" sz="2400" b="0" i="0" u="none" strike="noStrike" kern="1200" cap="none" spc="0" normalizeH="0" baseline="0" noProof="0">
                <a:ln>
                  <a:noFill/>
                </a:ln>
                <a:solidFill>
                  <a:srgbClr val="4B2E83"/>
                </a:solidFill>
                <a:effectLst/>
                <a:uLnTx/>
                <a:uFillTx/>
                <a:latin typeface="Calibri"/>
                <a:ea typeface="+mn-ea"/>
                <a:cs typeface="+mn-cs"/>
              </a:rPr>
              <a:t> of the Customer/Sponsor Payment</a:t>
            </a:r>
          </a:p>
          <a:p>
            <a:pPr marL="990587" marR="0" lvl="2" indent="-457200" algn="l" defTabSz="609585" rtl="0" eaLnBrk="1" fontAlgn="auto" latinLnBrk="0" hangingPunct="1">
              <a:lnSpc>
                <a:spcPct val="100000"/>
              </a:lnSpc>
              <a:spcBef>
                <a:spcPct val="20000"/>
              </a:spcBef>
              <a:spcAft>
                <a:spcPts val="0"/>
              </a:spcAft>
              <a:buClrTx/>
              <a:buSzTx/>
              <a:buFont typeface="Arial"/>
              <a:buChar char="•"/>
              <a:tabLst/>
              <a:defRPr/>
            </a:pPr>
            <a:r>
              <a:rPr kumimoji="0" lang="en-US" sz="1800" b="0" i="0" u="none" strike="noStrike" kern="1200" cap="none" spc="0" normalizeH="0" baseline="0" noProof="0">
                <a:ln>
                  <a:noFill/>
                </a:ln>
                <a:solidFill>
                  <a:srgbClr val="4B2E83"/>
                </a:solidFill>
                <a:effectLst/>
                <a:uLnTx/>
                <a:uFillTx/>
                <a:latin typeface="Calibri"/>
                <a:ea typeface="+mn-ea"/>
                <a:cs typeface="+mn-cs"/>
              </a:rPr>
              <a:t>Provides you a source of payment that can be applied to invoices (No accounting entry produced)</a:t>
            </a:r>
          </a:p>
          <a:p>
            <a:pPr marL="990587" marR="0" lvl="2" indent="-457200" algn="l" defTabSz="609585" rtl="0" eaLnBrk="1" fontAlgn="auto" latinLnBrk="0" hangingPunct="1">
              <a:lnSpc>
                <a:spcPct val="100000"/>
              </a:lnSpc>
              <a:spcBef>
                <a:spcPct val="20000"/>
              </a:spcBef>
              <a:spcAft>
                <a:spcPts val="0"/>
              </a:spcAft>
              <a:buClrTx/>
              <a:buSzTx/>
              <a:buFont typeface="Arial"/>
              <a:buChar char="•"/>
              <a:tabLst/>
              <a:defRPr/>
            </a:pPr>
            <a:r>
              <a:rPr kumimoji="0" lang="en-US" sz="1800" b="0" i="0" u="none" strike="noStrike" kern="1200" cap="none" spc="0" normalizeH="0" baseline="0" noProof="0">
                <a:ln>
                  <a:noFill/>
                </a:ln>
                <a:solidFill>
                  <a:srgbClr val="4B2E83"/>
                </a:solidFill>
                <a:effectLst/>
                <a:uLnTx/>
                <a:uFillTx/>
                <a:latin typeface="Calibri"/>
                <a:ea typeface="+mn-ea"/>
                <a:cs typeface="+mn-cs"/>
              </a:rPr>
              <a:t>Recorded at the customer account level</a:t>
            </a:r>
          </a:p>
          <a:p>
            <a:pPr marL="457200" marR="0" lvl="1" indent="-457200" algn="l" defTabSz="609585" rtl="0" eaLnBrk="1" fontAlgn="auto" latinLnBrk="0" hangingPunct="1">
              <a:lnSpc>
                <a:spcPct val="100000"/>
              </a:lnSpc>
              <a:spcBef>
                <a:spcPct val="20000"/>
              </a:spcBef>
              <a:spcAft>
                <a:spcPts val="0"/>
              </a:spcAft>
              <a:buClrTx/>
              <a:buSzTx/>
              <a:buFont typeface="+mj-lt"/>
              <a:buAutoNum type="arabicPeriod"/>
              <a:tabLst/>
              <a:defRPr/>
            </a:pPr>
            <a:r>
              <a:rPr kumimoji="0" lang="en-US" sz="2400" b="1" i="0" u="none" strike="noStrike" kern="1200" cap="none" spc="0" normalizeH="0" baseline="0" noProof="0">
                <a:ln>
                  <a:noFill/>
                </a:ln>
                <a:solidFill>
                  <a:srgbClr val="4B2E83"/>
                </a:solidFill>
                <a:effectLst/>
                <a:uLnTx/>
                <a:uFillTx/>
                <a:latin typeface="Calibri"/>
                <a:ea typeface="+mn-ea"/>
                <a:cs typeface="+mn-cs"/>
              </a:rPr>
              <a:t>Depositing</a:t>
            </a:r>
            <a:r>
              <a:rPr kumimoji="0" lang="en-US" sz="2400" b="0" i="0" u="none" strike="noStrike" kern="1200" cap="none" spc="0" normalizeH="0" baseline="0" noProof="0">
                <a:ln>
                  <a:noFill/>
                </a:ln>
                <a:solidFill>
                  <a:srgbClr val="4B2E83"/>
                </a:solidFill>
                <a:effectLst/>
                <a:uLnTx/>
                <a:uFillTx/>
                <a:latin typeface="Calibri"/>
                <a:ea typeface="+mn-ea"/>
                <a:cs typeface="+mn-cs"/>
              </a:rPr>
              <a:t> of the Customer/Sponsor Payment</a:t>
            </a:r>
          </a:p>
          <a:p>
            <a:pPr marL="990587" marR="0" lvl="2" indent="-457200" algn="l" defTabSz="609585" rtl="0" eaLnBrk="1" fontAlgn="auto" latinLnBrk="0" hangingPunct="1">
              <a:lnSpc>
                <a:spcPct val="100000"/>
              </a:lnSpc>
              <a:spcBef>
                <a:spcPct val="20000"/>
              </a:spcBef>
              <a:spcAft>
                <a:spcPts val="0"/>
              </a:spcAft>
              <a:buClrTx/>
              <a:buSzTx/>
              <a:buFont typeface="Arial"/>
              <a:buChar char="•"/>
              <a:tabLst/>
              <a:defRPr/>
            </a:pPr>
            <a:r>
              <a:rPr kumimoji="0" lang="en-US" sz="1800" b="0" i="0" u="none" strike="noStrike" kern="1200" cap="none" spc="0" normalizeH="0" baseline="0" noProof="0">
                <a:ln>
                  <a:noFill/>
                </a:ln>
                <a:solidFill>
                  <a:srgbClr val="4B2E83"/>
                </a:solidFill>
                <a:effectLst/>
                <a:uLnTx/>
                <a:uFillTx/>
                <a:latin typeface="Calibri"/>
                <a:ea typeface="+mn-ea"/>
                <a:cs typeface="+mn-cs"/>
              </a:rPr>
              <a:t>Must be recorded after a customer payment (with reference)</a:t>
            </a:r>
          </a:p>
          <a:p>
            <a:pPr marL="990587" marR="0" lvl="2" indent="-457200" algn="l" defTabSz="609585" rtl="0" eaLnBrk="1" fontAlgn="auto" latinLnBrk="0" hangingPunct="1">
              <a:lnSpc>
                <a:spcPct val="100000"/>
              </a:lnSpc>
              <a:spcBef>
                <a:spcPct val="20000"/>
              </a:spcBef>
              <a:spcAft>
                <a:spcPts val="0"/>
              </a:spcAft>
              <a:buClrTx/>
              <a:buSzTx/>
              <a:buFont typeface="Arial"/>
              <a:buChar char="•"/>
              <a:tabLst/>
              <a:defRPr/>
            </a:pPr>
            <a:r>
              <a:rPr kumimoji="0" lang="en-US" sz="1800" b="0" i="0" u="none" strike="noStrike" kern="1200" cap="none" spc="0" normalizeH="0" baseline="0" noProof="0">
                <a:ln>
                  <a:noFill/>
                </a:ln>
                <a:solidFill>
                  <a:srgbClr val="4B2E83"/>
                </a:solidFill>
                <a:effectLst/>
                <a:uLnTx/>
                <a:uFillTx/>
                <a:latin typeface="Calibri"/>
                <a:ea typeface="+mn-ea"/>
                <a:cs typeface="+mn-cs"/>
              </a:rPr>
              <a:t>Debits Cash and requires a bank account </a:t>
            </a:r>
            <a:r>
              <a:rPr kumimoji="0" lang="en-US" sz="1800" b="0" i="0" u="none" strike="noStrike" kern="1200" cap="none" spc="0" normalizeH="0" baseline="0" noProof="0" err="1">
                <a:ln>
                  <a:noFill/>
                </a:ln>
                <a:solidFill>
                  <a:srgbClr val="4B2E83"/>
                </a:solidFill>
                <a:effectLst/>
                <a:uLnTx/>
                <a:uFillTx/>
                <a:latin typeface="Calibri"/>
                <a:ea typeface="+mn-ea"/>
                <a:cs typeface="+mn-cs"/>
              </a:rPr>
              <a:t>worktag</a:t>
            </a:r>
            <a:endParaRPr kumimoji="0" lang="en-US" sz="1800" b="0" i="0" u="none" strike="noStrike" kern="1200" cap="none" spc="0" normalizeH="0" baseline="0" noProof="0">
              <a:ln>
                <a:noFill/>
              </a:ln>
              <a:solidFill>
                <a:srgbClr val="4B2E83"/>
              </a:solidFill>
              <a:effectLst/>
              <a:uLnTx/>
              <a:uFillTx/>
              <a:latin typeface="Calibri"/>
              <a:ea typeface="+mn-ea"/>
              <a:cs typeface="+mn-cs"/>
            </a:endParaRPr>
          </a:p>
          <a:p>
            <a:pPr marL="457200" marR="0" lvl="1" indent="-457200" algn="l" defTabSz="609585" rtl="0" eaLnBrk="1" fontAlgn="auto" latinLnBrk="0" hangingPunct="1">
              <a:lnSpc>
                <a:spcPct val="100000"/>
              </a:lnSpc>
              <a:spcBef>
                <a:spcPct val="20000"/>
              </a:spcBef>
              <a:spcAft>
                <a:spcPts val="0"/>
              </a:spcAft>
              <a:buClrTx/>
              <a:buSzTx/>
              <a:buFont typeface="+mj-lt"/>
              <a:buAutoNum type="arabicPeriod"/>
              <a:tabLst/>
              <a:defRPr/>
            </a:pPr>
            <a:r>
              <a:rPr kumimoji="0" lang="en-US" sz="2400" b="1" i="0" u="none" strike="noStrike" kern="1200" cap="none" spc="0" normalizeH="0" baseline="0" noProof="0">
                <a:ln>
                  <a:noFill/>
                </a:ln>
                <a:solidFill>
                  <a:srgbClr val="4B2E83"/>
                </a:solidFill>
                <a:effectLst/>
                <a:uLnTx/>
                <a:uFillTx/>
                <a:latin typeface="Calibri"/>
                <a:ea typeface="+mn-ea"/>
                <a:cs typeface="+mn-cs"/>
              </a:rPr>
              <a:t>Application</a:t>
            </a:r>
            <a:r>
              <a:rPr kumimoji="0" lang="en-US" sz="2400" b="0" i="0" u="none" strike="noStrike" kern="1200" cap="none" spc="0" normalizeH="0" baseline="0" noProof="0">
                <a:ln>
                  <a:noFill/>
                </a:ln>
                <a:solidFill>
                  <a:srgbClr val="4B2E83"/>
                </a:solidFill>
                <a:effectLst/>
                <a:uLnTx/>
                <a:uFillTx/>
                <a:latin typeface="Calibri"/>
                <a:ea typeface="+mn-ea"/>
                <a:cs typeface="+mn-cs"/>
              </a:rPr>
              <a:t> of the Customer/Sponsor Payment to an open invoice or customer account</a:t>
            </a:r>
          </a:p>
          <a:p>
            <a:pPr marL="990587" marR="0" lvl="2" indent="-457200" algn="l" defTabSz="609585" rtl="0" eaLnBrk="1" fontAlgn="auto" latinLnBrk="0" hangingPunct="1">
              <a:lnSpc>
                <a:spcPct val="100000"/>
              </a:lnSpc>
              <a:spcBef>
                <a:spcPct val="20000"/>
              </a:spcBef>
              <a:spcAft>
                <a:spcPts val="0"/>
              </a:spcAft>
              <a:buClrTx/>
              <a:buSzTx/>
              <a:buFont typeface="Arial"/>
              <a:buChar char="•"/>
              <a:tabLst/>
              <a:defRPr/>
            </a:pPr>
            <a:r>
              <a:rPr kumimoji="0" lang="en-US" sz="1800" b="0" i="0" u="none" strike="noStrike" kern="1200" cap="none" spc="0" normalizeH="0" baseline="0" noProof="0">
                <a:ln>
                  <a:noFill/>
                </a:ln>
                <a:solidFill>
                  <a:srgbClr val="4B2E83"/>
                </a:solidFill>
                <a:effectLst/>
                <a:uLnTx/>
                <a:uFillTx/>
                <a:latin typeface="Calibri"/>
                <a:ea typeface="+mn-ea"/>
                <a:cs typeface="+mn-cs"/>
              </a:rPr>
              <a:t>Application of a payment can be performed manually or through auto-application</a:t>
            </a:r>
          </a:p>
          <a:p>
            <a:pPr marL="990587" marR="0" lvl="2" indent="-457200" algn="l" defTabSz="609585" rtl="0" eaLnBrk="1" fontAlgn="auto" latinLnBrk="0" hangingPunct="1">
              <a:lnSpc>
                <a:spcPct val="100000"/>
              </a:lnSpc>
              <a:spcBef>
                <a:spcPct val="20000"/>
              </a:spcBef>
              <a:spcAft>
                <a:spcPts val="0"/>
              </a:spcAft>
              <a:buClrTx/>
              <a:buSzTx/>
              <a:buFont typeface="Arial"/>
              <a:buChar char="•"/>
              <a:tabLst/>
              <a:defRPr/>
            </a:pPr>
            <a:r>
              <a:rPr kumimoji="0" lang="en-US" sz="1800" b="0" i="0" u="none" strike="noStrike" kern="1200" cap="none" spc="0" normalizeH="0" baseline="0" noProof="0">
                <a:ln>
                  <a:noFill/>
                </a:ln>
                <a:solidFill>
                  <a:srgbClr val="4B2E83"/>
                </a:solidFill>
                <a:effectLst/>
                <a:uLnTx/>
                <a:uFillTx/>
                <a:latin typeface="Calibri"/>
                <a:ea typeface="+mn-ea"/>
                <a:cs typeface="+mn-cs"/>
              </a:rPr>
              <a:t>Application is performed at an invoice(s) level or is applied on to the customer account</a:t>
            </a:r>
          </a:p>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400" b="1" i="0" u="none" strike="noStrike" kern="1200" cap="none" spc="0" normalizeH="0" baseline="0" noProof="0">
              <a:ln>
                <a:noFill/>
              </a:ln>
              <a:solidFill>
                <a:srgbClr val="4B2E83"/>
              </a:solidFill>
              <a:effectLst/>
              <a:uLnTx/>
              <a:uFillTx/>
              <a:latin typeface="Calibri"/>
              <a:ea typeface="+mn-ea"/>
              <a:cs typeface="+mn-cs"/>
            </a:endParaRPr>
          </a:p>
        </p:txBody>
      </p:sp>
    </p:spTree>
    <p:extLst>
      <p:ext uri="{BB962C8B-B14F-4D97-AF65-F5344CB8AC3E}">
        <p14:creationId xmlns:p14="http://schemas.microsoft.com/office/powerpoint/2010/main" val="16468488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AD19099-E58D-4B55-8614-DA2382299C49}"/>
              </a:ext>
            </a:extLst>
          </p:cNvPr>
          <p:cNvSpPr>
            <a:spLocks noGrp="1"/>
          </p:cNvSpPr>
          <p:nvPr>
            <p:ph type="title"/>
          </p:nvPr>
        </p:nvSpPr>
        <p:spPr/>
        <p:txBody>
          <a:bodyPr/>
          <a:lstStyle/>
          <a:p>
            <a:pPr algn="l"/>
            <a:r>
              <a:rPr lang="en-US"/>
              <a:t>Cash Application - </a:t>
            </a:r>
            <a:r>
              <a:rPr lang="en-US" err="1"/>
              <a:t>OVerview</a:t>
            </a:r>
            <a:endParaRPr lang="en-US"/>
          </a:p>
        </p:txBody>
      </p:sp>
      <p:sp>
        <p:nvSpPr>
          <p:cNvPr id="4" name="Text Placeholder 2">
            <a:extLst>
              <a:ext uri="{FF2B5EF4-FFF2-40B4-BE49-F238E27FC236}">
                <a16:creationId xmlns:a16="http://schemas.microsoft.com/office/drawing/2014/main" id="{652E63D4-9242-4414-B4EA-AB9359D2879C}"/>
              </a:ext>
            </a:extLst>
          </p:cNvPr>
          <p:cNvSpPr txBox="1">
            <a:spLocks/>
          </p:cNvSpPr>
          <p:nvPr/>
        </p:nvSpPr>
        <p:spPr>
          <a:xfrm>
            <a:off x="590473" y="13121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kumimoji="0" lang="en-US" sz="2800" b="1" i="0" u="none" strike="noStrike" kern="1200" cap="none" spc="0" normalizeH="0" baseline="0" noProof="0">
                <a:ln>
                  <a:noFill/>
                </a:ln>
                <a:solidFill>
                  <a:srgbClr val="4B2E83"/>
                </a:solidFill>
                <a:effectLst/>
                <a:uLnTx/>
                <a:uFillTx/>
                <a:latin typeface="Calibri"/>
                <a:ea typeface="+mn-ea"/>
                <a:cs typeface="+mn-cs"/>
              </a:rPr>
              <a:t>How does the University receive customer/sponsor payments:</a:t>
            </a:r>
          </a:p>
          <a:p>
            <a:pPr marL="0" marR="0" lvl="0" indent="0" algn="l" defTabSz="609585" rtl="0" eaLnBrk="1" fontAlgn="auto" latinLnBrk="0" hangingPunct="1">
              <a:lnSpc>
                <a:spcPct val="100000"/>
              </a:lnSpc>
              <a:spcBef>
                <a:spcPct val="20000"/>
              </a:spcBef>
              <a:spcAft>
                <a:spcPts val="0"/>
              </a:spcAft>
              <a:buClrTx/>
              <a:buSzTx/>
              <a:buFont typeface="Arial"/>
              <a:buNone/>
              <a:tabLst/>
              <a:defRPr/>
            </a:pPr>
            <a:r>
              <a:rPr kumimoji="0" lang="en-US" sz="2800" b="1" i="0" u="none" strike="noStrike" kern="1200" cap="none" spc="0" normalizeH="0" baseline="0" noProof="0">
                <a:ln>
                  <a:noFill/>
                </a:ln>
                <a:solidFill>
                  <a:srgbClr val="4B2E83"/>
                </a:solidFill>
                <a:effectLst/>
                <a:uLnTx/>
                <a:uFillTx/>
                <a:latin typeface="Calibri"/>
                <a:ea typeface="+mn-ea"/>
                <a:cs typeface="+mn-cs"/>
              </a:rPr>
              <a:t>Primarily in 2 ways – Via Check or EFT (ACH/Wire)</a:t>
            </a:r>
          </a:p>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a:p>
            <a:pPr marL="0" marR="0" lvl="0" indent="0" algn="l" defTabSz="609585" rtl="0" eaLnBrk="1" fontAlgn="auto" latinLnBrk="0" hangingPunct="1">
              <a:lnSpc>
                <a:spcPct val="100000"/>
              </a:lnSpc>
              <a:spcBef>
                <a:spcPct val="20000"/>
              </a:spcBef>
              <a:spcAft>
                <a:spcPts val="0"/>
              </a:spcAft>
              <a:buClrTx/>
              <a:buSzTx/>
              <a:buFont typeface="Arial"/>
              <a:buNone/>
              <a:tabLst/>
              <a:defRPr/>
            </a:pPr>
            <a:r>
              <a:rPr kumimoji="0" lang="en-US" sz="2800" b="1" i="0" u="none" strike="noStrike" kern="1200" cap="none" spc="0" normalizeH="0" baseline="0" noProof="0">
                <a:ln>
                  <a:noFill/>
                </a:ln>
                <a:solidFill>
                  <a:srgbClr val="4B2E83"/>
                </a:solidFill>
                <a:effectLst/>
                <a:uLnTx/>
                <a:uFillTx/>
                <a:latin typeface="Calibri"/>
                <a:ea typeface="+mn-ea"/>
                <a:cs typeface="+mn-cs"/>
              </a:rPr>
              <a:t>When these payments are received, they are captured within our university owned bank accounts and appear on our daily bank statements/bank reporting.</a:t>
            </a:r>
          </a:p>
        </p:txBody>
      </p:sp>
    </p:spTree>
    <p:extLst>
      <p:ext uri="{BB962C8B-B14F-4D97-AF65-F5344CB8AC3E}">
        <p14:creationId xmlns:p14="http://schemas.microsoft.com/office/powerpoint/2010/main" val="10775195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AD19099-E58D-4B55-8614-DA2382299C49}"/>
              </a:ext>
            </a:extLst>
          </p:cNvPr>
          <p:cNvSpPr>
            <a:spLocks noGrp="1"/>
          </p:cNvSpPr>
          <p:nvPr>
            <p:ph type="title"/>
          </p:nvPr>
        </p:nvSpPr>
        <p:spPr/>
        <p:txBody>
          <a:bodyPr/>
          <a:lstStyle/>
          <a:p>
            <a:pPr algn="l"/>
            <a:r>
              <a:rPr lang="en-US"/>
              <a:t>Cash Application Demonstration - Manual</a:t>
            </a:r>
          </a:p>
        </p:txBody>
      </p:sp>
      <p:sp>
        <p:nvSpPr>
          <p:cNvPr id="4" name="Text Placeholder 2">
            <a:extLst>
              <a:ext uri="{FF2B5EF4-FFF2-40B4-BE49-F238E27FC236}">
                <a16:creationId xmlns:a16="http://schemas.microsoft.com/office/drawing/2014/main" id="{652E63D4-9242-4414-B4EA-AB9359D2879C}"/>
              </a:ext>
            </a:extLst>
          </p:cNvPr>
          <p:cNvSpPr txBox="1">
            <a:spLocks/>
          </p:cNvSpPr>
          <p:nvPr/>
        </p:nvSpPr>
        <p:spPr>
          <a:xfrm>
            <a:off x="590473" y="13121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graphicFrame>
        <p:nvGraphicFramePr>
          <p:cNvPr id="2" name="Diagram 1">
            <a:extLst>
              <a:ext uri="{FF2B5EF4-FFF2-40B4-BE49-F238E27FC236}">
                <a16:creationId xmlns:a16="http://schemas.microsoft.com/office/drawing/2014/main" id="{919846CC-FD9D-40C8-9CAA-6C14239A4693}"/>
              </a:ext>
            </a:extLst>
          </p:cNvPr>
          <p:cNvGraphicFramePr/>
          <p:nvPr/>
        </p:nvGraphicFramePr>
        <p:xfrm>
          <a:off x="1974613" y="127214"/>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361595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AD19099-E58D-4B55-8614-DA2382299C49}"/>
              </a:ext>
            </a:extLst>
          </p:cNvPr>
          <p:cNvSpPr>
            <a:spLocks noGrp="1"/>
          </p:cNvSpPr>
          <p:nvPr>
            <p:ph type="title"/>
          </p:nvPr>
        </p:nvSpPr>
        <p:spPr/>
        <p:txBody>
          <a:bodyPr/>
          <a:lstStyle/>
          <a:p>
            <a:pPr algn="l"/>
            <a:r>
              <a:rPr lang="en-US" sz="3200"/>
              <a:t>Unique use cases</a:t>
            </a:r>
          </a:p>
        </p:txBody>
      </p:sp>
      <p:sp>
        <p:nvSpPr>
          <p:cNvPr id="4" name="Text Placeholder 2">
            <a:extLst>
              <a:ext uri="{FF2B5EF4-FFF2-40B4-BE49-F238E27FC236}">
                <a16:creationId xmlns:a16="http://schemas.microsoft.com/office/drawing/2014/main" id="{652E63D4-9242-4414-B4EA-AB9359D2879C}"/>
              </a:ext>
            </a:extLst>
          </p:cNvPr>
          <p:cNvSpPr txBox="1">
            <a:spLocks/>
          </p:cNvSpPr>
          <p:nvPr/>
        </p:nvSpPr>
        <p:spPr>
          <a:xfrm>
            <a:off x="590473" y="13121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sp>
        <p:nvSpPr>
          <p:cNvPr id="5" name="Text Placeholder 2">
            <a:extLst>
              <a:ext uri="{FF2B5EF4-FFF2-40B4-BE49-F238E27FC236}">
                <a16:creationId xmlns:a16="http://schemas.microsoft.com/office/drawing/2014/main" id="{3861E9C6-0A97-4749-895C-674E245C2228}"/>
              </a:ext>
            </a:extLst>
          </p:cNvPr>
          <p:cNvSpPr txBox="1">
            <a:spLocks/>
          </p:cNvSpPr>
          <p:nvPr/>
        </p:nvSpPr>
        <p:spPr>
          <a:xfrm>
            <a:off x="742873" y="14645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514350" marR="0" lvl="0" indent="-514350" algn="l" defTabSz="609585" rtl="0" eaLnBrk="1" fontAlgn="auto" latinLnBrk="0" hangingPunct="1">
              <a:lnSpc>
                <a:spcPct val="100000"/>
              </a:lnSpc>
              <a:spcBef>
                <a:spcPct val="20000"/>
              </a:spcBef>
              <a:spcAft>
                <a:spcPts val="0"/>
              </a:spcAft>
              <a:buClrTx/>
              <a:buSzTx/>
              <a:buAutoNum type="alphaUcPeriod"/>
              <a:tabLst/>
              <a:defRPr/>
            </a:pPr>
            <a:r>
              <a:rPr kumimoji="0" lang="en-US" sz="2800" b="1" i="0" u="none" strike="noStrike" kern="1200" cap="none" spc="0" normalizeH="0" baseline="0" noProof="0">
                <a:ln>
                  <a:noFill/>
                </a:ln>
                <a:solidFill>
                  <a:srgbClr val="4B2E83"/>
                </a:solidFill>
                <a:effectLst/>
                <a:uLnTx/>
                <a:uFillTx/>
                <a:latin typeface="Calibri"/>
                <a:ea typeface="+mn-ea"/>
                <a:cs typeface="+mn-cs"/>
              </a:rPr>
              <a:t>What if the payment is half Customer invoice payment and half sponsor related invoice payment?</a:t>
            </a:r>
          </a:p>
          <a:p>
            <a:pPr lvl="1"/>
            <a:r>
              <a:rPr lang="en-US" sz="2000" b="1">
                <a:solidFill>
                  <a:srgbClr val="4B2E83"/>
                </a:solidFill>
                <a:latin typeface="Calibri"/>
              </a:rPr>
              <a:t>Remit-From Customer will be either the customer or sponsor instance of the payee. The Additional remittance detail below will call out the appropriate invoice and split the application between the two.</a:t>
            </a:r>
          </a:p>
          <a:p>
            <a:pPr lvl="1"/>
            <a:r>
              <a:rPr lang="en-US" sz="2000" b="1">
                <a:solidFill>
                  <a:srgbClr val="4B2E83"/>
                </a:solidFill>
                <a:latin typeface="Calibri"/>
              </a:rPr>
              <a:t>Difficulty: Low; Frequency: Low</a:t>
            </a:r>
          </a:p>
          <a:p>
            <a:pPr lvl="1"/>
            <a:endParaRPr lang="en-US" sz="1732" b="1">
              <a:solidFill>
                <a:srgbClr val="4B2E83"/>
              </a:solidFill>
              <a:latin typeface="Calibri"/>
            </a:endParaRPr>
          </a:p>
          <a:p>
            <a:pPr marL="514350" indent="-514350">
              <a:buFont typeface="Arial"/>
              <a:buAutoNum type="alphaUcPeriod"/>
            </a:pPr>
            <a:r>
              <a:rPr lang="en-US" sz="2800" b="1">
                <a:solidFill>
                  <a:srgbClr val="4B2E83"/>
                </a:solidFill>
                <a:latin typeface="Calibri"/>
              </a:rPr>
              <a:t>What if the payment is split between two separate companies or intercompany in nature?</a:t>
            </a:r>
          </a:p>
          <a:p>
            <a:pPr lvl="1"/>
            <a:r>
              <a:rPr lang="en-US" sz="2000" b="1">
                <a:solidFill>
                  <a:srgbClr val="4B2E83"/>
                </a:solidFill>
                <a:latin typeface="Calibri"/>
              </a:rPr>
              <a:t>Workday intentionally allows acceptance of payments on behalf of another company. Application occurs as normal and intercompany accounting will be produced inherently in Workday.</a:t>
            </a:r>
          </a:p>
          <a:p>
            <a:pPr lvl="1"/>
            <a:r>
              <a:rPr lang="en-US" sz="2000" b="1">
                <a:solidFill>
                  <a:srgbClr val="4B2E83"/>
                </a:solidFill>
                <a:latin typeface="Calibri"/>
              </a:rPr>
              <a:t>Difficulty: Low; Frequency: Medium</a:t>
            </a:r>
          </a:p>
        </p:txBody>
      </p:sp>
    </p:spTree>
    <p:extLst>
      <p:ext uri="{BB962C8B-B14F-4D97-AF65-F5344CB8AC3E}">
        <p14:creationId xmlns:p14="http://schemas.microsoft.com/office/powerpoint/2010/main" val="19121042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AD19099-E58D-4B55-8614-DA2382299C49}"/>
              </a:ext>
            </a:extLst>
          </p:cNvPr>
          <p:cNvSpPr>
            <a:spLocks noGrp="1"/>
          </p:cNvSpPr>
          <p:nvPr>
            <p:ph type="title"/>
          </p:nvPr>
        </p:nvSpPr>
        <p:spPr/>
        <p:txBody>
          <a:bodyPr/>
          <a:lstStyle/>
          <a:p>
            <a:pPr algn="l"/>
            <a:r>
              <a:rPr lang="en-US" sz="3200"/>
              <a:t>Unique use cases</a:t>
            </a:r>
          </a:p>
        </p:txBody>
      </p:sp>
      <p:sp>
        <p:nvSpPr>
          <p:cNvPr id="4" name="Text Placeholder 2">
            <a:extLst>
              <a:ext uri="{FF2B5EF4-FFF2-40B4-BE49-F238E27FC236}">
                <a16:creationId xmlns:a16="http://schemas.microsoft.com/office/drawing/2014/main" id="{652E63D4-9242-4414-B4EA-AB9359D2879C}"/>
              </a:ext>
            </a:extLst>
          </p:cNvPr>
          <p:cNvSpPr txBox="1">
            <a:spLocks/>
          </p:cNvSpPr>
          <p:nvPr/>
        </p:nvSpPr>
        <p:spPr>
          <a:xfrm>
            <a:off x="590473" y="13121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sp>
        <p:nvSpPr>
          <p:cNvPr id="5" name="Text Placeholder 2">
            <a:extLst>
              <a:ext uri="{FF2B5EF4-FFF2-40B4-BE49-F238E27FC236}">
                <a16:creationId xmlns:a16="http://schemas.microsoft.com/office/drawing/2014/main" id="{3861E9C6-0A97-4749-895C-674E245C2228}"/>
              </a:ext>
            </a:extLst>
          </p:cNvPr>
          <p:cNvSpPr txBox="1">
            <a:spLocks/>
          </p:cNvSpPr>
          <p:nvPr/>
        </p:nvSpPr>
        <p:spPr>
          <a:xfrm>
            <a:off x="742873" y="1464519"/>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None/>
              <a:tabLst/>
              <a:defRPr/>
            </a:pPr>
            <a:r>
              <a:rPr kumimoji="0" lang="en-US" sz="2800" b="1" i="0" u="none" strike="noStrike" kern="1200" cap="none" spc="0" normalizeH="0" baseline="0" noProof="0">
                <a:ln>
                  <a:noFill/>
                </a:ln>
                <a:solidFill>
                  <a:srgbClr val="4B2E83"/>
                </a:solidFill>
                <a:effectLst/>
                <a:uLnTx/>
                <a:uFillTx/>
                <a:latin typeface="Calibri"/>
                <a:ea typeface="+mn-ea"/>
                <a:cs typeface="+mn-cs"/>
              </a:rPr>
              <a:t>C.  What if the payment is half Customer/Sponsor invoice payment and a Gift related non-invoice payment?</a:t>
            </a:r>
          </a:p>
          <a:p>
            <a:pPr lvl="1"/>
            <a:r>
              <a:rPr lang="en-US" sz="2000" b="1">
                <a:solidFill>
                  <a:srgbClr val="4B2E83"/>
                </a:solidFill>
                <a:latin typeface="Calibri"/>
              </a:rPr>
              <a:t>Recommendation: Customer Payment still recorded through automation, Overpayment functionality leveraged to post proper accounting prior to being picked up by Tandem/Advancement.</a:t>
            </a:r>
          </a:p>
          <a:p>
            <a:pPr lvl="1"/>
            <a:r>
              <a:rPr lang="en-US" sz="2000" b="1">
                <a:solidFill>
                  <a:srgbClr val="4B2E83"/>
                </a:solidFill>
                <a:latin typeface="Calibri"/>
              </a:rPr>
              <a:t>Advancement Team notified to begin thinking through this accounting.</a:t>
            </a:r>
          </a:p>
          <a:p>
            <a:pPr lvl="1"/>
            <a:r>
              <a:rPr lang="en-US" sz="2000" b="1">
                <a:solidFill>
                  <a:srgbClr val="4B2E83"/>
                </a:solidFill>
                <a:latin typeface="Calibri"/>
              </a:rPr>
              <a:t>Difficulty: Medium; Frequency: Low</a:t>
            </a:r>
            <a:endParaRPr lang="en-US" sz="1732" b="1">
              <a:solidFill>
                <a:srgbClr val="4B2E83"/>
              </a:solidFill>
              <a:latin typeface="Calibri"/>
            </a:endParaRPr>
          </a:p>
          <a:p>
            <a:pPr marL="0" marR="0" lvl="0" indent="0" algn="l" defTabSz="609585" rtl="0" eaLnBrk="1" fontAlgn="auto" latinLnBrk="0" hangingPunct="1">
              <a:lnSpc>
                <a:spcPct val="100000"/>
              </a:lnSpc>
              <a:spcBef>
                <a:spcPct val="20000"/>
              </a:spcBef>
              <a:spcAft>
                <a:spcPts val="0"/>
              </a:spcAft>
              <a:buClrTx/>
              <a:buSzTx/>
              <a:buNone/>
              <a:tabLst/>
              <a:defRPr/>
            </a:pPr>
            <a:r>
              <a:rPr kumimoji="0" lang="en-US" sz="2800" b="1" i="0" u="none" strike="noStrike" kern="1200" cap="none" spc="0" normalizeH="0" baseline="0" noProof="0">
                <a:ln>
                  <a:noFill/>
                </a:ln>
                <a:solidFill>
                  <a:srgbClr val="4B2E83"/>
                </a:solidFill>
                <a:effectLst/>
                <a:uLnTx/>
                <a:uFillTx/>
                <a:latin typeface="Calibri"/>
                <a:ea typeface="+mn-ea"/>
                <a:cs typeface="+mn-cs"/>
              </a:rPr>
              <a:t>D.  What if the payment is half Customer/Sponsor invoice payment and a Student related non-invoiced in Workday payment?</a:t>
            </a:r>
          </a:p>
          <a:p>
            <a:pPr lvl="1"/>
            <a:r>
              <a:rPr lang="en-US" sz="2000" b="1">
                <a:solidFill>
                  <a:srgbClr val="4B2E83"/>
                </a:solidFill>
                <a:latin typeface="Calibri"/>
              </a:rPr>
              <a:t>Recommendation: Customer Payment still recorded through automation, Overpayment functionality leveraged to post proper accounting prior to being picked up by SFS.</a:t>
            </a:r>
          </a:p>
          <a:p>
            <a:pPr lvl="1"/>
            <a:r>
              <a:rPr lang="en-US" sz="2000" b="1">
                <a:solidFill>
                  <a:srgbClr val="4B2E83"/>
                </a:solidFill>
                <a:latin typeface="Calibri"/>
              </a:rPr>
              <a:t>SFS notified and is thinking through appropriate accounting and process with SDB.</a:t>
            </a:r>
          </a:p>
          <a:p>
            <a:pPr lvl="1"/>
            <a:r>
              <a:rPr lang="en-US" sz="2000" b="1">
                <a:solidFill>
                  <a:srgbClr val="4B2E83"/>
                </a:solidFill>
                <a:latin typeface="Calibri"/>
              </a:rPr>
              <a:t>Difficulty: Medium; Frequency: Low</a:t>
            </a:r>
          </a:p>
        </p:txBody>
      </p:sp>
    </p:spTree>
    <p:extLst>
      <p:ext uri="{BB962C8B-B14F-4D97-AF65-F5344CB8AC3E}">
        <p14:creationId xmlns:p14="http://schemas.microsoft.com/office/powerpoint/2010/main" val="29444685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AD19099-E58D-4B55-8614-DA2382299C49}"/>
              </a:ext>
            </a:extLst>
          </p:cNvPr>
          <p:cNvSpPr>
            <a:spLocks noGrp="1"/>
          </p:cNvSpPr>
          <p:nvPr>
            <p:ph type="title"/>
          </p:nvPr>
        </p:nvSpPr>
        <p:spPr/>
        <p:txBody>
          <a:bodyPr/>
          <a:lstStyle/>
          <a:p>
            <a:pPr algn="l"/>
            <a:r>
              <a:rPr lang="en-US" sz="3200"/>
              <a:t>Cash application environment – Electronic payments</a:t>
            </a:r>
          </a:p>
        </p:txBody>
      </p:sp>
      <p:sp>
        <p:nvSpPr>
          <p:cNvPr id="5" name="Text Placeholder 2">
            <a:extLst>
              <a:ext uri="{FF2B5EF4-FFF2-40B4-BE49-F238E27FC236}">
                <a16:creationId xmlns:a16="http://schemas.microsoft.com/office/drawing/2014/main" id="{3861E9C6-0A97-4749-895C-674E245C2228}"/>
              </a:ext>
            </a:extLst>
          </p:cNvPr>
          <p:cNvSpPr txBox="1">
            <a:spLocks/>
          </p:cNvSpPr>
          <p:nvPr/>
        </p:nvSpPr>
        <p:spPr>
          <a:xfrm>
            <a:off x="590473" y="1043323"/>
            <a:ext cx="10912883" cy="5294656"/>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a:ln>
                <a:noFill/>
              </a:ln>
              <a:solidFill>
                <a:srgbClr val="4B2E83"/>
              </a:solidFill>
              <a:effectLst/>
              <a:uLnTx/>
              <a:uFillTx/>
              <a:latin typeface="Calibri"/>
              <a:ea typeface="+mn-ea"/>
              <a:cs typeface="+mn-cs"/>
            </a:endParaRPr>
          </a:p>
        </p:txBody>
      </p:sp>
      <p:graphicFrame>
        <p:nvGraphicFramePr>
          <p:cNvPr id="12" name="Chart 11">
            <a:extLst>
              <a:ext uri="{FF2B5EF4-FFF2-40B4-BE49-F238E27FC236}">
                <a16:creationId xmlns:a16="http://schemas.microsoft.com/office/drawing/2014/main" id="{981A60D8-919C-47F9-BC49-22CA2E1495D9}"/>
              </a:ext>
            </a:extLst>
          </p:cNvPr>
          <p:cNvGraphicFramePr/>
          <p:nvPr>
            <p:extLst>
              <p:ext uri="{D42A27DB-BD31-4B8C-83A1-F6EECF244321}">
                <p14:modId xmlns:p14="http://schemas.microsoft.com/office/powerpoint/2010/main" val="3324233750"/>
              </p:ext>
            </p:extLst>
          </p:nvPr>
        </p:nvGraphicFramePr>
        <p:xfrm>
          <a:off x="1270535" y="943275"/>
          <a:ext cx="9317254" cy="552490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14540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06D91-7A4F-46A6-902C-963BE1FA8D71}"/>
              </a:ext>
            </a:extLst>
          </p:cNvPr>
          <p:cNvSpPr>
            <a:spLocks noGrp="1"/>
          </p:cNvSpPr>
          <p:nvPr>
            <p:ph type="title"/>
          </p:nvPr>
        </p:nvSpPr>
        <p:spPr>
          <a:xfrm>
            <a:off x="613833" y="859991"/>
            <a:ext cx="11016192" cy="3522341"/>
          </a:xfrm>
        </p:spPr>
        <p:txBody>
          <a:bodyPr/>
          <a:lstStyle/>
          <a:p>
            <a:r>
              <a:rPr lang="en-US"/>
              <a:t>Cash App Automation: Invoiced (w/ remittance)</a:t>
            </a:r>
          </a:p>
        </p:txBody>
      </p:sp>
    </p:spTree>
    <p:extLst>
      <p:ext uri="{BB962C8B-B14F-4D97-AF65-F5344CB8AC3E}">
        <p14:creationId xmlns:p14="http://schemas.microsoft.com/office/powerpoint/2010/main" val="3193601721"/>
      </p:ext>
    </p:extLst>
  </p:cSld>
  <p:clrMapOvr>
    <a:masterClrMapping/>
  </p:clrMapOvr>
</p:sld>
</file>

<file path=ppt/theme/theme1.xml><?xml version="1.0" encoding="utf-8"?>
<a:theme xmlns:a="http://schemas.openxmlformats.org/drawingml/2006/main" name="1_UWFT_Purple">
  <a:themeElements>
    <a:clrScheme name="UW Brand">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White_Custom Design UWFT">
  <a:themeElements>
    <a:clrScheme name="Custom 2">
      <a:dk1>
        <a:srgbClr val="4B2E83"/>
      </a:dk1>
      <a:lt1>
        <a:srgbClr val="E8D3A2"/>
      </a:lt1>
      <a:dk2>
        <a:srgbClr val="4B2E83"/>
      </a:dk2>
      <a:lt2>
        <a:srgbClr val="FFFFFF"/>
      </a:lt2>
      <a:accent1>
        <a:srgbClr val="4B2E83"/>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WFT_PPT_Template_16x9" id="{8453513C-7EF4-4DCB-B625-DCA7404BE781}" vid="{550FF814-CEB0-44DC-A186-E7DF750C1D8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TT Document" ma:contentTypeID="0x0101002FE465F1F0AC034ABA6E681E8A0036DD001F41FCEA88030845883E5F8AE1604587" ma:contentTypeVersion="15" ma:contentTypeDescription="UWFT Process Transformation Teams content type.&#10;- JCS 20200330" ma:contentTypeScope="" ma:versionID="f9d2fb13d91d7dc47820c434f0fbc405">
  <xsd:schema xmlns:xsd="http://www.w3.org/2001/XMLSchema" xmlns:xs="http://www.w3.org/2001/XMLSchema" xmlns:p="http://schemas.microsoft.com/office/2006/metadata/properties" xmlns:ns2="ef068589-7627-4745-9c30-67292ff0bd7a" xmlns:ns3="ab06a5aa-8e31-4bdb-9b13-38c58a92ec8a" xmlns:ns4="1811c130-1630-488b-9182-3655d2d1f35d" targetNamespace="http://schemas.microsoft.com/office/2006/metadata/properties" ma:root="true" ma:fieldsID="a7326faad0de9cc43232ab44102291ec" ns2:_="" ns3:_="" ns4:_="">
    <xsd:import namespace="ef068589-7627-4745-9c30-67292ff0bd7a"/>
    <xsd:import namespace="ab06a5aa-8e31-4bdb-9b13-38c58a92ec8a"/>
    <xsd:import namespace="1811c130-1630-488b-9182-3655d2d1f35d"/>
    <xsd:element name="properties">
      <xsd:complexType>
        <xsd:sequence>
          <xsd:element name="documentManagement">
            <xsd:complexType>
              <xsd:all>
                <xsd:element ref="ns2:PTT_x0020_Topics" minOccurs="0"/>
                <xsd:element ref="ns2:PTT_x0020_Meeting" minOccurs="0"/>
                <xsd:element ref="ns2:jf94b535c5e1446882219ffb53bbc806" minOccurs="0"/>
                <xsd:element ref="ns3:TaxCatchAll" minOccurs="0"/>
                <xsd:element ref="ns3:TaxCatchAllLabel" minOccurs="0"/>
                <xsd:element ref="ns2:e5102fcf28034f80a2792dde3cb73966" minOccurs="0"/>
                <xsd:element ref="ns4:MediaServiceDateTaken" minOccurs="0"/>
                <xsd:element ref="ns4:i4e8f8b9545f44189bba754f8b0f6bfa" minOccurs="0"/>
                <xsd:element ref="ns2:_dlc_DocId" minOccurs="0"/>
                <xsd:element ref="ns2:_dlc_DocIdUrl" minOccurs="0"/>
                <xsd:element ref="ns2:_dlc_DocIdPersistId" minOccurs="0"/>
                <xsd:element ref="ns2:l21da9e5891f40dbac6512d636ad1c30" minOccurs="0"/>
                <xsd:element ref="ns4:MediaServiceOCR" minOccurs="0"/>
                <xsd:element ref="ns4:MediaLengthInSeconds" minOccurs="0"/>
                <xsd:element ref="ns4:Priorities" minOccurs="0"/>
                <xsd:element ref="ns4: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f068589-7627-4745-9c30-67292ff0bd7a" elementFormDefault="qualified">
    <xsd:import namespace="http://schemas.microsoft.com/office/2006/documentManagement/types"/>
    <xsd:import namespace="http://schemas.microsoft.com/office/infopath/2007/PartnerControls"/>
    <xsd:element name="PTT_x0020_Topics" ma:index="3" nillable="true" ma:displayName="PTT Topics" ma:format="Dropdown" ma:internalName="PTT_x0020_Topics">
      <xsd:simpleType>
        <xsd:restriction base="dms:Choice">
          <xsd:enumeration value="Onboarding"/>
          <xsd:enumeration value="Meeting Pre-Read"/>
          <xsd:enumeration value="Meeting Material"/>
          <xsd:enumeration value="Meeting Post-Read"/>
          <xsd:enumeration value="Collaboration"/>
          <xsd:enumeration value="Data Gathering"/>
        </xsd:restriction>
      </xsd:simpleType>
    </xsd:element>
    <xsd:element name="PTT_x0020_Meeting" ma:index="4" nillable="true" ma:displayName="PTT Meeting" ma:format="Dropdown" ma:internalName="PTT_x0020_Meeting">
      <xsd:simpleType>
        <xsd:restriction base="dms:Choice">
          <xsd:enumeration value="NA"/>
          <xsd:enumeration value="PDW"/>
          <xsd:enumeration value="Configuration"/>
          <xsd:enumeration value="Round 1"/>
          <xsd:enumeration value="Round 2"/>
          <xsd:enumeration value="Round 3"/>
          <xsd:enumeration value="Round 4"/>
          <xsd:enumeration value="Round 5"/>
          <xsd:enumeration value="Round 6"/>
          <xsd:enumeration value="Round 7"/>
          <xsd:enumeration value="Round 8"/>
          <xsd:enumeration value="Round 9"/>
        </xsd:restriction>
      </xsd:simpleType>
    </xsd:element>
    <xsd:element name="jf94b535c5e1446882219ffb53bbc806" ma:index="8" nillable="true" ma:taxonomy="true" ma:internalName="jf94b535c5e1446882219ffb53bbc806" ma:taxonomyFieldName="Process_x0020_Areas" ma:displayName="Process Areas" ma:default="" ma:fieldId="{3f94b535-c5e1-4468-8221-9ffb53bbc806}" ma:sspId="e20148b9-20a4-48a0-acba-ba52d68a37a3" ma:termSetId="d20942c6-9752-44ca-ad80-07377ccec491" ma:anchorId="00000000-0000-0000-0000-000000000000" ma:open="false" ma:isKeyword="false">
      <xsd:complexType>
        <xsd:sequence>
          <xsd:element ref="pc:Terms" minOccurs="0" maxOccurs="1"/>
        </xsd:sequence>
      </xsd:complexType>
    </xsd:element>
    <xsd:element name="e5102fcf28034f80a2792dde3cb73966" ma:index="12" nillable="true" ma:taxonomy="true" ma:internalName="e5102fcf28034f80a2792dde3cb73966" ma:taxonomyFieldName="Type_x0020_of_x0020_Document" ma:displayName="Type of Document" ma:default="" ma:fieldId="{e5102fcf-2803-4f80-a279-2dde3cb73966}" ma:sspId="e20148b9-20a4-48a0-acba-ba52d68a37a3" ma:termSetId="0216d0b4-d982-45f2-a7f5-ef6fdd3791f8" ma:anchorId="00000000-0000-0000-0000-000000000000" ma:open="false" ma:isKeyword="false">
      <xsd:complexType>
        <xsd:sequence>
          <xsd:element ref="pc:Terms" minOccurs="0" maxOccurs="1"/>
        </xsd:sequence>
      </xsd:complexType>
    </xsd:element>
    <xsd:element name="_dlc_DocId" ma:index="19" nillable="true" ma:displayName="Document ID Value" ma:description="The value of the document ID assigned to this item." ma:internalName="_dlc_DocId" ma:readOnly="true">
      <xsd:simpleType>
        <xsd:restriction base="dms:Text"/>
      </xsd:simpleType>
    </xsd:element>
    <xsd:element name="_dlc_DocIdUrl" ma:index="2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21" nillable="true" ma:displayName="Persist ID" ma:description="Keep ID on add." ma:hidden="true" ma:internalName="_dlc_DocIdPersistId" ma:readOnly="true">
      <xsd:simpleType>
        <xsd:restriction base="dms:Boolean"/>
      </xsd:simpleType>
    </xsd:element>
    <xsd:element name="l21da9e5891f40dbac6512d636ad1c30" ma:index="22" nillable="true" ma:taxonomy="true" ma:internalName="l21da9e5891f40dbac6512d636ad1c30" ma:taxonomyFieldName="PTT_x0020_Effort_x002f_Deliverables" ma:displayName="PTT Effort/Deliverables" ma:indexed="true" ma:default="" ma:fieldId="{521da9e5-891f-40db-ac65-12d636ad1c30}" ma:sspId="e20148b9-20a4-48a0-acba-ba52d68a37a3" ma:termSetId="18162e21-2e8e-4e7d-b607-bd476926ead2"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b06a5aa-8e31-4bdb-9b13-38c58a92ec8a"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2f792a70-8ce9-4f7b-80c2-899b13bcd4b4}" ma:internalName="TaxCatchAll" ma:showField="CatchAllData" ma:web="ef068589-7627-4745-9c30-67292ff0bd7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f792a70-8ce9-4f7b-80c2-899b13bcd4b4}" ma:internalName="TaxCatchAllLabel" ma:readOnly="true" ma:showField="CatchAllDataLabel" ma:web="ef068589-7627-4745-9c30-67292ff0bd7a">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811c130-1630-488b-9182-3655d2d1f35d" elementFormDefault="qualified">
    <xsd:import namespace="http://schemas.microsoft.com/office/2006/documentManagement/types"/>
    <xsd:import namespace="http://schemas.microsoft.com/office/infopath/2007/PartnerControls"/>
    <xsd:element name="MediaServiceDateTaken" ma:index="15" nillable="true" ma:displayName="MediaServiceDateTaken" ma:hidden="true" ma:internalName="MediaServiceDateTaken" ma:readOnly="true">
      <xsd:simpleType>
        <xsd:restriction base="dms:Text"/>
      </xsd:simpleType>
    </xsd:element>
    <xsd:element name="i4e8f8b9545f44189bba754f8b0f6bfa" ma:index="18" nillable="true" ma:taxonomy="true" ma:internalName="i4e8f8b9545f44189bba754f8b0f6bfa" ma:taxonomyFieldName="Process_x0020_Areas_x0020_L2" ma:displayName="Process Areas L2" ma:default="" ma:fieldId="{24e8f8b9-545f-4418-9bba-754f8b0f6bfa}" ma:sspId="e20148b9-20a4-48a0-acba-ba52d68a37a3" ma:termSetId="19fed516-4ee2-4fdc-b8be-8150e8dac577" ma:anchorId="00000000-0000-0000-0000-000000000000" ma:open="false" ma:isKeyword="false">
      <xsd:complexType>
        <xsd:sequence>
          <xsd:element ref="pc:Terms" minOccurs="0" maxOccurs="1"/>
        </xsd:sequence>
      </xsd:complexType>
    </xsd:element>
    <xsd:element name="MediaServiceOCR" ma:index="24" nillable="true" ma:displayName="Extracted Text" ma:internalName="MediaServiceOCR" ma:readOnly="true">
      <xsd:simpleType>
        <xsd:restriction base="dms:Note">
          <xsd:maxLength value="255"/>
        </xsd:restriction>
      </xsd:simpleType>
    </xsd:element>
    <xsd:element name="MediaLengthInSeconds" ma:index="25" nillable="true" ma:displayName="Length (seconds)" ma:internalName="MediaLengthInSeconds" ma:readOnly="true">
      <xsd:simpleType>
        <xsd:restriction base="dms:Unknown"/>
      </xsd:simpleType>
    </xsd:element>
    <xsd:element name="Priorities" ma:index="26" nillable="true" ma:displayName="Priorities" ma:format="Dropdown" ma:internalName="Priorities">
      <xsd:simpleType>
        <xsd:restriction base="dms:Choice">
          <xsd:enumeration value="High"/>
          <xsd:enumeration value="Medium"/>
          <xsd:enumeration value="Low"/>
        </xsd:restriction>
      </xsd:simpleType>
    </xsd:element>
    <xsd:element name="lcf76f155ced4ddcb4097134ff3c332f" ma:index="28" nillable="true" ma:taxonomy="true" ma:internalName="lcf76f155ced4ddcb4097134ff3c332f" ma:taxonomyFieldName="MediaServiceImageTags" ma:displayName="Image Tags" ma:readOnly="false" ma:fieldId="{5cf76f15-5ced-4ddc-b409-7134ff3c332f}" ma:taxonomyMulti="true" ma:sspId="e20148b9-20a4-48a0-acba-ba52d68a37a3"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6"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TT_x0020_Meeting xmlns="ef068589-7627-4745-9c30-67292ff0bd7a" xsi:nil="true"/>
    <l21da9e5891f40dbac6512d636ad1c30 xmlns="ef068589-7627-4745-9c30-67292ff0bd7a">
      <Terms xmlns="http://schemas.microsoft.com/office/infopath/2007/PartnerControls"/>
    </l21da9e5891f40dbac6512d636ad1c30>
    <_dlc_DocId xmlns="ef068589-7627-4745-9c30-67292ff0bd7a">UWFTPTT-1292935663-18698</_dlc_DocId>
    <TaxCatchAll xmlns="ab06a5aa-8e31-4bdb-9b13-38c58a92ec8a">
      <Value>11</Value>
      <Value>23</Value>
      <Value>22</Value>
    </TaxCatchAll>
    <lcf76f155ced4ddcb4097134ff3c332f xmlns="1811c130-1630-488b-9182-3655d2d1f35d">
      <Terms xmlns="http://schemas.microsoft.com/office/infopath/2007/PartnerControls"/>
    </lcf76f155ced4ddcb4097134ff3c332f>
    <i4e8f8b9545f44189bba754f8b0f6bfa xmlns="1811c130-1630-488b-9182-3655d2d1f35d">
      <Terms xmlns="http://schemas.microsoft.com/office/infopath/2007/PartnerControls"/>
    </i4e8f8b9545f44189bba754f8b0f6bfa>
    <jf94b535c5e1446882219ffb53bbc806 xmlns="ef068589-7627-4745-9c30-67292ff0bd7a">
      <Terms xmlns="http://schemas.microsoft.com/office/infopath/2007/PartnerControls"/>
    </jf94b535c5e1446882219ffb53bbc806>
    <Priorities xmlns="1811c130-1630-488b-9182-3655d2d1f35d" xsi:nil="true"/>
    <e5102fcf28034f80a2792dde3cb73966 xmlns="ef068589-7627-4745-9c30-67292ff0bd7a">
      <Terms xmlns="http://schemas.microsoft.com/office/infopath/2007/PartnerControls"/>
    </e5102fcf28034f80a2792dde3cb73966>
    <_dlc_DocIdUrl xmlns="ef068589-7627-4745-9c30-67292ff0bd7a">
      <Url>https://uwnetid.sharepoint.com/sites/og_uwft_ptt/_layouts/15/DocIdRedir.aspx?ID=UWFTPTT-1292935663-18698</Url>
      <Description>UWFTPTT-1292935663-18698</Description>
    </_dlc_DocIdUrl>
    <PTT_x0020_Topics xmlns="ef068589-7627-4745-9c30-67292ff0bd7a" xsi:nil="true"/>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B71F83A7-84F1-4BB8-8E21-31D7CDE7995E}">
  <ds:schemaRefs>
    <ds:schemaRef ds:uri="http://schemas.microsoft.com/sharepoint/v3/contenttype/forms"/>
  </ds:schemaRefs>
</ds:datastoreItem>
</file>

<file path=customXml/itemProps2.xml><?xml version="1.0" encoding="utf-8"?>
<ds:datastoreItem xmlns:ds="http://schemas.openxmlformats.org/officeDocument/2006/customXml" ds:itemID="{7D9AFA31-E8C0-4C53-830C-9FA0BD22428E}">
  <ds:schemaRefs>
    <ds:schemaRef ds:uri="1811c130-1630-488b-9182-3655d2d1f35d"/>
    <ds:schemaRef ds:uri="ab06a5aa-8e31-4bdb-9b13-38c58a92ec8a"/>
    <ds:schemaRef ds:uri="ef068589-7627-4745-9c30-67292ff0bd7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4819BD9-0B10-404F-82D8-5A493FA541F9}">
  <ds:schemaRefs>
    <ds:schemaRef ds:uri="1811c130-1630-488b-9182-3655d2d1f35d"/>
    <ds:schemaRef ds:uri="ab06a5aa-8e31-4bdb-9b13-38c58a92ec8a"/>
    <ds:schemaRef ds:uri="ef068589-7627-4745-9c30-67292ff0bd7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4.xml><?xml version="1.0" encoding="utf-8"?>
<ds:datastoreItem xmlns:ds="http://schemas.openxmlformats.org/officeDocument/2006/customXml" ds:itemID="{AA67E549-0193-460C-8CCA-29EB5093DC8D}">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otalTime>0</TotalTime>
  <Words>5024</Words>
  <Application>Microsoft Office PowerPoint</Application>
  <PresentationFormat>Widescreen</PresentationFormat>
  <Paragraphs>803</Paragraphs>
  <Slides>78</Slides>
  <Notes>54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78</vt:i4>
      </vt:variant>
    </vt:vector>
  </HeadingPairs>
  <TitlesOfParts>
    <vt:vector size="89" baseType="lpstr">
      <vt:lpstr>Arial</vt:lpstr>
      <vt:lpstr>Calibri</vt:lpstr>
      <vt:lpstr>Encode Sans Normal Black</vt:lpstr>
      <vt:lpstr>Lucida Grande</vt:lpstr>
      <vt:lpstr>Open Sans</vt:lpstr>
      <vt:lpstr>Open Sans Light</vt:lpstr>
      <vt:lpstr>Uni Sans</vt:lpstr>
      <vt:lpstr>Uni Sans Book</vt:lpstr>
      <vt:lpstr>Wingdings 2</vt:lpstr>
      <vt:lpstr>1_UWFT_Purple</vt:lpstr>
      <vt:lpstr>1_White_Custom Design UWFT</vt:lpstr>
      <vt:lpstr>Cash application – An overview &amp; Proof of concept demonstration </vt:lpstr>
      <vt:lpstr>Cash Application - Overview</vt:lpstr>
      <vt:lpstr>Cash Application – High level process</vt:lpstr>
      <vt:lpstr>Cash Application - Overview</vt:lpstr>
      <vt:lpstr>Cash Application – Record Customer Payment</vt:lpstr>
      <vt:lpstr>Cash Application – Create customer deposit</vt:lpstr>
      <vt:lpstr>Cash Application – apply customer payment</vt:lpstr>
      <vt:lpstr>Cash application environment – Electronic payments</vt:lpstr>
      <vt:lpstr>Cash App Automation: Invoiced (w/ remittance)</vt:lpstr>
      <vt:lpstr>Cash app environment – Electronic payments</vt:lpstr>
      <vt:lpstr>Cash Application – automation opportunity</vt:lpstr>
      <vt:lpstr>Cash Application – Proof of concept process</vt:lpstr>
      <vt:lpstr>Cash Application demo – Automation Proof of concept</vt:lpstr>
      <vt:lpstr>Cash Application demo – Automation Proof of concept</vt:lpstr>
      <vt:lpstr>Cash Application demo – Automation Proof of concept</vt:lpstr>
      <vt:lpstr>Cash Application demo – Automation Proof of concept</vt:lpstr>
      <vt:lpstr>Cash Application demo – Automation Proof of concept</vt:lpstr>
      <vt:lpstr>Exception management: Invoiced (No remittance)</vt:lpstr>
      <vt:lpstr>Cash app environment – Electronic payments</vt:lpstr>
      <vt:lpstr>Invoiced (Non-Remittance)</vt:lpstr>
      <vt:lpstr>Exception Management (manual)</vt:lpstr>
      <vt:lpstr>Exception Management (manual)</vt:lpstr>
      <vt:lpstr>Exception Management (manual)</vt:lpstr>
      <vt:lpstr>Exception Management (manual)</vt:lpstr>
      <vt:lpstr>Exception Management (manual)</vt:lpstr>
      <vt:lpstr>Action Items/Next Steps</vt:lpstr>
      <vt:lpstr>Thank You!</vt:lpstr>
      <vt:lpstr>Exception management: non-Invoiced payments</vt:lpstr>
      <vt:lpstr>Cash application environment – Electronic payments</vt:lpstr>
      <vt:lpstr>Cash app environment – Electronic payments</vt:lpstr>
      <vt:lpstr>Non-Invoiced</vt:lpstr>
      <vt:lpstr>Non-Invoiced: Process Flow</vt:lpstr>
      <vt:lpstr>1. Customer/sponsor payment received</vt:lpstr>
      <vt:lpstr>2. Non-invoiced: Payment/Deposit recorded via integration</vt:lpstr>
      <vt:lpstr>3. Non-Invoiced: Manually Edit/update payment</vt:lpstr>
      <vt:lpstr>3. Non-invoiced: manually edit/update payment</vt:lpstr>
      <vt:lpstr>3. Non-invoiced: Apply to On-Account</vt:lpstr>
      <vt:lpstr>3. Non-invoiced: Apply to On-Account (Accounting)</vt:lpstr>
      <vt:lpstr>4. Non-invoiced: Customer Overpayment of On-Account balance</vt:lpstr>
      <vt:lpstr>4. Non-invoiced: Customer Overpayment of On-Account balance (APR)</vt:lpstr>
      <vt:lpstr>5. Non-invoiced: Notification of Unit</vt:lpstr>
      <vt:lpstr>Questions and action items</vt:lpstr>
      <vt:lpstr>Cash Application – Proof of concept process</vt:lpstr>
      <vt:lpstr>Questions and action items</vt:lpstr>
      <vt:lpstr>UMBERS</vt:lpstr>
      <vt:lpstr>Cash app environment – Electronic payments</vt:lpstr>
      <vt:lpstr>Cash application Meeting #4 – Cash Overview, Proof of concept 2, and decisions</vt:lpstr>
      <vt:lpstr>Cash Application – Agenda – August 23rd  </vt:lpstr>
      <vt:lpstr>Status update / recap</vt:lpstr>
      <vt:lpstr>Proof of Concept 2</vt:lpstr>
      <vt:lpstr>Proof of Concept 2 – Full cash app timeline</vt:lpstr>
      <vt:lpstr>Proof of concept 2 – step by step</vt:lpstr>
      <vt:lpstr>Proof of concept 2 – step by step</vt:lpstr>
      <vt:lpstr>Proof of concept 2 – step by step</vt:lpstr>
      <vt:lpstr>Proof of concept 2 – step by step</vt:lpstr>
      <vt:lpstr>Proof of concept 2 – step by step</vt:lpstr>
      <vt:lpstr>Proof of concept 2 – step by step</vt:lpstr>
      <vt:lpstr>Proof of concept 2 – step by step</vt:lpstr>
      <vt:lpstr>Proof of concept 2 – step by step</vt:lpstr>
      <vt:lpstr>Proof of concept 2 – step by step</vt:lpstr>
      <vt:lpstr>Proof of concept 2 – step by step</vt:lpstr>
      <vt:lpstr>Proof of concept 2 – step by step</vt:lpstr>
      <vt:lpstr>Proof of concept 2 – step by step</vt:lpstr>
      <vt:lpstr>Proof of concept 2 – summary</vt:lpstr>
      <vt:lpstr>Decisions</vt:lpstr>
      <vt:lpstr>Jira Reference </vt:lpstr>
      <vt:lpstr>Q&amp;A</vt:lpstr>
      <vt:lpstr>EDGE Cases</vt:lpstr>
      <vt:lpstr>Contingency Plan</vt:lpstr>
      <vt:lpstr>Cash Application – Meeting Agenda – June 14th </vt:lpstr>
      <vt:lpstr>Cash app environment – Electronic payments</vt:lpstr>
      <vt:lpstr>Cash Application – Overview</vt:lpstr>
      <vt:lpstr>Cash Application: Non-Invoiced Proof of concept process</vt:lpstr>
      <vt:lpstr>Cash Application - Overview</vt:lpstr>
      <vt:lpstr>Cash Application - OVerview</vt:lpstr>
      <vt:lpstr>Cash Application Demonstration - Manual</vt:lpstr>
      <vt:lpstr>Unique use cases</vt:lpstr>
      <vt:lpstr>Unique use cases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Hill, Alex R.</dc:creator>
  <cp:lastModifiedBy>Golagani, Sashi</cp:lastModifiedBy>
  <cp:revision>20</cp:revision>
  <dcterms:created xsi:type="dcterms:W3CDTF">2022-06-13T19:54:40Z</dcterms:created>
  <dcterms:modified xsi:type="dcterms:W3CDTF">2023-05-25T16:10:19Z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2022-06-13T19:54:40Z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969b2a6b-6df5-4d45-b284-1f1138a4651f</vt:lpwstr>
  </property>
  <property fmtid="{D5CDD505-2E9C-101B-9397-08002B2CF9AE}" pid="8" name="MSIP_Label_ea60d57e-af5b-4752-ac57-3e4f28ca11dc_ContentBits">
    <vt:lpwstr>0</vt:lpwstr>
  </property>
  <property fmtid="{D5CDD505-2E9C-101B-9397-08002B2CF9AE}" pid="9" name="f1d40a61100d4fd78c055bcbbc959a60">
    <vt:lpwstr>_NA Not Applicable|da71a9cd-6e60-49f6-8dde-ddeb91baa0aa</vt:lpwstr>
  </property>
  <property fmtid="{D5CDD505-2E9C-101B-9397-08002B2CF9AE}" pid="10" name="ContentTypeId">
    <vt:lpwstr>0x0101002FE465F1F0AC034ABA6E681E8A0036DD001F41FCEA88030845883E5F8AE1604587</vt:lpwstr>
  </property>
  <property fmtid="{D5CDD505-2E9C-101B-9397-08002B2CF9AE}" pid="11" name="e0554abe769746e69c042ffe99e604b4">
    <vt:lpwstr>TBD Effort|ac059e7d-4f3a-4f3a-aae6-1959af6dadf3</vt:lpwstr>
  </property>
  <property fmtid="{D5CDD505-2E9C-101B-9397-08002B2CF9AE}" pid="12" name="h8618d58416d42168e7ab0429ee6aab7">
    <vt:lpwstr>Organizing/Monitoring Work in Progress|c40c95eb-337c-4daa-8d2e-8e12d1a00b16</vt:lpwstr>
  </property>
  <property fmtid="{D5CDD505-2E9C-101B-9397-08002B2CF9AE}" pid="13" name="_dlc_DocIdItemGuid">
    <vt:lpwstr>5e5b23e5-3992-437a-b2b5-f8b238c25fa6</vt:lpwstr>
  </property>
  <property fmtid="{D5CDD505-2E9C-101B-9397-08002B2CF9AE}" pid="14" name="Doc Type - UWFT">
    <vt:lpwstr>23;#Organizing/Monitoring Work in Progress|c40c95eb-337c-4daa-8d2e-8e12d1a00b16</vt:lpwstr>
  </property>
  <property fmtid="{D5CDD505-2E9C-101B-9397-08002B2CF9AE}" pid="15" name="Topic - UWFT">
    <vt:lpwstr>22;#TBD Effort|ac059e7d-4f3a-4f3a-aae6-1959af6dadf3</vt:lpwstr>
  </property>
  <property fmtid="{D5CDD505-2E9C-101B-9397-08002B2CF9AE}" pid="16" name="Process Areas - UWFT">
    <vt:lpwstr>11;#_NA Not Applicable|da71a9cd-6e60-49f6-8dde-ddeb91baa0aa</vt:lpwstr>
  </property>
  <property fmtid="{D5CDD505-2E9C-101B-9397-08002B2CF9AE}" pid="17" name="MediaServiceImageTags">
    <vt:lpwstr/>
  </property>
  <property fmtid="{D5CDD505-2E9C-101B-9397-08002B2CF9AE}" pid="18" name="Process Areas">
    <vt:lpwstr/>
  </property>
  <property fmtid="{D5CDD505-2E9C-101B-9397-08002B2CF9AE}" pid="19" name="Type of Document">
    <vt:lpwstr/>
  </property>
  <property fmtid="{D5CDD505-2E9C-101B-9397-08002B2CF9AE}" pid="20" name="PTT Effort/Deliverables">
    <vt:lpwstr/>
  </property>
  <property fmtid="{D5CDD505-2E9C-101B-9397-08002B2CF9AE}" pid="21" name="Process Areas L2">
    <vt:lpwstr/>
  </property>
</Properties>
</file>